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103"/>
  </p:notesMasterIdLst>
  <p:sldIdLst>
    <p:sldId id="259" r:id="rId5"/>
    <p:sldId id="391" r:id="rId6"/>
    <p:sldId id="392" r:id="rId7"/>
    <p:sldId id="260" r:id="rId8"/>
    <p:sldId id="261" r:id="rId9"/>
    <p:sldId id="301" r:id="rId10"/>
    <p:sldId id="336" r:id="rId11"/>
    <p:sldId id="303" r:id="rId12"/>
    <p:sldId id="385" r:id="rId13"/>
    <p:sldId id="400" r:id="rId14"/>
    <p:sldId id="337" r:id="rId15"/>
    <p:sldId id="364" r:id="rId16"/>
    <p:sldId id="414" r:id="rId17"/>
    <p:sldId id="339" r:id="rId18"/>
    <p:sldId id="282" r:id="rId19"/>
    <p:sldId id="292" r:id="rId20"/>
    <p:sldId id="266" r:id="rId21"/>
    <p:sldId id="338" r:id="rId22"/>
    <p:sldId id="413" r:id="rId23"/>
    <p:sldId id="374" r:id="rId24"/>
    <p:sldId id="313" r:id="rId25"/>
    <p:sldId id="314" r:id="rId26"/>
    <p:sldId id="318" r:id="rId27"/>
    <p:sldId id="319" r:id="rId28"/>
    <p:sldId id="320" r:id="rId29"/>
    <p:sldId id="376" r:id="rId30"/>
    <p:sldId id="371" r:id="rId31"/>
    <p:sldId id="321" r:id="rId32"/>
    <p:sldId id="322" r:id="rId33"/>
    <p:sldId id="323" r:id="rId34"/>
    <p:sldId id="372" r:id="rId35"/>
    <p:sldId id="397" r:id="rId36"/>
    <p:sldId id="406" r:id="rId37"/>
    <p:sldId id="407" r:id="rId38"/>
    <p:sldId id="401" r:id="rId39"/>
    <p:sldId id="393" r:id="rId40"/>
    <p:sldId id="408" r:id="rId41"/>
    <p:sldId id="410" r:id="rId42"/>
    <p:sldId id="297" r:id="rId43"/>
    <p:sldId id="409" r:id="rId44"/>
    <p:sldId id="373" r:id="rId45"/>
    <p:sldId id="277" r:id="rId46"/>
    <p:sldId id="351" r:id="rId47"/>
    <p:sldId id="327" r:id="rId48"/>
    <p:sldId id="378" r:id="rId49"/>
    <p:sldId id="352" r:id="rId50"/>
    <p:sldId id="324" r:id="rId51"/>
    <p:sldId id="381" r:id="rId52"/>
    <p:sldId id="306" r:id="rId53"/>
    <p:sldId id="334" r:id="rId54"/>
    <p:sldId id="389" r:id="rId55"/>
    <p:sldId id="366" r:id="rId56"/>
    <p:sldId id="367" r:id="rId57"/>
    <p:sldId id="368" r:id="rId58"/>
    <p:sldId id="342" r:id="rId59"/>
    <p:sldId id="343" r:id="rId60"/>
    <p:sldId id="344" r:id="rId61"/>
    <p:sldId id="360" r:id="rId62"/>
    <p:sldId id="345" r:id="rId63"/>
    <p:sldId id="362" r:id="rId64"/>
    <p:sldId id="363" r:id="rId65"/>
    <p:sldId id="361" r:id="rId66"/>
    <p:sldId id="346" r:id="rId67"/>
    <p:sldId id="309" r:id="rId68"/>
    <p:sldId id="347" r:id="rId69"/>
    <p:sldId id="349" r:id="rId70"/>
    <p:sldId id="291" r:id="rId71"/>
    <p:sldId id="304" r:id="rId72"/>
    <p:sldId id="341" r:id="rId73"/>
    <p:sldId id="365" r:id="rId74"/>
    <p:sldId id="294" r:id="rId75"/>
    <p:sldId id="377" r:id="rId76"/>
    <p:sldId id="390" r:id="rId77"/>
    <p:sldId id="411" r:id="rId78"/>
    <p:sldId id="412" r:id="rId79"/>
    <p:sldId id="354" r:id="rId80"/>
    <p:sldId id="355" r:id="rId81"/>
    <p:sldId id="356" r:id="rId82"/>
    <p:sldId id="394" r:id="rId83"/>
    <p:sldId id="398" r:id="rId84"/>
    <p:sldId id="399" r:id="rId85"/>
    <p:sldId id="387" r:id="rId86"/>
    <p:sldId id="395" r:id="rId87"/>
    <p:sldId id="396" r:id="rId88"/>
    <p:sldId id="295" r:id="rId89"/>
    <p:sldId id="415" r:id="rId90"/>
    <p:sldId id="357" r:id="rId91"/>
    <p:sldId id="329" r:id="rId92"/>
    <p:sldId id="283" r:id="rId93"/>
    <p:sldId id="405" r:id="rId94"/>
    <p:sldId id="416" r:id="rId95"/>
    <p:sldId id="287" r:id="rId96"/>
    <p:sldId id="379" r:id="rId97"/>
    <p:sldId id="382" r:id="rId98"/>
    <p:sldId id="275" r:id="rId99"/>
    <p:sldId id="388" r:id="rId100"/>
    <p:sldId id="289" r:id="rId101"/>
    <p:sldId id="263" r:id="rId102"/>
  </p:sldIdLst>
  <p:sldSz cx="12192000" cy="6858000"/>
  <p:notesSz cx="6797675" cy="992822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33CCCC"/>
    <a:srgbClr val="C90735"/>
    <a:srgbClr val="773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14236-509D-4E92-B79F-99B8D3B75F29}" v="19" dt="2023-03-20T15:09:20.14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0515" autoAdjust="0"/>
  </p:normalViewPr>
  <p:slideViewPr>
    <p:cSldViewPr snapToGrid="0">
      <p:cViewPr varScale="1">
        <p:scale>
          <a:sx n="77" d="100"/>
          <a:sy n="77" d="100"/>
        </p:scale>
        <p:origin x="869"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notesMaster" Target="notesMasters/notesMaster1.xml"/><Relationship Id="rId108"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Seynaeve" userId="f43791f6-5a7f-40d3-98e7-ac0248366068" providerId="ADAL" clId="{A2614236-509D-4E92-B79F-99B8D3B75F29}"/>
    <pc:docChg chg="custSel addSld delSld modSld sldOrd modNotesMaster">
      <pc:chgData name="Sharon Seynaeve" userId="f43791f6-5a7f-40d3-98e7-ac0248366068" providerId="ADAL" clId="{A2614236-509D-4E92-B79F-99B8D3B75F29}" dt="2023-03-20T15:09:57.600" v="471" actId="20577"/>
      <pc:docMkLst>
        <pc:docMk/>
      </pc:docMkLst>
      <pc:sldChg chg="modSp mod">
        <pc:chgData name="Sharon Seynaeve" userId="f43791f6-5a7f-40d3-98e7-ac0248366068" providerId="ADAL" clId="{A2614236-509D-4E92-B79F-99B8D3B75F29}" dt="2023-03-20T14:00:04.342" v="204" actId="1036"/>
        <pc:sldMkLst>
          <pc:docMk/>
          <pc:sldMk cId="1445556220" sldId="318"/>
        </pc:sldMkLst>
        <pc:spChg chg="mod">
          <ac:chgData name="Sharon Seynaeve" userId="f43791f6-5a7f-40d3-98e7-ac0248366068" providerId="ADAL" clId="{A2614236-509D-4E92-B79F-99B8D3B75F29}" dt="2023-03-20T14:00:04.342" v="204" actId="1036"/>
          <ac:spMkLst>
            <pc:docMk/>
            <pc:sldMk cId="1445556220" sldId="318"/>
            <ac:spMk id="3" creationId="{00000000-0000-0000-0000-000000000000}"/>
          </ac:spMkLst>
        </pc:spChg>
      </pc:sldChg>
      <pc:sldChg chg="modSp">
        <pc:chgData name="Sharon Seynaeve" userId="f43791f6-5a7f-40d3-98e7-ac0248366068" providerId="ADAL" clId="{A2614236-509D-4E92-B79F-99B8D3B75F29}" dt="2023-03-20T14:44:19.324" v="256" actId="1076"/>
        <pc:sldMkLst>
          <pc:docMk/>
          <pc:sldMk cId="4126865937" sldId="324"/>
        </pc:sldMkLst>
        <pc:picChg chg="mod">
          <ac:chgData name="Sharon Seynaeve" userId="f43791f6-5a7f-40d3-98e7-ac0248366068" providerId="ADAL" clId="{A2614236-509D-4E92-B79F-99B8D3B75F29}" dt="2023-03-20T14:44:19.324" v="256" actId="1076"/>
          <ac:picMkLst>
            <pc:docMk/>
            <pc:sldMk cId="4126865937" sldId="324"/>
            <ac:picMk id="10244" creationId="{00000000-0000-0000-0000-000000000000}"/>
          </ac:picMkLst>
        </pc:picChg>
      </pc:sldChg>
      <pc:sldChg chg="modSp mod">
        <pc:chgData name="Sharon Seynaeve" userId="f43791f6-5a7f-40d3-98e7-ac0248366068" providerId="ADAL" clId="{A2614236-509D-4E92-B79F-99B8D3B75F29}" dt="2023-03-20T14:17:49.216" v="254" actId="20577"/>
        <pc:sldMkLst>
          <pc:docMk/>
          <pc:sldMk cId="3498360863" sldId="345"/>
        </pc:sldMkLst>
        <pc:spChg chg="mod">
          <ac:chgData name="Sharon Seynaeve" userId="f43791f6-5a7f-40d3-98e7-ac0248366068" providerId="ADAL" clId="{A2614236-509D-4E92-B79F-99B8D3B75F29}" dt="2023-03-20T14:17:49.216" v="254" actId="20577"/>
          <ac:spMkLst>
            <pc:docMk/>
            <pc:sldMk cId="3498360863" sldId="345"/>
            <ac:spMk id="5" creationId="{00000000-0000-0000-0000-000000000000}"/>
          </ac:spMkLst>
        </pc:spChg>
      </pc:sldChg>
      <pc:sldChg chg="modSp mod">
        <pc:chgData name="Sharon Seynaeve" userId="f43791f6-5a7f-40d3-98e7-ac0248366068" providerId="ADAL" clId="{A2614236-509D-4E92-B79F-99B8D3B75F29}" dt="2023-03-20T14:34:11.536" v="255"/>
        <pc:sldMkLst>
          <pc:docMk/>
          <pc:sldMk cId="1434584174" sldId="361"/>
        </pc:sldMkLst>
        <pc:spChg chg="mod">
          <ac:chgData name="Sharon Seynaeve" userId="f43791f6-5a7f-40d3-98e7-ac0248366068" providerId="ADAL" clId="{A2614236-509D-4E92-B79F-99B8D3B75F29}" dt="2023-03-20T14:34:11.536" v="255"/>
          <ac:spMkLst>
            <pc:docMk/>
            <pc:sldMk cId="1434584174" sldId="361"/>
            <ac:spMk id="5" creationId="{00000000-0000-0000-0000-000000000000}"/>
          </ac:spMkLst>
        </pc:spChg>
      </pc:sldChg>
      <pc:sldChg chg="modSp mod">
        <pc:chgData name="Sharon Seynaeve" userId="f43791f6-5a7f-40d3-98e7-ac0248366068" providerId="ADAL" clId="{A2614236-509D-4E92-B79F-99B8D3B75F29}" dt="2023-03-16T11:25:04.385" v="0" actId="1076"/>
        <pc:sldMkLst>
          <pc:docMk/>
          <pc:sldMk cId="1498359735" sldId="362"/>
        </pc:sldMkLst>
        <pc:spChg chg="mod">
          <ac:chgData name="Sharon Seynaeve" userId="f43791f6-5a7f-40d3-98e7-ac0248366068" providerId="ADAL" clId="{A2614236-509D-4E92-B79F-99B8D3B75F29}" dt="2023-03-16T11:25:04.385" v="0" actId="1076"/>
          <ac:spMkLst>
            <pc:docMk/>
            <pc:sldMk cId="1498359735" sldId="362"/>
            <ac:spMk id="10" creationId="{00000000-0000-0000-0000-000000000000}"/>
          </ac:spMkLst>
        </pc:spChg>
      </pc:sldChg>
      <pc:sldChg chg="del">
        <pc:chgData name="Sharon Seynaeve" userId="f43791f6-5a7f-40d3-98e7-ac0248366068" providerId="ADAL" clId="{A2614236-509D-4E92-B79F-99B8D3B75F29}" dt="2023-03-20T14:15:11.163" v="253" actId="2696"/>
        <pc:sldMkLst>
          <pc:docMk/>
          <pc:sldMk cId="3557101941" sldId="369"/>
        </pc:sldMkLst>
      </pc:sldChg>
      <pc:sldChg chg="modSp mod">
        <pc:chgData name="Sharon Seynaeve" userId="f43791f6-5a7f-40d3-98e7-ac0248366068" providerId="ADAL" clId="{A2614236-509D-4E92-B79F-99B8D3B75F29}" dt="2023-03-20T14:01:34.028" v="205" actId="3626"/>
        <pc:sldMkLst>
          <pc:docMk/>
          <pc:sldMk cId="3388160173" sldId="371"/>
        </pc:sldMkLst>
        <pc:spChg chg="mod">
          <ac:chgData name="Sharon Seynaeve" userId="f43791f6-5a7f-40d3-98e7-ac0248366068" providerId="ADAL" clId="{A2614236-509D-4E92-B79F-99B8D3B75F29}" dt="2023-03-20T14:01:34.028" v="205" actId="3626"/>
          <ac:spMkLst>
            <pc:docMk/>
            <pc:sldMk cId="3388160173" sldId="371"/>
            <ac:spMk id="5" creationId="{00000000-0000-0000-0000-000000000000}"/>
          </ac:spMkLst>
        </pc:spChg>
      </pc:sldChg>
      <pc:sldChg chg="modSp mod">
        <pc:chgData name="Sharon Seynaeve" userId="f43791f6-5a7f-40d3-98e7-ac0248366068" providerId="ADAL" clId="{A2614236-509D-4E92-B79F-99B8D3B75F29}" dt="2023-03-20T14:06:22.909" v="210" actId="20577"/>
        <pc:sldMkLst>
          <pc:docMk/>
          <pc:sldMk cId="4151960879" sldId="373"/>
        </pc:sldMkLst>
        <pc:spChg chg="mod">
          <ac:chgData name="Sharon Seynaeve" userId="f43791f6-5a7f-40d3-98e7-ac0248366068" providerId="ADAL" clId="{A2614236-509D-4E92-B79F-99B8D3B75F29}" dt="2023-03-20T14:06:22.909" v="210" actId="20577"/>
          <ac:spMkLst>
            <pc:docMk/>
            <pc:sldMk cId="4151960879" sldId="373"/>
            <ac:spMk id="3" creationId="{00000000-0000-0000-0000-000000000000}"/>
          </ac:spMkLst>
        </pc:spChg>
      </pc:sldChg>
      <pc:sldChg chg="del">
        <pc:chgData name="Sharon Seynaeve" userId="f43791f6-5a7f-40d3-98e7-ac0248366068" providerId="ADAL" clId="{A2614236-509D-4E92-B79F-99B8D3B75F29}" dt="2023-03-20T14:52:59.455" v="257" actId="47"/>
        <pc:sldMkLst>
          <pc:docMk/>
          <pc:sldMk cId="620764578" sldId="380"/>
        </pc:sldMkLst>
      </pc:sldChg>
      <pc:sldChg chg="modSp mod">
        <pc:chgData name="Sharon Seynaeve" userId="f43791f6-5a7f-40d3-98e7-ac0248366068" providerId="ADAL" clId="{A2614236-509D-4E92-B79F-99B8D3B75F29}" dt="2023-03-20T14:10:30.661" v="252" actId="115"/>
        <pc:sldMkLst>
          <pc:docMk/>
          <pc:sldMk cId="859931371" sldId="381"/>
        </pc:sldMkLst>
        <pc:spChg chg="mod">
          <ac:chgData name="Sharon Seynaeve" userId="f43791f6-5a7f-40d3-98e7-ac0248366068" providerId="ADAL" clId="{A2614236-509D-4E92-B79F-99B8D3B75F29}" dt="2023-03-20T14:10:30.661" v="252" actId="115"/>
          <ac:spMkLst>
            <pc:docMk/>
            <pc:sldMk cId="859931371" sldId="381"/>
            <ac:spMk id="3" creationId="{00000000-0000-0000-0000-000000000000}"/>
          </ac:spMkLst>
        </pc:spChg>
      </pc:sldChg>
      <pc:sldChg chg="modSp mod">
        <pc:chgData name="Sharon Seynaeve" userId="f43791f6-5a7f-40d3-98e7-ac0248366068" providerId="ADAL" clId="{A2614236-509D-4E92-B79F-99B8D3B75F29}" dt="2023-03-20T15:03:00.188" v="325" actId="20577"/>
        <pc:sldMkLst>
          <pc:docMk/>
          <pc:sldMk cId="44221269" sldId="391"/>
        </pc:sldMkLst>
        <pc:spChg chg="mod">
          <ac:chgData name="Sharon Seynaeve" userId="f43791f6-5a7f-40d3-98e7-ac0248366068" providerId="ADAL" clId="{A2614236-509D-4E92-B79F-99B8D3B75F29}" dt="2023-03-20T13:43:21.354" v="185" actId="207"/>
          <ac:spMkLst>
            <pc:docMk/>
            <pc:sldMk cId="44221269" sldId="391"/>
            <ac:spMk id="3" creationId="{00000000-0000-0000-0000-000000000000}"/>
          </ac:spMkLst>
        </pc:spChg>
        <pc:spChg chg="mod">
          <ac:chgData name="Sharon Seynaeve" userId="f43791f6-5a7f-40d3-98e7-ac0248366068" providerId="ADAL" clId="{A2614236-509D-4E92-B79F-99B8D3B75F29}" dt="2023-03-20T13:44:01.929" v="203" actId="20577"/>
          <ac:spMkLst>
            <pc:docMk/>
            <pc:sldMk cId="44221269" sldId="391"/>
            <ac:spMk id="6" creationId="{00000000-0000-0000-0000-000000000000}"/>
          </ac:spMkLst>
        </pc:spChg>
        <pc:spChg chg="mod">
          <ac:chgData name="Sharon Seynaeve" userId="f43791f6-5a7f-40d3-98e7-ac0248366068" providerId="ADAL" clId="{A2614236-509D-4E92-B79F-99B8D3B75F29}" dt="2023-03-20T15:03:00.188" v="325" actId="20577"/>
          <ac:spMkLst>
            <pc:docMk/>
            <pc:sldMk cId="44221269" sldId="391"/>
            <ac:spMk id="11" creationId="{00000000-0000-0000-0000-000000000000}"/>
          </ac:spMkLst>
        </pc:spChg>
        <pc:spChg chg="mod">
          <ac:chgData name="Sharon Seynaeve" userId="f43791f6-5a7f-40d3-98e7-ac0248366068" providerId="ADAL" clId="{A2614236-509D-4E92-B79F-99B8D3B75F29}" dt="2023-03-20T15:01:54.631" v="303" actId="20577"/>
          <ac:spMkLst>
            <pc:docMk/>
            <pc:sldMk cId="44221269" sldId="391"/>
            <ac:spMk id="12" creationId="{00000000-0000-0000-0000-000000000000}"/>
          </ac:spMkLst>
        </pc:spChg>
      </pc:sldChg>
      <pc:sldChg chg="modSp mod">
        <pc:chgData name="Sharon Seynaeve" userId="f43791f6-5a7f-40d3-98e7-ac0248366068" providerId="ADAL" clId="{A2614236-509D-4E92-B79F-99B8D3B75F29}" dt="2023-03-20T15:09:57.600" v="471" actId="20577"/>
        <pc:sldMkLst>
          <pc:docMk/>
          <pc:sldMk cId="2713820052" sldId="392"/>
        </pc:sldMkLst>
        <pc:spChg chg="mod">
          <ac:chgData name="Sharon Seynaeve" userId="f43791f6-5a7f-40d3-98e7-ac0248366068" providerId="ADAL" clId="{A2614236-509D-4E92-B79F-99B8D3B75F29}" dt="2023-03-20T15:09:57.600" v="471" actId="20577"/>
          <ac:spMkLst>
            <pc:docMk/>
            <pc:sldMk cId="2713820052" sldId="392"/>
            <ac:spMk id="2" creationId="{00000000-0000-0000-0000-000000000000}"/>
          </ac:spMkLst>
        </pc:spChg>
        <pc:spChg chg="mod">
          <ac:chgData name="Sharon Seynaeve" userId="f43791f6-5a7f-40d3-98e7-ac0248366068" providerId="ADAL" clId="{A2614236-509D-4E92-B79F-99B8D3B75F29}" dt="2023-03-20T15:07:14.100" v="406" actId="20577"/>
          <ac:spMkLst>
            <pc:docMk/>
            <pc:sldMk cId="2713820052" sldId="392"/>
            <ac:spMk id="3" creationId="{00000000-0000-0000-0000-000000000000}"/>
          </ac:spMkLst>
        </pc:spChg>
        <pc:spChg chg="mod">
          <ac:chgData name="Sharon Seynaeve" userId="f43791f6-5a7f-40d3-98e7-ac0248366068" providerId="ADAL" clId="{A2614236-509D-4E92-B79F-99B8D3B75F29}" dt="2023-03-20T15:06:17.274" v="384" actId="20577"/>
          <ac:spMkLst>
            <pc:docMk/>
            <pc:sldMk cId="2713820052" sldId="392"/>
            <ac:spMk id="5" creationId="{00000000-0000-0000-0000-000000000000}"/>
          </ac:spMkLst>
        </pc:spChg>
        <pc:spChg chg="mod">
          <ac:chgData name="Sharon Seynaeve" userId="f43791f6-5a7f-40d3-98e7-ac0248366068" providerId="ADAL" clId="{A2614236-509D-4E92-B79F-99B8D3B75F29}" dt="2023-03-20T15:06:28.302" v="386" actId="20577"/>
          <ac:spMkLst>
            <pc:docMk/>
            <pc:sldMk cId="2713820052" sldId="392"/>
            <ac:spMk id="13" creationId="{00000000-0000-0000-0000-000000000000}"/>
          </ac:spMkLst>
        </pc:spChg>
      </pc:sldChg>
      <pc:sldChg chg="modSp add del mod">
        <pc:chgData name="Sharon Seynaeve" userId="f43791f6-5a7f-40d3-98e7-ac0248366068" providerId="ADAL" clId="{A2614236-509D-4E92-B79F-99B8D3B75F29}" dt="2023-03-20T13:29:25.061" v="59" actId="2696"/>
        <pc:sldMkLst>
          <pc:docMk/>
          <pc:sldMk cId="1248736822" sldId="414"/>
        </pc:sldMkLst>
        <pc:spChg chg="mod">
          <ac:chgData name="Sharon Seynaeve" userId="f43791f6-5a7f-40d3-98e7-ac0248366068" providerId="ADAL" clId="{A2614236-509D-4E92-B79F-99B8D3B75F29}" dt="2023-03-20T13:29:21.938" v="58" actId="20577"/>
          <ac:spMkLst>
            <pc:docMk/>
            <pc:sldMk cId="1248736822" sldId="414"/>
            <ac:spMk id="3" creationId="{00000000-0000-0000-0000-000000000000}"/>
          </ac:spMkLst>
        </pc:spChg>
      </pc:sldChg>
      <pc:sldChg chg="addSp delSp modSp add mod ord">
        <pc:chgData name="Sharon Seynaeve" userId="f43791f6-5a7f-40d3-98e7-ac0248366068" providerId="ADAL" clId="{A2614236-509D-4E92-B79F-99B8D3B75F29}" dt="2023-03-20T13:43:11.077" v="181"/>
        <pc:sldMkLst>
          <pc:docMk/>
          <pc:sldMk cId="1584140436" sldId="414"/>
        </pc:sldMkLst>
        <pc:spChg chg="mod">
          <ac:chgData name="Sharon Seynaeve" userId="f43791f6-5a7f-40d3-98e7-ac0248366068" providerId="ADAL" clId="{A2614236-509D-4E92-B79F-99B8D3B75F29}" dt="2023-03-20T13:42:35.417" v="162" actId="20577"/>
          <ac:spMkLst>
            <pc:docMk/>
            <pc:sldMk cId="1584140436" sldId="414"/>
            <ac:spMk id="3" creationId="{00000000-0000-0000-0000-000000000000}"/>
          </ac:spMkLst>
        </pc:spChg>
        <pc:spChg chg="mod">
          <ac:chgData name="Sharon Seynaeve" userId="f43791f6-5a7f-40d3-98e7-ac0248366068" providerId="ADAL" clId="{A2614236-509D-4E92-B79F-99B8D3B75F29}" dt="2023-03-20T13:32:30.078" v="73" actId="255"/>
          <ac:spMkLst>
            <pc:docMk/>
            <pc:sldMk cId="1584140436" sldId="414"/>
            <ac:spMk id="5" creationId="{00000000-0000-0000-0000-000000000000}"/>
          </ac:spMkLst>
        </pc:spChg>
        <pc:picChg chg="add mod">
          <ac:chgData name="Sharon Seynaeve" userId="f43791f6-5a7f-40d3-98e7-ac0248366068" providerId="ADAL" clId="{A2614236-509D-4E92-B79F-99B8D3B75F29}" dt="2023-03-20T13:40:39.673" v="80" actId="1076"/>
          <ac:picMkLst>
            <pc:docMk/>
            <pc:sldMk cId="1584140436" sldId="414"/>
            <ac:picMk id="7" creationId="{B6C09D3C-83F2-710D-A428-B9F6BFB8589A}"/>
          </ac:picMkLst>
        </pc:picChg>
        <pc:picChg chg="del">
          <ac:chgData name="Sharon Seynaeve" userId="f43791f6-5a7f-40d3-98e7-ac0248366068" providerId="ADAL" clId="{A2614236-509D-4E92-B79F-99B8D3B75F29}" dt="2023-03-20T13:40:27.939" v="74" actId="478"/>
          <ac:picMkLst>
            <pc:docMk/>
            <pc:sldMk cId="1584140436" sldId="414"/>
            <ac:picMk id="9" creationId="{00000000-0000-0000-0000-000000000000}"/>
          </ac:picMkLst>
        </pc:picChg>
      </pc:sldChg>
      <pc:sldChg chg="modSp mod ord">
        <pc:chgData name="Sharon Seynaeve" userId="f43791f6-5a7f-40d3-98e7-ac0248366068" providerId="ADAL" clId="{A2614236-509D-4E92-B79F-99B8D3B75F29}" dt="2023-03-20T14:57:52.962" v="270" actId="20577"/>
        <pc:sldMkLst>
          <pc:docMk/>
          <pc:sldMk cId="2532517535" sldId="415"/>
        </pc:sldMkLst>
        <pc:spChg chg="mod">
          <ac:chgData name="Sharon Seynaeve" userId="f43791f6-5a7f-40d3-98e7-ac0248366068" providerId="ADAL" clId="{A2614236-509D-4E92-B79F-99B8D3B75F29}" dt="2023-03-20T14:57:52.962" v="270" actId="20577"/>
          <ac:spMkLst>
            <pc:docMk/>
            <pc:sldMk cId="2532517535" sldId="415"/>
            <ac:spMk id="3" creationId="{00000000-0000-0000-0000-000000000000}"/>
          </ac:spMkLst>
        </pc:spChg>
      </pc:sldChg>
      <pc:sldChg chg="ord">
        <pc:chgData name="Sharon Seynaeve" userId="f43791f6-5a7f-40d3-98e7-ac0248366068" providerId="ADAL" clId="{A2614236-509D-4E92-B79F-99B8D3B75F29}" dt="2023-03-20T14:57:14.232" v="259"/>
        <pc:sldMkLst>
          <pc:docMk/>
          <pc:sldMk cId="4100024379" sldId="416"/>
        </pc:sldMkLst>
      </pc:sldChg>
    </pc:docChg>
  </pc:docChgLst>
  <pc:docChgLst>
    <pc:chgData name="Nele Bouckaert" userId="9e8ac96e-7826-4125-b249-8e86a92382d9" providerId="ADAL" clId="{E2478F59-8A48-4B74-9C93-7F30EB9EFE19}"/>
    <pc:docChg chg="modSld">
      <pc:chgData name="Nele Bouckaert" userId="9e8ac96e-7826-4125-b249-8e86a92382d9" providerId="ADAL" clId="{E2478F59-8A48-4B74-9C93-7F30EB9EFE19}" dt="2023-03-07T11:18:38.529" v="1" actId="1036"/>
      <pc:docMkLst>
        <pc:docMk/>
      </pc:docMkLst>
      <pc:sldChg chg="modSp mod">
        <pc:chgData name="Nele Bouckaert" userId="9e8ac96e-7826-4125-b249-8e86a92382d9" providerId="ADAL" clId="{E2478F59-8A48-4B74-9C93-7F30EB9EFE19}" dt="2023-03-07T11:18:38.529" v="1" actId="1036"/>
        <pc:sldMkLst>
          <pc:docMk/>
          <pc:sldMk cId="3714563256" sldId="259"/>
        </pc:sldMkLst>
        <pc:picChg chg="mod">
          <ac:chgData name="Nele Bouckaert" userId="9e8ac96e-7826-4125-b249-8e86a92382d9" providerId="ADAL" clId="{E2478F59-8A48-4B74-9C93-7F30EB9EFE19}" dt="2023-03-07T11:18:38.529" v="1" actId="1036"/>
          <ac:picMkLst>
            <pc:docMk/>
            <pc:sldMk cId="3714563256" sldId="259"/>
            <ac:picMk id="8" creationId="{2F4F0898-0414-1811-88F2-F9B90B9C9D66}"/>
          </ac:picMkLst>
        </pc:picChg>
      </pc:sldChg>
    </pc:docChg>
  </pc:docChgLst>
  <pc:docChgLst>
    <pc:chgData name="Deborah De Jaegere" userId="S::deborah@logoleieland.be::8bc6fb9b-190a-4abf-b349-4ad500f90fca" providerId="AD" clId="Web-{E46BF0D8-DCF2-4671-B503-4A81D23508AD}"/>
    <pc:docChg chg="addSld modSld sldOrd">
      <pc:chgData name="Deborah De Jaegere" userId="S::deborah@logoleieland.be::8bc6fb9b-190a-4abf-b349-4ad500f90fca" providerId="AD" clId="Web-{E46BF0D8-DCF2-4671-B503-4A81D23508AD}" dt="2023-03-17T09:37:20.234" v="44" actId="20577"/>
      <pc:docMkLst>
        <pc:docMk/>
      </pc:docMkLst>
      <pc:sldChg chg="delSp modSp">
        <pc:chgData name="Deborah De Jaegere" userId="S::deborah@logoleieland.be::8bc6fb9b-190a-4abf-b349-4ad500f90fca" providerId="AD" clId="Web-{E46BF0D8-DCF2-4671-B503-4A81D23508AD}" dt="2023-03-17T09:10:50.994" v="14" actId="20577"/>
        <pc:sldMkLst>
          <pc:docMk/>
          <pc:sldMk cId="1680914927" sldId="301"/>
        </pc:sldMkLst>
        <pc:spChg chg="mod">
          <ac:chgData name="Deborah De Jaegere" userId="S::deborah@logoleieland.be::8bc6fb9b-190a-4abf-b349-4ad500f90fca" providerId="AD" clId="Web-{E46BF0D8-DCF2-4671-B503-4A81D23508AD}" dt="2023-03-17T09:10:50.994" v="14" actId="20577"/>
          <ac:spMkLst>
            <pc:docMk/>
            <pc:sldMk cId="1680914927" sldId="301"/>
            <ac:spMk id="3" creationId="{00000000-0000-0000-0000-000000000000}"/>
          </ac:spMkLst>
        </pc:spChg>
        <pc:spChg chg="del">
          <ac:chgData name="Deborah De Jaegere" userId="S::deborah@logoleieland.be::8bc6fb9b-190a-4abf-b349-4ad500f90fca" providerId="AD" clId="Web-{E46BF0D8-DCF2-4671-B503-4A81D23508AD}" dt="2023-03-17T09:08:49.631" v="0"/>
          <ac:spMkLst>
            <pc:docMk/>
            <pc:sldMk cId="1680914927" sldId="301"/>
            <ac:spMk id="5" creationId="{00000000-0000-0000-0000-000000000000}"/>
          </ac:spMkLst>
        </pc:spChg>
      </pc:sldChg>
      <pc:sldChg chg="modSp">
        <pc:chgData name="Deborah De Jaegere" userId="S::deborah@logoleieland.be::8bc6fb9b-190a-4abf-b349-4ad500f90fca" providerId="AD" clId="Web-{E46BF0D8-DCF2-4671-B503-4A81D23508AD}" dt="2023-03-17T09:12:35.498" v="16" actId="20577"/>
        <pc:sldMkLst>
          <pc:docMk/>
          <pc:sldMk cId="3067607990" sldId="303"/>
        </pc:sldMkLst>
        <pc:spChg chg="mod">
          <ac:chgData name="Deborah De Jaegere" userId="S::deborah@logoleieland.be::8bc6fb9b-190a-4abf-b349-4ad500f90fca" providerId="AD" clId="Web-{E46BF0D8-DCF2-4671-B503-4A81D23508AD}" dt="2023-03-17T09:12:35.498" v="16" actId="20577"/>
          <ac:spMkLst>
            <pc:docMk/>
            <pc:sldMk cId="3067607990" sldId="303"/>
            <ac:spMk id="3" creationId="{00000000-0000-0000-0000-000000000000}"/>
          </ac:spMkLst>
        </pc:spChg>
      </pc:sldChg>
      <pc:sldChg chg="ord">
        <pc:chgData name="Deborah De Jaegere" userId="S::deborah@logoleieland.be::8bc6fb9b-190a-4abf-b349-4ad500f90fca" providerId="AD" clId="Web-{E46BF0D8-DCF2-4671-B503-4A81D23508AD}" dt="2023-03-17T09:34:18.618" v="23"/>
        <pc:sldMkLst>
          <pc:docMk/>
          <pc:sldMk cId="1407357332" sldId="338"/>
        </pc:sldMkLst>
      </pc:sldChg>
      <pc:sldChg chg="modSp">
        <pc:chgData name="Deborah De Jaegere" userId="S::deborah@logoleieland.be::8bc6fb9b-190a-4abf-b349-4ad500f90fca" providerId="AD" clId="Web-{E46BF0D8-DCF2-4671-B503-4A81D23508AD}" dt="2023-03-17T09:13:17.593" v="21" actId="20577"/>
        <pc:sldMkLst>
          <pc:docMk/>
          <pc:sldMk cId="2673827302" sldId="339"/>
        </pc:sldMkLst>
        <pc:spChg chg="mod">
          <ac:chgData name="Deborah De Jaegere" userId="S::deborah@logoleieland.be::8bc6fb9b-190a-4abf-b349-4ad500f90fca" providerId="AD" clId="Web-{E46BF0D8-DCF2-4671-B503-4A81D23508AD}" dt="2023-03-17T09:13:10.702" v="18" actId="20577"/>
          <ac:spMkLst>
            <pc:docMk/>
            <pc:sldMk cId="2673827302" sldId="339"/>
            <ac:spMk id="3" creationId="{00000000-0000-0000-0000-000000000000}"/>
          </ac:spMkLst>
        </pc:spChg>
        <pc:spChg chg="mod">
          <ac:chgData name="Deborah De Jaegere" userId="S::deborah@logoleieland.be::8bc6fb9b-190a-4abf-b349-4ad500f90fca" providerId="AD" clId="Web-{E46BF0D8-DCF2-4671-B503-4A81D23508AD}" dt="2023-03-17T09:13:17.593" v="21" actId="20577"/>
          <ac:spMkLst>
            <pc:docMk/>
            <pc:sldMk cId="2673827302" sldId="339"/>
            <ac:spMk id="5" creationId="{00000000-0000-0000-0000-000000000000}"/>
          </ac:spMkLst>
        </pc:spChg>
      </pc:sldChg>
      <pc:sldChg chg="addSp delSp modSp add replId">
        <pc:chgData name="Deborah De Jaegere" userId="S::deborah@logoleieland.be::8bc6fb9b-190a-4abf-b349-4ad500f90fca" providerId="AD" clId="Web-{E46BF0D8-DCF2-4671-B503-4A81D23508AD}" dt="2023-03-17T09:37:20.234" v="44" actId="20577"/>
        <pc:sldMkLst>
          <pc:docMk/>
          <pc:sldMk cId="2339495434" sldId="413"/>
        </pc:sldMkLst>
        <pc:spChg chg="mod">
          <ac:chgData name="Deborah De Jaegere" userId="S::deborah@logoleieland.be::8bc6fb9b-190a-4abf-b349-4ad500f90fca" providerId="AD" clId="Web-{E46BF0D8-DCF2-4671-B503-4A81D23508AD}" dt="2023-03-17T09:37:20.234" v="44" actId="20577"/>
          <ac:spMkLst>
            <pc:docMk/>
            <pc:sldMk cId="2339495434" sldId="413"/>
            <ac:spMk id="3" creationId="{00000000-0000-0000-0000-000000000000}"/>
          </ac:spMkLst>
        </pc:spChg>
        <pc:picChg chg="del">
          <ac:chgData name="Deborah De Jaegere" userId="S::deborah@logoleieland.be::8bc6fb9b-190a-4abf-b349-4ad500f90fca" providerId="AD" clId="Web-{E46BF0D8-DCF2-4671-B503-4A81D23508AD}" dt="2023-03-17T09:34:27.150" v="25"/>
          <ac:picMkLst>
            <pc:docMk/>
            <pc:sldMk cId="2339495434" sldId="413"/>
            <ac:picMk id="5" creationId="{00000000-0000-0000-0000-000000000000}"/>
          </ac:picMkLst>
        </pc:picChg>
        <pc:picChg chg="add mod">
          <ac:chgData name="Deborah De Jaegere" userId="S::deborah@logoleieland.be::8bc6fb9b-190a-4abf-b349-4ad500f90fca" providerId="AD" clId="Web-{E46BF0D8-DCF2-4671-B503-4A81D23508AD}" dt="2023-03-17T09:36:52.733" v="42" actId="14100"/>
          <ac:picMkLst>
            <pc:docMk/>
            <pc:sldMk cId="2339495434" sldId="413"/>
            <ac:picMk id="6" creationId="{0212D1AE-DFD6-49FF-516C-F817DBE4D5C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8337EEA-D607-4A96-A976-80A2A9D6A882}" type="datetimeFigureOut">
              <a:rPr lang="nl-BE" smtClean="0"/>
              <a:t>20/03/2023</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32158E5-103C-465F-8ECB-8FA2B66A8D9A}" type="slidenum">
              <a:rPr lang="nl-BE" smtClean="0"/>
              <a:t>‹nr.›</a:t>
            </a:fld>
            <a:endParaRPr lang="nl-BE"/>
          </a:p>
        </p:txBody>
      </p:sp>
    </p:spTree>
    <p:extLst>
      <p:ext uri="{BB962C8B-B14F-4D97-AF65-F5344CB8AC3E}">
        <p14:creationId xmlns:p14="http://schemas.microsoft.com/office/powerpoint/2010/main" val="215740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keure.be/nl-be/educatief/secundair-onderwijs/unplugged/trainingen#edumethod-conten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Foto nog aanpassen</a:t>
            </a:r>
          </a:p>
        </p:txBody>
      </p:sp>
      <p:sp>
        <p:nvSpPr>
          <p:cNvPr id="4" name="Tijdelijke aanduiding voor dianummer 3"/>
          <p:cNvSpPr>
            <a:spLocks noGrp="1"/>
          </p:cNvSpPr>
          <p:nvPr>
            <p:ph type="sldNum" sz="quarter" idx="5"/>
          </p:nvPr>
        </p:nvSpPr>
        <p:spPr/>
        <p:txBody>
          <a:bodyPr/>
          <a:lstStyle/>
          <a:p>
            <a:fld id="{532158E5-103C-465F-8ECB-8FA2B66A8D9A}" type="slidenum">
              <a:rPr lang="nl-BE" smtClean="0"/>
              <a:t>1</a:t>
            </a:fld>
            <a:endParaRPr lang="nl-BE"/>
          </a:p>
        </p:txBody>
      </p:sp>
    </p:spTree>
    <p:extLst>
      <p:ext uri="{BB962C8B-B14F-4D97-AF65-F5344CB8AC3E}">
        <p14:creationId xmlns:p14="http://schemas.microsoft.com/office/powerpoint/2010/main" val="8139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sym typeface="Wingdings" pitchFamily="2" charset="2"/>
              </a:rPr>
              <a:t> Foutmelding als je op de materialen klikt op site van het logo</a:t>
            </a:r>
            <a:endParaRPr lang="nl-BE" dirty="0"/>
          </a:p>
        </p:txBody>
      </p:sp>
      <p:sp>
        <p:nvSpPr>
          <p:cNvPr id="4" name="Tijdelijke aanduiding voor dianummer 3"/>
          <p:cNvSpPr>
            <a:spLocks noGrp="1"/>
          </p:cNvSpPr>
          <p:nvPr>
            <p:ph type="sldNum" sz="quarter" idx="5"/>
          </p:nvPr>
        </p:nvSpPr>
        <p:spPr/>
        <p:txBody>
          <a:bodyPr/>
          <a:lstStyle/>
          <a:p>
            <a:fld id="{532158E5-103C-465F-8ECB-8FA2B66A8D9A}" type="slidenum">
              <a:rPr lang="nl-BE" smtClean="0"/>
              <a:t>8</a:t>
            </a:fld>
            <a:endParaRPr lang="nl-BE"/>
          </a:p>
        </p:txBody>
      </p:sp>
    </p:spTree>
    <p:extLst>
      <p:ext uri="{BB962C8B-B14F-4D97-AF65-F5344CB8AC3E}">
        <p14:creationId xmlns:p14="http://schemas.microsoft.com/office/powerpoint/2010/main" val="47645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2158E5-103C-465F-8ECB-8FA2B66A8D9A}" type="slidenum">
              <a:rPr lang="nl-BE" smtClean="0"/>
              <a:t>39</a:t>
            </a:fld>
            <a:endParaRPr lang="nl-BE"/>
          </a:p>
        </p:txBody>
      </p:sp>
    </p:spTree>
    <p:extLst>
      <p:ext uri="{BB962C8B-B14F-4D97-AF65-F5344CB8AC3E}">
        <p14:creationId xmlns:p14="http://schemas.microsoft.com/office/powerpoint/2010/main" val="284480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u="sng" dirty="0">
                <a:latin typeface="Source Sans Pro"/>
                <a:hlinkClick r:id="rId3"/>
              </a:rPr>
              <a:t>https://www.diekeure.be/nl-be/educatief/secundair-onderwijs/unplugged/trainingen#edumethod-content</a:t>
            </a:r>
            <a:r>
              <a:rPr lang="nl-BE" sz="1200" u="none" dirty="0">
                <a:latin typeface="Source Sans Pro"/>
              </a:rPr>
              <a:t> -&gt; </a:t>
            </a:r>
            <a:r>
              <a:rPr lang="nl-BE" sz="1200" u="none">
                <a:latin typeface="Source Sans Pro"/>
              </a:rPr>
              <a:t>link werkt niet! </a:t>
            </a:r>
            <a:endParaRPr lang="nl-BE" dirty="0"/>
          </a:p>
        </p:txBody>
      </p:sp>
      <p:sp>
        <p:nvSpPr>
          <p:cNvPr id="4" name="Tijdelijke aanduiding voor dianummer 3"/>
          <p:cNvSpPr>
            <a:spLocks noGrp="1"/>
          </p:cNvSpPr>
          <p:nvPr>
            <p:ph type="sldNum" sz="quarter" idx="5"/>
          </p:nvPr>
        </p:nvSpPr>
        <p:spPr/>
        <p:txBody>
          <a:bodyPr/>
          <a:lstStyle/>
          <a:p>
            <a:fld id="{532158E5-103C-465F-8ECB-8FA2B66A8D9A}" type="slidenum">
              <a:rPr lang="nl-BE" smtClean="0"/>
              <a:t>62</a:t>
            </a:fld>
            <a:endParaRPr lang="nl-BE"/>
          </a:p>
        </p:txBody>
      </p:sp>
    </p:spTree>
    <p:extLst>
      <p:ext uri="{BB962C8B-B14F-4D97-AF65-F5344CB8AC3E}">
        <p14:creationId xmlns:p14="http://schemas.microsoft.com/office/powerpoint/2010/main" val="20885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8CE16A4C-062F-4DC0-A747-504ADE7820F5}"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236424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9CB62BB7-A823-4D67-9407-EC3ADC96D7BB}"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401824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D583AF6-3EDC-407D-AD65-225442BACA51}"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79094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AC3040B-FDE8-4B3F-A5D1-C6F1123D5039}"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376062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9C3D0971-7647-4B1A-BFE9-C573F5F81441}"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323982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0934CC74-1F97-4697-BFCD-279369B22E28}" type="datetime1">
              <a:rPr lang="nl-BE" smtClean="0"/>
              <a:t>20/03/2023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84600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DD4386CC-206F-4F04-AEB0-1B092C303BD3}" type="datetime1">
              <a:rPr lang="nl-BE" smtClean="0"/>
              <a:t>20/03/2023</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51089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41D15195-7AFA-44B7-90E4-21A01921205A}" type="datetime1">
              <a:rPr lang="nl-BE" smtClean="0"/>
              <a:t>20/03/2023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11593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0A31199-42BB-4C72-9943-CFF050C0216A}" type="datetime1">
              <a:rPr lang="nl-BE" smtClean="0"/>
              <a:t>20/03/2023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272675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29F141A-50AB-4EAF-AC15-4CB1840B6706}" type="datetime1">
              <a:rPr lang="nl-BE" smtClean="0"/>
              <a:t>20/03/2023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071233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5E12F2A6-1469-4342-829E-6B226B35E580}" type="datetime1">
              <a:rPr lang="nl-BE" smtClean="0"/>
              <a:t>20/03/2023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585995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14DE9-6585-4133-BF1A-87C264F994B6}" type="datetime1">
              <a:rPr lang="nl-BE" smtClean="0"/>
              <a:t>20/03/2023</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F7DF6-0891-4C89-AB79-072BFD111A44}" type="slidenum">
              <a:rPr lang="nl-BE" smtClean="0"/>
              <a:t>‹nr.›</a:t>
            </a:fld>
            <a:endParaRPr lang="nl-BE"/>
          </a:p>
        </p:txBody>
      </p:sp>
    </p:spTree>
    <p:extLst>
      <p:ext uri="{BB962C8B-B14F-4D97-AF65-F5344CB8AC3E}">
        <p14:creationId xmlns:p14="http://schemas.microsoft.com/office/powerpoint/2010/main" val="3137157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nice-info.be/materialen/gezond-gebeten-voor-homi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projecten/snack-chill/materialen-snack-en-chill"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gezondleven.be/projecten/snack-chil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projecten/gezondheidsrally-1"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weep.b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ogoleieland.be/content/winkeloefening-2" TargetMode="External"/><Relationship Id="rId2" Type="http://schemas.openxmlformats.org/officeDocument/2006/relationships/hyperlink" Target="mailto:logo@logoleieland.be"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files/voeding/Leerlijn-voeding.PDF"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hyperlink" Target="https://www.gezondleven.be/files/voeding/schoolmaaltijdengids_2018.pdf"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mailto:logo@logoleieland.be" TargetMode="External"/><Relationship Id="rId4" Type="http://schemas.openxmlformats.org/officeDocument/2006/relationships/hyperlink" Target="https://www.gezondleven.be/files/onderwijs/Richtlijnen-voor-een-gezonde-broodjeslunch-op-school.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portbeweegtjeschool.be/" TargetMode="External"/><Relationship Id="rId2" Type="http://schemas.openxmlformats.org/officeDocument/2006/relationships/hyperlink" Target="mailto:info@wvl.moev.be"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settings/gezonde-school/een-voedingsbeleid-op-school/materialen-secundair-onderwijs"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eetexpert.be/info/ontwikkeling-eetgedrag/gezonde-leefstijl/"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slide" Target="slide36.xml"/><Relationship Id="rId26" Type="http://schemas.openxmlformats.org/officeDocument/2006/relationships/slide" Target="slide45.xml"/><Relationship Id="rId39" Type="http://schemas.openxmlformats.org/officeDocument/2006/relationships/slide" Target="slide30.xml"/><Relationship Id="rId3" Type="http://schemas.openxmlformats.org/officeDocument/2006/relationships/slide" Target="slide7.xml"/><Relationship Id="rId21" Type="http://schemas.openxmlformats.org/officeDocument/2006/relationships/slide" Target="slide40.xml"/><Relationship Id="rId34" Type="http://schemas.openxmlformats.org/officeDocument/2006/relationships/slide" Target="slide25.xml"/><Relationship Id="rId42" Type="http://schemas.openxmlformats.org/officeDocument/2006/relationships/slide" Target="slide33.xml"/><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slide" Target="slide35.xml"/><Relationship Id="rId25" Type="http://schemas.openxmlformats.org/officeDocument/2006/relationships/slide" Target="slide44.xml"/><Relationship Id="rId33" Type="http://schemas.openxmlformats.org/officeDocument/2006/relationships/slide" Target="slide24.xml"/><Relationship Id="rId38" Type="http://schemas.openxmlformats.org/officeDocument/2006/relationships/slide" Target="slide29.xml"/><Relationship Id="rId2" Type="http://schemas.openxmlformats.org/officeDocument/2006/relationships/slide" Target="slide6.xml"/><Relationship Id="rId16" Type="http://schemas.openxmlformats.org/officeDocument/2006/relationships/slide" Target="slide20.xml"/><Relationship Id="rId20" Type="http://schemas.openxmlformats.org/officeDocument/2006/relationships/slide" Target="slide39.xml"/><Relationship Id="rId29" Type="http://schemas.openxmlformats.org/officeDocument/2006/relationships/slide" Target="slide48.xml"/><Relationship Id="rId41"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slide" Target="slide43.xml"/><Relationship Id="rId32" Type="http://schemas.openxmlformats.org/officeDocument/2006/relationships/slide" Target="slide23.xml"/><Relationship Id="rId37" Type="http://schemas.openxmlformats.org/officeDocument/2006/relationships/slide" Target="slide28.xml"/><Relationship Id="rId40" Type="http://schemas.openxmlformats.org/officeDocument/2006/relationships/slide" Target="slide31.xml"/><Relationship Id="rId5" Type="http://schemas.openxmlformats.org/officeDocument/2006/relationships/slide" Target="slide9.xml"/><Relationship Id="rId15" Type="http://schemas.openxmlformats.org/officeDocument/2006/relationships/slide" Target="slide19.xml"/><Relationship Id="rId23" Type="http://schemas.openxmlformats.org/officeDocument/2006/relationships/slide" Target="slide42.xml"/><Relationship Id="rId28" Type="http://schemas.openxmlformats.org/officeDocument/2006/relationships/slide" Target="slide47.xml"/><Relationship Id="rId36" Type="http://schemas.openxmlformats.org/officeDocument/2006/relationships/slide" Target="slide27.xml"/><Relationship Id="rId10" Type="http://schemas.openxmlformats.org/officeDocument/2006/relationships/slide" Target="slide14.xml"/><Relationship Id="rId19" Type="http://schemas.openxmlformats.org/officeDocument/2006/relationships/slide" Target="slide38.xml"/><Relationship Id="rId31" Type="http://schemas.openxmlformats.org/officeDocument/2006/relationships/slide" Target="slide22.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slide" Target="slide18.xml"/><Relationship Id="rId22" Type="http://schemas.openxmlformats.org/officeDocument/2006/relationships/slide" Target="slide41.xml"/><Relationship Id="rId27" Type="http://schemas.openxmlformats.org/officeDocument/2006/relationships/slide" Target="slide46.xml"/><Relationship Id="rId30" Type="http://schemas.openxmlformats.org/officeDocument/2006/relationships/slide" Target="slide21.xml"/><Relationship Id="rId35" Type="http://schemas.openxmlformats.org/officeDocument/2006/relationships/slide" Target="slide26.xml"/><Relationship Id="rId43"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hyperlink" Target="https://www.moev.be/projecten/bike-at-school" TargetMode="External"/><Relationship Id="rId2" Type="http://schemas.openxmlformats.org/officeDocument/2006/relationships/hyperlink" Target="mailto:info@wvl.moev.be"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kwaliteitenspel-plus"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babbeldoos"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hyperlink" Target="http://www.cm.be/professioneel/scholen/secundair-onderwijs/de-gelukzoekers/index.jsp" TargetMode="External"/><Relationship Id="rId2" Type="http://schemas.openxmlformats.org/officeDocument/2006/relationships/hyperlink" Target="http://logoleieland.be/content/de-gelukzoekers"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broodje-special-1"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de-gelukzak-1"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hyperlink" Target="https://logoleieland.be/content/lespakket-warme-william-lager-onderwijs" TargetMode="External"/><Relationship Id="rId2" Type="http://schemas.openxmlformats.org/officeDocument/2006/relationships/hyperlink" Target="https://www.warmewilliam.be/lesmaplager"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www.warmewilliam.b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tegek.be/campagnes/school-en-jongeren/scholenaanbod/take-of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leefsleutels-voor-jongeren-1"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eigen-wijsheden-0"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slide" Target="slide79.xml"/><Relationship Id="rId13" Type="http://schemas.openxmlformats.org/officeDocument/2006/relationships/slide" Target="slide84.xml"/><Relationship Id="rId18" Type="http://schemas.openxmlformats.org/officeDocument/2006/relationships/slide" Target="slide89.xml"/><Relationship Id="rId26" Type="http://schemas.openxmlformats.org/officeDocument/2006/relationships/slide" Target="slide97.xml"/><Relationship Id="rId39" Type="http://schemas.openxmlformats.org/officeDocument/2006/relationships/slide" Target="slide61.xml"/><Relationship Id="rId3" Type="http://schemas.openxmlformats.org/officeDocument/2006/relationships/slide" Target="slide74.xml"/><Relationship Id="rId21" Type="http://schemas.openxmlformats.org/officeDocument/2006/relationships/slide" Target="slide93.xml"/><Relationship Id="rId34" Type="http://schemas.openxmlformats.org/officeDocument/2006/relationships/slide" Target="slide56.xml"/><Relationship Id="rId42" Type="http://schemas.openxmlformats.org/officeDocument/2006/relationships/slide" Target="slide64.xml"/><Relationship Id="rId47" Type="http://schemas.openxmlformats.org/officeDocument/2006/relationships/slide" Target="slide69.xml"/><Relationship Id="rId7" Type="http://schemas.openxmlformats.org/officeDocument/2006/relationships/slide" Target="slide78.xml"/><Relationship Id="rId12" Type="http://schemas.openxmlformats.org/officeDocument/2006/relationships/slide" Target="slide83.xml"/><Relationship Id="rId17" Type="http://schemas.openxmlformats.org/officeDocument/2006/relationships/slide" Target="slide88.xml"/><Relationship Id="rId25" Type="http://schemas.openxmlformats.org/officeDocument/2006/relationships/slide" Target="slide96.xml"/><Relationship Id="rId33" Type="http://schemas.openxmlformats.org/officeDocument/2006/relationships/slide" Target="slide55.xml"/><Relationship Id="rId38" Type="http://schemas.openxmlformats.org/officeDocument/2006/relationships/slide" Target="slide60.xml"/><Relationship Id="rId46" Type="http://schemas.openxmlformats.org/officeDocument/2006/relationships/slide" Target="slide68.xml"/><Relationship Id="rId2" Type="http://schemas.openxmlformats.org/officeDocument/2006/relationships/slide" Target="slide73.xml"/><Relationship Id="rId16" Type="http://schemas.openxmlformats.org/officeDocument/2006/relationships/slide" Target="slide87.xml"/><Relationship Id="rId20" Type="http://schemas.openxmlformats.org/officeDocument/2006/relationships/slide" Target="slide92.xml"/><Relationship Id="rId29" Type="http://schemas.openxmlformats.org/officeDocument/2006/relationships/slide" Target="slide51.xml"/><Relationship Id="rId41" Type="http://schemas.openxmlformats.org/officeDocument/2006/relationships/slide" Target="slide63.xml"/><Relationship Id="rId1" Type="http://schemas.openxmlformats.org/officeDocument/2006/relationships/slideLayout" Target="../slideLayouts/slideLayout2.xml"/><Relationship Id="rId6" Type="http://schemas.openxmlformats.org/officeDocument/2006/relationships/slide" Target="slide77.xml"/><Relationship Id="rId11" Type="http://schemas.openxmlformats.org/officeDocument/2006/relationships/slide" Target="slide82.xml"/><Relationship Id="rId24" Type="http://schemas.openxmlformats.org/officeDocument/2006/relationships/slide" Target="slide95.xml"/><Relationship Id="rId32" Type="http://schemas.openxmlformats.org/officeDocument/2006/relationships/slide" Target="slide54.xml"/><Relationship Id="rId37" Type="http://schemas.openxmlformats.org/officeDocument/2006/relationships/slide" Target="slide59.xml"/><Relationship Id="rId40" Type="http://schemas.openxmlformats.org/officeDocument/2006/relationships/slide" Target="slide62.xml"/><Relationship Id="rId45" Type="http://schemas.openxmlformats.org/officeDocument/2006/relationships/slide" Target="slide67.xml"/><Relationship Id="rId5" Type="http://schemas.openxmlformats.org/officeDocument/2006/relationships/slide" Target="slide76.xml"/><Relationship Id="rId15" Type="http://schemas.openxmlformats.org/officeDocument/2006/relationships/slide" Target="slide86.xml"/><Relationship Id="rId23" Type="http://schemas.openxmlformats.org/officeDocument/2006/relationships/slide" Target="slide94.xml"/><Relationship Id="rId28" Type="http://schemas.openxmlformats.org/officeDocument/2006/relationships/slide" Target="slide50.xml"/><Relationship Id="rId36" Type="http://schemas.openxmlformats.org/officeDocument/2006/relationships/slide" Target="slide58.xml"/><Relationship Id="rId10" Type="http://schemas.openxmlformats.org/officeDocument/2006/relationships/slide" Target="slide81.xml"/><Relationship Id="rId19" Type="http://schemas.openxmlformats.org/officeDocument/2006/relationships/slide" Target="slide90.xml"/><Relationship Id="rId31" Type="http://schemas.openxmlformats.org/officeDocument/2006/relationships/slide" Target="slide53.xml"/><Relationship Id="rId44" Type="http://schemas.openxmlformats.org/officeDocument/2006/relationships/slide" Target="slide66.xml"/><Relationship Id="rId4" Type="http://schemas.openxmlformats.org/officeDocument/2006/relationships/slide" Target="slide75.xml"/><Relationship Id="rId9" Type="http://schemas.openxmlformats.org/officeDocument/2006/relationships/slide" Target="slide80.xml"/><Relationship Id="rId14" Type="http://schemas.openxmlformats.org/officeDocument/2006/relationships/slide" Target="slide85.xml"/><Relationship Id="rId22" Type="http://schemas.openxmlformats.org/officeDocument/2006/relationships/slide" Target="slide91.xml"/><Relationship Id="rId27" Type="http://schemas.openxmlformats.org/officeDocument/2006/relationships/slide" Target="slide49.xml"/><Relationship Id="rId30" Type="http://schemas.openxmlformats.org/officeDocument/2006/relationships/slide" Target="slide52.xml"/><Relationship Id="rId35" Type="http://schemas.openxmlformats.org/officeDocument/2006/relationships/slide" Target="slide57.xml"/><Relationship Id="rId43" Type="http://schemas.openxmlformats.org/officeDocument/2006/relationships/slide" Target="slide65.xml"/><Relationship Id="rId48" Type="http://schemas.openxmlformats.org/officeDocument/2006/relationships/slide" Target="slide70.xml"/></Relationships>
</file>

<file path=ppt/slides/_rels/slide30.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gespreksstarters"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hyperlink" Target="https://www.silvergame.be/aan-de-slag/#educatiefPakket" TargetMode="External"/><Relationship Id="rId2" Type="http://schemas.openxmlformats.org/officeDocument/2006/relationships/hyperlink" Target="https://www.silvergame.be/"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mailto:logo@logoleieland.b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adlet.com/PreventieCAWzwvl" TargetMode="External"/><Relationship Id="rId2" Type="http://schemas.openxmlformats.org/officeDocument/2006/relationships/hyperlink" Target="http://y2u.be/Og6Ygy4cXz8"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mailto:preventie@cawzuidwestvlaanderen.be" TargetMode="External"/><Relationship Id="rId4" Type="http://schemas.openxmlformats.org/officeDocument/2006/relationships/hyperlink" Target="preventie@cawzuidwestvlaanderen.b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logoleieland.be/content/happy-snacks-lager-onderwijs" TargetMode="External"/><Relationship Id="rId2" Type="http://schemas.openxmlformats.org/officeDocument/2006/relationships/hyperlink" Target="https://www.gezondleven.be/files/Gezonde-school/Mentaal-welbevinden/Leerdoelen-bij-Happy-Snacks-figuur.pdf" TargetMode="Externa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www.gezondleven.be/settings/gezonde-school/mentaal-welbevinden-op-school/gelukindeklas/aan-de-slag" TargetMode="External"/><Relationship Id="rId4" Type="http://schemas.openxmlformats.org/officeDocument/2006/relationships/hyperlink" Target="mailto:logo@logoleieland.b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settings/gezonde-school/mentaal-welbevinden-op-school/gelukindeklas/lespakket"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logoleieland.be/content/geluk-de-klas-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ogoleieland.be/content/wel-je-vel-spel" TargetMode="External"/><Relationship Id="rId2" Type="http://schemas.openxmlformats.org/officeDocument/2006/relationships/hyperlink" Target="https://www.gezondleven.be/settings/gezonde-school/mentaal-welbevinden-op-school/gelukindeklas/lespakket"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mailto:logo@logoleieland.be" TargetMode="External"/><Relationship Id="rId4" Type="http://schemas.openxmlformats.org/officeDocument/2006/relationships/hyperlink" Target="https://www.gezondleven.be/materialen/wel-in-je-vel-spe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rots-en-water-basis-en-praktijkboek"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hyperlink" Target="https://forms.office.com/pages/responsepage.aspx?id=3HzxxWDPH0WWpsgiyWBqyOWinf8cphxBrHhKWX1_Ni9UMVI2OVhQRjYyTDI5RVBWRTcwMjVGMTA4Ti4u" TargetMode="External"/><Relationship Id="rId2" Type="http://schemas.openxmlformats.org/officeDocument/2006/relationships/hyperlink" Target="https://logoleieland.be/content/inspiratiegids-10-daagse-van-de-geestelijke-gezondheid-2022-1"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logoleieland.be/content/10-daagse-van-de-geestelijke-gezondheid-5" TargetMode="External"/><Relationship Id="rId4" Type="http://schemas.openxmlformats.org/officeDocument/2006/relationships/hyperlink" Target="mailto:logo@logoleieland.b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logoleieland.be/content/inspiratiegids-complimentendag-0" TargetMode="External"/><Relationship Id="rId2" Type="http://schemas.openxmlformats.org/officeDocument/2006/relationships/hyperlink" Target="https://logoleieland.be/complimenten"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mailto:logo@logoleieland.b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instagram.com/kzitermee.be/" TargetMode="External"/><Relationship Id="rId3" Type="http://schemas.openxmlformats.org/officeDocument/2006/relationships/hyperlink" Target="http://www.kzitermee.be/" TargetMode="External"/><Relationship Id="rId7" Type="http://schemas.openxmlformats.org/officeDocument/2006/relationships/hyperlink" Target="mailto:logo@logoleieland.b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forms.office.com/Pages/ResponsePage.aspx?id=3HzxxWDPH0WWpsgiyWBqyBNl5xqfJSpPt77I0axzVoBUM1NUS0FBUzJBQzRYWkxNQVdMU1EzUU8wUi4u" TargetMode="External"/><Relationship Id="rId11" Type="http://schemas.openxmlformats.org/officeDocument/2006/relationships/image" Target="../media/image38.png"/><Relationship Id="rId5" Type="http://schemas.openxmlformats.org/officeDocument/2006/relationships/hyperlink" Target="https://logoleieland.be/content/kzitermeebe" TargetMode="External"/><Relationship Id="rId10" Type="http://schemas.openxmlformats.org/officeDocument/2006/relationships/image" Target="../media/image37.png"/><Relationship Id="rId4" Type="http://schemas.openxmlformats.org/officeDocument/2006/relationships/hyperlink" Target="https://kzitermee.be/professionals/onderwijs/" TargetMode="External"/><Relationship Id="rId9" Type="http://schemas.openxmlformats.org/officeDocument/2006/relationships/hyperlink" Target="https://www.youtube.com/channel/UCGvDgbYQQGZ9gmC-tTLf_I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warmescholen.net/" TargetMode="External"/><Relationship Id="rId7" Type="http://schemas.openxmlformats.org/officeDocument/2006/relationships/image" Target="../media/image39.jpeg"/><Relationship Id="rId2" Type="http://schemas.openxmlformats.org/officeDocument/2006/relationships/hyperlink" Target="mailto:info@warmescholen.net" TargetMode="External"/><Relationship Id="rId1" Type="http://schemas.openxmlformats.org/officeDocument/2006/relationships/slideLayout" Target="../slideLayouts/slideLayout2.xml"/><Relationship Id="rId6" Type="http://schemas.openxmlformats.org/officeDocument/2006/relationships/hyperlink" Target="https://www.warmescholen.net/zinactiviteiten" TargetMode="External"/><Relationship Id="rId5" Type="http://schemas.openxmlformats.org/officeDocument/2006/relationships/hyperlink" Target="https://www.warmescholen.net/bouwstenen" TargetMode="External"/><Relationship Id="rId4" Type="http://schemas.openxmlformats.org/officeDocument/2006/relationships/hyperlink" Target="https://www.warmescholen.net/inspiratie#Exemplarische%20schole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mailto:sofie@logoleieland.be"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logoleieland.be/content/veerkrachtige-wandelinge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cgglargo.be/nl/ondersteuning/suicidepreventie" TargetMode="External"/><Relationship Id="rId2" Type="http://schemas.openxmlformats.org/officeDocument/2006/relationships/hyperlink" Target="mailto:suicidepreventie@cgglargo.be"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hyperlink" Target="mailto:suicidepreventie@cgglargo.be" TargetMode="External"/><Relationship Id="rId2" Type="http://schemas.openxmlformats.org/officeDocument/2006/relationships/hyperlink" Target="https://zelfmoord1813.be/publicaties/producten/zelfmoordpreventie-interventie-en-postventie-op-school"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cgglargo.be/nl/ondersteuning/suicidepreventi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logoleieland.be/materialen" TargetMode="External"/><Relationship Id="rId2" Type="http://schemas.openxmlformats.org/officeDocument/2006/relationships/hyperlink" Target="http://www.geluksdriehoek.be/"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www.noknok.be/" TargetMode="External"/><Relationship Id="rId4" Type="http://schemas.openxmlformats.org/officeDocument/2006/relationships/hyperlink" Target="mailto:logo@logoleieland.b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logoleieland.be/materialen" TargetMode="External"/><Relationship Id="rId2" Type="http://schemas.openxmlformats.org/officeDocument/2006/relationships/hyperlink" Target="https://www.gezondleven.be/settings/gezonde-school/de-geluksdriehoek-op-school"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geluksdriehoek.be/" TargetMode="External"/><Relationship Id="rId4" Type="http://schemas.openxmlformats.org/officeDocument/2006/relationships/hyperlink" Target="mailto:logo@logoleieland.b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theaterrichtlijnen-%E2%80%98geestig-gezond-op-de-planken%E2%80%99"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hyperlink" Target="https://logoleieland.be/content/campagne-4-voor-12-0" TargetMode="External"/><Relationship Id="rId2" Type="http://schemas.openxmlformats.org/officeDocument/2006/relationships/hyperlink" Target="http://www.4voor12.be/"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8" Type="http://schemas.openxmlformats.org/officeDocument/2006/relationships/hyperlink" Target="https://www.gezondleven.be/settings/gezonde-school/mentaal-welbevinden-op-school/gelukindeklas" TargetMode="External"/><Relationship Id="rId3" Type="http://schemas.openxmlformats.org/officeDocument/2006/relationships/hyperlink" Target="https://www.gezondleven.be/settings/gezonde-school/mentaal-welbevinden-op-school/gelukindeklas/dialoog" TargetMode="External"/><Relationship Id="rId7" Type="http://schemas.openxmlformats.org/officeDocument/2006/relationships/hyperlink" Target="mailto:logo@logoleieland.be" TargetMode="External"/><Relationship Id="rId2" Type="http://schemas.openxmlformats.org/officeDocument/2006/relationships/hyperlink" Target="https://www.gezondleven.be/settings/gezonde-school/mentaal-welbevinden-op-school/gelukindeklas/zorg-voor-jezelf" TargetMode="External"/><Relationship Id="rId1" Type="http://schemas.openxmlformats.org/officeDocument/2006/relationships/slideLayout" Target="../slideLayouts/slideLayout2.xml"/><Relationship Id="rId6" Type="http://schemas.openxmlformats.org/officeDocument/2006/relationships/hyperlink" Target="https://www.gezondleven.be/settings/gezonde-school/mentaal-welbevinden-op-school/gelukindeklas/toon-dat-je-er-bent" TargetMode="External"/><Relationship Id="rId5" Type="http://schemas.openxmlformats.org/officeDocument/2006/relationships/hyperlink" Target="https://www.gezondleven.be/settings/gezonde-school/mentaal-welbevinden-op-school/gelukindeklas/groepsdynamiek" TargetMode="External"/><Relationship Id="rId4" Type="http://schemas.openxmlformats.org/officeDocument/2006/relationships/hyperlink" Target="https://www.gezondleven.be/settings/gezonde-school/mentaal-welbevinden-op-school/gelukindeklas/doe-het-niet-alleen" TargetMode="External"/><Relationship Id="rId9"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hyperlink" Target="http://logoleieland.be/content/crush-1" TargetMode="External"/><Relationship Id="rId2" Type="http://schemas.openxmlformats.org/officeDocument/2006/relationships/hyperlink" Target="http://www.vad.be/materialen/detail/crush---werken-met-jongeren-rond-relaties-alcohol-en-cannabis" TargetMode="Externa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hyperlink" Target="https://www.vad.be/materialen/detail/crush---werken-met-jongeren-rond-relaties-alcohol-en-cannabis" TargetMode="External"/><Relationship Id="rId4" Type="http://schemas.openxmlformats.org/officeDocument/2006/relationships/hyperlink" Target="mailto:logo@logoleieland.b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info@logoleieland.b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vad.be/materialen/detail/rock-zero" TargetMode="External"/><Relationship Id="rId2" Type="http://schemas.openxmlformats.org/officeDocument/2006/relationships/hyperlink" Target="http://logoleieland.be/content/rock-zero-1" TargetMode="Externa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mailto:logo@logoleieland.b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mediawijs.be/tools/lespakket-laat-jouw-beeldscherm-sporen-na" TargetMode="External"/><Relationship Id="rId2" Type="http://schemas.openxmlformats.org/officeDocument/2006/relationships/hyperlink" Target="https://www.ap.be/lesmateriaal/laat-jouw-beeldscherm-sporen-na"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vad.be/materialen/detail/friends--fun-over-veilig-uitgaan-en-middelengebruik"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logoleieland.be/content/you-bet-4" TargetMode="External"/><Relationship Id="rId2" Type="http://schemas.openxmlformats.org/officeDocument/2006/relationships/hyperlink" Target="https://www.vad.be/materialen/detail/you-bet"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vad.be/catalogus/detail/play---verantwoord-gamen-en-vrijetijdsbestedin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vad.be/catalogus/detail/maat-in-de-shit-voor-het-onderwijs" TargetMode="External"/><Relationship Id="rId2" Type="http://schemas.openxmlformats.org/officeDocument/2006/relationships/hyperlink" Target="http://logoleieland.be/content/maat-de-shit-3" TargetMode="Externa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mailto:logo@logoleieland.b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rookrobot-1" TargetMode="Externa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hyperlink" Target="https://www.bullshitfree.be/materialen/bullshit-free-databank" TargetMode="External"/><Relationship Id="rId2" Type="http://schemas.openxmlformats.org/officeDocument/2006/relationships/hyperlink" Target="https://www.gezondleven.be/projecten/bullshit-free-generation" TargetMode="Externa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hyperlink" Target="https://www.bullshitfree.be/"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bullshitfree.be/materialen"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http://www.bullshitfree.be/" TargetMode="External"/><Relationship Id="rId5" Type="http://schemas.openxmlformats.org/officeDocument/2006/relationships/hyperlink" Target="https://vlaamse-logos.be/content/bordspel-over-roken-1" TargetMode="External"/><Relationship Id="rId4" Type="http://schemas.openxmlformats.org/officeDocument/2006/relationships/hyperlink" Target="mailto:logo@logoleieland.b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uitgespaard-kwartetspel-over-de-kostprijs-van-roken"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hyperlink" Target="http://www.bullshitfree.b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info@wvl.moev.be" TargetMode="External"/><Relationship Id="rId2" Type="http://schemas.openxmlformats.org/officeDocument/2006/relationships/hyperlink" Target="https://www.moev.be/materialen/fairplaypakket"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moev.be/projecten/fair-play-secundair-onderwij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bullshitfree.be/materialen" TargetMode="External"/><Relationship Id="rId2" Type="http://schemas.openxmlformats.org/officeDocument/2006/relationships/hyperlink" Target="https://logoleieland.be/content/zever-pakskes-0" TargetMode="Externa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www.bullshitfree.b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vad.be/materialen/detail/samen-op-stap---over-alcohol-en-uitgaan-in-het-kader-van-de-100-dagen"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hyperlink" Target="https://www.diekeure.be/nl-be/educatief/secundair-onderwijs/unplugged/1e-graad#edumethod-content" TargetMode="External"/><Relationship Id="rId7"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klascement.net/fysiek-materiaal/77142/unplugged-werken-aan-drugbeleid/" TargetMode="External"/><Relationship Id="rId5" Type="http://schemas.openxmlformats.org/officeDocument/2006/relationships/hyperlink" Target="mailto:preventie@desleutel.be" TargetMode="External"/><Relationship Id="rId4" Type="http://schemas.openxmlformats.org/officeDocument/2006/relationships/hyperlink" Target="http://logoleieland.be/content/unplugged-kaartspe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cgglargo.be/nl/ondersteuning/preventie-tabak-alcohol-drugs-en-gamen" TargetMode="External"/><Relationship Id="rId2" Type="http://schemas.openxmlformats.org/officeDocument/2006/relationships/hyperlink" Target="mailto:preventieTAD@cgglargo.be"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hyperlink" Target="mailto:%20hanna.peeters@vad.be" TargetMode="External"/><Relationship Id="rId2" Type="http://schemas.openxmlformats.org/officeDocument/2006/relationships/hyperlink" Target="https://www.cgglargo.be/nl/ondersteuning/preventie-tabak-alcohol-drugs-en-gamen" TargetMode="Externa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hyperlink" Target="http://www.vad.be/artikels/detail/als-kleine-kinderen-groot-worde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healthies.joetz.be/lesgever/drugs-kierewiet-met-speed-west-vlaanderen"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mailto:logo@logoleieland.be"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vad.be/materialen/detail/leerlijn-alcohol-tabak-gamen-cannabis-en-andere-illegale-drugs"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65.jpeg"/><Relationship Id="rId5" Type="http://schemas.openxmlformats.org/officeDocument/2006/relationships/hyperlink" Target="http://www.vad.be/" TargetMode="External"/><Relationship Id="rId4" Type="http://schemas.openxmlformats.org/officeDocument/2006/relationships/hyperlink" Target="mailto:vad@vad.be"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preventieTAD@cgglargo.be" TargetMode="External"/><Relationship Id="rId2" Type="http://schemas.openxmlformats.org/officeDocument/2006/relationships/hyperlink" Target="http://www.vad.be/materialen/detail/drugbeleid-op-school-dos"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vad.be/onderzoek/vad-leerlingenbevragi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mijn.gezondleven.be/vragenlijsten"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mijn.gezondleven.b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www.vad.be/materialen/detail/alcohol--en-drugpreventie-op-school-aan-de-slag-grati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gezondemond.be/hulpmiddelen/educatief-materiaal/" TargetMode="Externa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hyperlink" Target="https://gezondemond.be/projecten/glimlachen/"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basisadviezen-mondgezondheid-voor-jongeren-en-volwassenen"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seksuelevorming.be/materiaal/omgaan-met-seksueel-grensoverschrijdend-gedrag-op-schoo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sensoa.be/materiaal/mijn-wens-mijn-grens-lespakket" TargetMode="External"/><Relationship Id="rId2" Type="http://schemas.openxmlformats.org/officeDocument/2006/relationships/hyperlink" Target="https://www.sensoa.be/materiaal/mijn-wens-mijn-grens-lesmateriaal" TargetMode="Externa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sensoa.be/lesgeven-over-homoseksualiteit"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soulmate-2"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pimento.be/bloosdoos/" TargetMode="Externa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pimento.be/oke-spel-over-seksueel-grensoverschrijdend-gedrag/" TargetMode="Externa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3" Type="http://schemas.openxmlformats.org/officeDocument/2006/relationships/hyperlink" Target="https://www.sensoa.be/materiaal/tussen-de-lakens-okan"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hyperlink" Target="https://logoleieland.be/content/de-voedingsdriehoe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logoleieland.be/content/voedings-en-bewegingsdriehoek-overzicht-materialen" TargetMode="External"/><Relationship Id="rId4" Type="http://schemas.openxmlformats.org/officeDocument/2006/relationships/hyperlink" Target="mailto:logo@logoleieland.be"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professionals.jeugdfilm.be/nl" TargetMode="External"/><Relationship Id="rId2" Type="http://schemas.openxmlformats.org/officeDocument/2006/relationships/hyperlink" Target="https://www.sensoa.be/materiaal/jef-jeugdfilms-lesmappen" TargetMode="Externa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hyperlink" Target="mailto:logo@logoleieland.be"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shop.sensoa.be/products/better-safe-than-soa" TargetMode="External"/><Relationship Id="rId2" Type="http://schemas.openxmlformats.org/officeDocument/2006/relationships/hyperlink" Target="mailto:begeleiding@aanstokerij.be" TargetMode="Externa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hyperlink" Target="https://www.sensoa.be/materiaal/better-safe-soa"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grenswijs.be/" TargetMode="External"/><Relationship Id="rId2" Type="http://schemas.openxmlformats.org/officeDocument/2006/relationships/hyperlink" Target="http://www.seksuelevorming.be/" TargetMode="Externa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3" Type="http://schemas.openxmlformats.org/officeDocument/2006/relationships/hyperlink" Target="https://www.sensoa.be/lesgeven-over-anticonceptie" TargetMode="External"/><Relationship Id="rId2" Type="http://schemas.openxmlformats.org/officeDocument/2006/relationships/hyperlink" Target="https://www.sensoa.be/praten-over-anticonceptie-online-bekijken-downloaden" TargetMode="Externa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84.xml.rels><?xml version="1.0" encoding="UTF-8" standalone="yes"?>
<Relationships xmlns="http://schemas.openxmlformats.org/package/2006/relationships"><Relationship Id="rId3" Type="http://schemas.openxmlformats.org/officeDocument/2006/relationships/hyperlink" Target="https://www.zanzu.be/nl" TargetMode="External"/><Relationship Id="rId2" Type="http://schemas.openxmlformats.org/officeDocument/2006/relationships/hyperlink" Target="https://www.zanzu.be/nl/zanzu-gebruiken-met-je-anderstalige-cli&#235;nt"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airschool-0" TargetMode="Externa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hyperlink" Target="http://www.airatschool.be/"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soundcloud.com/user-896118590/gezondheid-en-wetenschap-aflevering-36" TargetMode="External"/><Relationship Id="rId1" Type="http://schemas.openxmlformats.org/officeDocument/2006/relationships/slideLayout" Target="../slideLayouts/slideLayout2.xml"/><Relationship Id="rId4" Type="http://schemas.openxmlformats.org/officeDocument/2006/relationships/hyperlink" Target="https://logoleieland.be/content/podcast-%E2%80%9Choe-hou-je-de-lucht-je-huis-gezond%E2%80%9D"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ditovzw.be/actie/uitleenmateriaal/spel-een-valies-vol-lucht/" TargetMode="External"/><Relationship Id="rId2" Type="http://schemas.openxmlformats.org/officeDocument/2006/relationships/hyperlink" Target="mailto:info@ditovzw.be"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8.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warmedagen.be/gratis-campagnemateriaal"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9.xml.rels><?xml version="1.0" encoding="UTF-8" standalone="yes"?>
<Relationships xmlns="http://schemas.openxmlformats.org/package/2006/relationships"><Relationship Id="rId3" Type="http://schemas.openxmlformats.org/officeDocument/2006/relationships/hyperlink" Target="https://www.wetenschapje.be/podcast/episode/86d30bd9/37-hoe-haal-ik-een-teek-uit-mijn-lijf" TargetMode="External"/><Relationship Id="rId2" Type="http://schemas.openxmlformats.org/officeDocument/2006/relationships/hyperlink" Target="http://tekenbeten.be/gratis-campagnemateriaal-voor-organisaties" TargetMode="Externa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hyperlink" Target="http://www.tekenbeten.be/" TargetMode="External"/><Relationship Id="rId4" Type="http://schemas.openxmlformats.org/officeDocument/2006/relationships/hyperlink" Target="mailto:logo@logoleieland.b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projecten/nudgingmaterialenvoeding"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hyperlink" Target="https://www.ketnet.be/kijken/s/schijtluizen/1/schijtluizen-s1a11" TargetMode="External"/><Relationship Id="rId2" Type="http://schemas.openxmlformats.org/officeDocument/2006/relationships/hyperlink" Target="https://www.ketnet.be/kijken/s/schijtluizen/1/schijtluizen-s1a14"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hyperlink" Target="https://www.ketnet.be/kijken/s/schijtluizen"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projecten/gezondheidsrally-1?gclid=EAIaIQobChMIsYDHs8LR_QIVoIxoCR3xtQNeEAAYASAAEgIIm_D_BwE" TargetMode="Externa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hyperlink" Target="https://logoleieland.be/content/gezondheidsrally-milieu-0"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west-vlaanderen.be/kwaliteit/Leefomgeving/MOS/Paginas/default.aspx" TargetMode="External"/><Relationship Id="rId2" Type="http://schemas.openxmlformats.org/officeDocument/2006/relationships/hyperlink" Target="mailto:mos@west-vlaanderen.be"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logoleieland.be/content/veilig-omgaan-met-kraantjeswater-op-schoo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vrt.be/nl/edubox/catalogus/#democratie" TargetMode="Externa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95.xml.rels><?xml version="1.0" encoding="UTF-8" standalone="yes"?>
<Relationships xmlns="http://schemas.openxmlformats.org/package/2006/relationships"><Relationship Id="rId3" Type="http://schemas.openxmlformats.org/officeDocument/2006/relationships/hyperlink" Target="https://www.gezondleven.be/leerlijnen" TargetMode="Externa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hyperlink" Target="https://www.gezondleven.be/algemene-info-leerlijnen" TargetMode="External"/><Relationship Id="rId5" Type="http://schemas.openxmlformats.org/officeDocument/2006/relationships/hyperlink" Target="mailto:logo@logoleieland.be" TargetMode="External"/><Relationship Id="rId4" Type="http://schemas.openxmlformats.org/officeDocument/2006/relationships/hyperlink" Target="https://www.gezondleven.be/opleidingen/elearning/e-learning-leerlijnen-over-gezond-leven"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www.gezondopvoeden.be/"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hyperlink" Target="http://www.gezondeschool.be/" TargetMode="External"/><Relationship Id="rId2" Type="http://schemas.openxmlformats.org/officeDocument/2006/relationships/hyperlink" Target="mailto:logo@logoleieland.be" TargetMode="Externa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C0F7DF6-0891-4C89-AB79-072BFD111A44}" type="slidenum">
              <a:rPr lang="nl-BE" smtClean="0"/>
              <a:t>1</a:t>
            </a:fld>
            <a:endParaRPr lang="nl-BE" dirty="0"/>
          </a:p>
        </p:txBody>
      </p:sp>
      <p:pic>
        <p:nvPicPr>
          <p:cNvPr id="8" name="Tijdelijke aanduiding voor inhoud 7" descr="Afbeelding met tekst, persoon, schermafbeelding&#10;&#10;Automatisch gegenereerde beschrijving">
            <a:extLst>
              <a:ext uri="{FF2B5EF4-FFF2-40B4-BE49-F238E27FC236}">
                <a16:creationId xmlns:a16="http://schemas.microsoft.com/office/drawing/2014/main" id="{2F4F0898-0414-1811-88F2-F9B90B9C9D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16" y="32658"/>
            <a:ext cx="12175184" cy="7006820"/>
          </a:xfrm>
        </p:spPr>
      </p:pic>
    </p:spTree>
    <p:extLst>
      <p:ext uri="{BB962C8B-B14F-4D97-AF65-F5344CB8AC3E}">
        <p14:creationId xmlns:p14="http://schemas.microsoft.com/office/powerpoint/2010/main" val="371456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8" y="852964"/>
            <a:ext cx="8019165" cy="4915217"/>
          </a:xfrm>
        </p:spPr>
        <p:txBody>
          <a:bodyPr>
            <a:normAutofit/>
          </a:bodyPr>
          <a:lstStyle/>
          <a:p>
            <a:pPr marL="0" indent="0">
              <a:buNone/>
            </a:pPr>
            <a:r>
              <a:rPr lang="nl-NL" sz="2400" b="1" dirty="0">
                <a:solidFill>
                  <a:srgbClr val="7030A0"/>
                </a:solidFill>
                <a:latin typeface="Source Sans Pro"/>
              </a:rPr>
              <a:t>Gezond gebeten voor </a:t>
            </a:r>
            <a:r>
              <a:rPr lang="nl-NL" sz="2400" b="1" dirty="0" err="1">
                <a:solidFill>
                  <a:srgbClr val="7030A0"/>
                </a:solidFill>
                <a:latin typeface="Source Sans Pro"/>
              </a:rPr>
              <a:t>Homies</a:t>
            </a:r>
            <a:r>
              <a:rPr lang="nl-NL" sz="2400" b="1" dirty="0">
                <a:solidFill>
                  <a:srgbClr val="7030A0"/>
                </a:solidFill>
                <a:latin typeface="Source Sans Pro"/>
              </a:rPr>
              <a:t> </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Wat? </a:t>
            </a:r>
            <a:br>
              <a:rPr lang="nl-NL" sz="1600" b="1" dirty="0">
                <a:solidFill>
                  <a:srgbClr val="7030A0"/>
                </a:solidFill>
                <a:latin typeface="Source Sans Pro"/>
              </a:rPr>
            </a:br>
            <a:r>
              <a:rPr lang="nl-BE" sz="1600" dirty="0"/>
              <a:t>Jongeren tussen 12 en 18 jaar willen meer zelf beslissen over wat ze doen en wat ze eten. Jongeren en gezond eten is niet evident. Net nu het lichaam een pak goed uitgebalanceerde energie (lees: gezonde voeding) nodig heeft om zich optimaal te ontwikkelen. Jongeren leren wel over het verband tussen voeding en gezondheid maar zien er vaak nog niet direct het nut van in. De uitdaging om jongeren gezond te leren kiezen is groot, maar zo de moeite waard. Dit boekje toont jongeren hoe </a:t>
            </a:r>
            <a:r>
              <a:rPr lang="nl-BE" sz="1600" b="1" dirty="0"/>
              <a:t>gezond eten </a:t>
            </a:r>
            <a:r>
              <a:rPr lang="nl-BE" sz="1600" dirty="0"/>
              <a:t>alles in huis heeft om keihard van het leven te genieten. Met veel smaak en op een manier waar ze zich alleen maar beter bij zullen voelen.</a:t>
            </a:r>
          </a:p>
          <a:p>
            <a:pPr marL="0" indent="0">
              <a:buNone/>
            </a:pPr>
            <a:br>
              <a:rPr lang="nl-NL" sz="1600" dirty="0">
                <a:latin typeface="Source Sans Pro"/>
              </a:rPr>
            </a:b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Het boekje is gratis </a:t>
            </a:r>
            <a:r>
              <a:rPr lang="nl-NL" sz="1600" dirty="0">
                <a:latin typeface="Source Sans Pro"/>
                <a:hlinkClick r:id="rId2"/>
              </a:rPr>
              <a:t>hier</a:t>
            </a:r>
            <a:r>
              <a:rPr lang="nl-NL" sz="1600" dirty="0">
                <a:latin typeface="Source Sans Pro"/>
              </a:rPr>
              <a:t> te downloaden of te bestellen.</a:t>
            </a:r>
            <a:br>
              <a:rPr lang="nl-NL" sz="1600" dirty="0">
                <a:latin typeface="Source Sans Pro"/>
              </a:rPr>
            </a:br>
            <a:br>
              <a:rPr lang="nl-NL" sz="1600" dirty="0">
                <a:latin typeface="Source Sans Pro"/>
              </a:rPr>
            </a:br>
            <a:br>
              <a:rPr lang="nl-NL" sz="1600" dirty="0">
                <a:latin typeface="Source Sans Pro"/>
              </a:rPr>
            </a:b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Meer informatie vind je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1026" name="Picture 2" descr="Gezond gebeten voor Homies">
            <a:extLst>
              <a:ext uri="{FF2B5EF4-FFF2-40B4-BE49-F238E27FC236}">
                <a16:creationId xmlns:a16="http://schemas.microsoft.com/office/drawing/2014/main" id="{AEFEDA8E-61D6-C740-BD3D-F1D9F73F83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093" y="3641315"/>
            <a:ext cx="2977978" cy="297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4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1367879" cy="5373434"/>
          </a:xfrm>
        </p:spPr>
        <p:txBody>
          <a:bodyPr>
            <a:normAutofit fontScale="47500" lnSpcReduction="20000"/>
          </a:bodyPr>
          <a:lstStyle/>
          <a:p>
            <a:pPr marL="0" indent="0">
              <a:buNone/>
            </a:pPr>
            <a:r>
              <a:rPr lang="nl-BE" sz="5100" b="1" dirty="0">
                <a:solidFill>
                  <a:srgbClr val="7030A0"/>
                </a:solidFill>
                <a:latin typeface="Source Sans Pro"/>
              </a:rPr>
              <a:t>Snack &amp; Chill</a:t>
            </a: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dirty="0">
              <a:latin typeface="Source Sans Pro"/>
            </a:endParaRPr>
          </a:p>
          <a:p>
            <a:pPr marL="0" indent="0">
              <a:buNone/>
            </a:pPr>
            <a:endParaRPr lang="nl-BE" sz="3400" dirty="0">
              <a:latin typeface="Source Sans Pro"/>
            </a:endParaRPr>
          </a:p>
          <a:p>
            <a:pPr marL="0" indent="0">
              <a:buNone/>
            </a:pPr>
            <a:endParaRPr lang="nl-BE" sz="3400" dirty="0">
              <a:latin typeface="Source Sans Pro"/>
            </a:endParaRPr>
          </a:p>
          <a:p>
            <a:pPr marL="0" indent="0">
              <a:buNone/>
            </a:pPr>
            <a:br>
              <a:rPr lang="nl-BE" sz="3400" dirty="0">
                <a:latin typeface="Source Sans Pro"/>
              </a:rPr>
            </a:br>
            <a:endParaRPr lang="nl-BE" sz="3400" dirty="0">
              <a:latin typeface="Source Sans Pro"/>
            </a:endParaRPr>
          </a:p>
          <a:p>
            <a:pPr marL="0" indent="0">
              <a:buNone/>
            </a:pPr>
            <a:r>
              <a:rPr lang="nl-BE" sz="3400" b="1" dirty="0">
                <a:solidFill>
                  <a:srgbClr val="7030A0"/>
                </a:solidFill>
                <a:latin typeface="Source Sans Pro"/>
              </a:rPr>
              <a:t>Kostprijs?</a:t>
            </a:r>
            <a:br>
              <a:rPr lang="nl-BE" sz="3400" b="1" dirty="0">
                <a:solidFill>
                  <a:srgbClr val="7030A0"/>
                </a:solidFill>
                <a:latin typeface="Source Sans Pro"/>
              </a:rPr>
            </a:br>
            <a:r>
              <a:rPr lang="nl-BE" sz="3400" dirty="0">
                <a:latin typeface="Source Sans Pro"/>
              </a:rPr>
              <a:t>Het startpakket kan je </a:t>
            </a:r>
            <a:r>
              <a:rPr lang="nl-BE" sz="3400" dirty="0">
                <a:latin typeface="Source Sans Pro"/>
                <a:hlinkClick r:id="rId2"/>
              </a:rPr>
              <a:t>hier</a:t>
            </a:r>
            <a:r>
              <a:rPr lang="nl-BE" sz="3400" dirty="0">
                <a:latin typeface="Source Sans Pro"/>
              </a:rPr>
              <a:t> gratis downloaden.</a:t>
            </a:r>
            <a:br>
              <a:rPr lang="nl-BE" sz="3400" dirty="0">
                <a:latin typeface="Source Sans Pro"/>
              </a:rPr>
            </a:br>
            <a:r>
              <a:rPr lang="nl-BE" sz="3400" dirty="0">
                <a:latin typeface="Source Sans Pro"/>
              </a:rPr>
              <a:t>Inschrijven is gratis. </a:t>
            </a:r>
          </a:p>
          <a:p>
            <a:pPr marL="0" indent="0">
              <a:buNone/>
            </a:pPr>
            <a:br>
              <a:rPr lang="nl-BE" sz="3400" b="1" dirty="0">
                <a:solidFill>
                  <a:srgbClr val="7030A0"/>
                </a:solidFill>
                <a:latin typeface="Source Sans Pro"/>
              </a:rPr>
            </a:br>
            <a:r>
              <a:rPr lang="nl-BE" sz="3400" b="1" dirty="0">
                <a:solidFill>
                  <a:srgbClr val="7030A0"/>
                </a:solidFill>
                <a:latin typeface="Source Sans Pro"/>
              </a:rPr>
              <a:t>Meer info? </a:t>
            </a:r>
            <a:br>
              <a:rPr lang="nl-BE" sz="3400" dirty="0">
                <a:solidFill>
                  <a:srgbClr val="7030A0"/>
                </a:solidFill>
                <a:latin typeface="Source Sans Pro"/>
              </a:rPr>
            </a:br>
            <a:r>
              <a:rPr lang="en-US" sz="3400" dirty="0">
                <a:latin typeface="Source Sans Pro"/>
              </a:rPr>
              <a:t>Tel: 056/44.07.94</a:t>
            </a:r>
            <a:br>
              <a:rPr lang="nl-BE" sz="3400" dirty="0">
                <a:latin typeface="Source Sans Pro"/>
              </a:rPr>
            </a:br>
            <a:r>
              <a:rPr lang="en-US" sz="3400" dirty="0">
                <a:latin typeface="Source Sans Pro"/>
              </a:rPr>
              <a:t>E-mail: </a:t>
            </a:r>
            <a:r>
              <a:rPr lang="en-US" sz="3400" dirty="0">
                <a:latin typeface="Source Sans Pro"/>
                <a:hlinkClick r:id="rId3"/>
              </a:rPr>
              <a:t>logo@logoleieland.be</a:t>
            </a:r>
            <a:br>
              <a:rPr lang="nl-BE" sz="3400" dirty="0">
                <a:latin typeface="Source Sans Pro"/>
              </a:rPr>
            </a:br>
            <a:r>
              <a:rPr lang="nl-BE" sz="3400" dirty="0">
                <a:latin typeface="Source Sans Pro"/>
              </a:rPr>
              <a:t>Website: meer informatie vind je </a:t>
            </a:r>
            <a:r>
              <a:rPr lang="nl-BE" sz="3400" dirty="0">
                <a:latin typeface="Source Sans Pro"/>
                <a:hlinkClick r:id="rId4"/>
              </a:rPr>
              <a:t>hier</a:t>
            </a:r>
            <a:r>
              <a:rPr lang="nl-BE" sz="34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11</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687445" y="1564968"/>
            <a:ext cx="7911829" cy="2062103"/>
          </a:xfrm>
          <a:prstGeom prst="rect">
            <a:avLst/>
          </a:prstGeom>
        </p:spPr>
        <p:txBody>
          <a:bodyPr wrap="square">
            <a:spAutoFit/>
          </a:bodyPr>
          <a:lstStyle/>
          <a:p>
            <a:r>
              <a:rPr lang="nl-BE" sz="1600" b="1" dirty="0">
                <a:solidFill>
                  <a:srgbClr val="7030A0"/>
                </a:solidFill>
                <a:latin typeface="Source Sans Pro"/>
              </a:rPr>
              <a:t>Wat? </a:t>
            </a:r>
            <a:br>
              <a:rPr lang="nl-BE" sz="1600" b="1" dirty="0">
                <a:latin typeface="Source Sans Pro"/>
              </a:rPr>
            </a:br>
            <a:r>
              <a:rPr lang="nl-BE" sz="1600" dirty="0">
                <a:latin typeface="Source Sans Pro"/>
              </a:rPr>
              <a:t>Het project ‘Snack &amp; Chill’ wil (buiten)gewone secundaire scholen helpen om hun leerlingen </a:t>
            </a:r>
            <a:r>
              <a:rPr lang="nl-BE" sz="1600" b="1" dirty="0">
                <a:latin typeface="Source Sans Pro"/>
              </a:rPr>
              <a:t>in een gezellig kader gezonde snacks aan te bieden</a:t>
            </a:r>
            <a:r>
              <a:rPr lang="nl-BE" sz="1600" dirty="0">
                <a:latin typeface="Source Sans Pro"/>
              </a:rPr>
              <a:t>. Hoe? Met een leuk ingericht winkeltje, een échte ‘</a:t>
            </a:r>
            <a:r>
              <a:rPr lang="nl-BE" sz="1600" dirty="0" err="1">
                <a:latin typeface="Source Sans Pro"/>
              </a:rPr>
              <a:t>chill’plek</a:t>
            </a:r>
            <a:r>
              <a:rPr lang="nl-BE" sz="1600" dirty="0">
                <a:latin typeface="Source Sans Pro"/>
              </a:rPr>
              <a:t>, een flinke portie leerlingenparticipatie en natuurlijk: een kerngezond aanbod aan fruit en groenten. Kers op de taart: scholen kunnen korting krijgen op fruit en groenten en maken kans op een </a:t>
            </a:r>
            <a:r>
              <a:rPr lang="nl-BE" sz="1600" dirty="0" err="1">
                <a:latin typeface="Source Sans Pro"/>
              </a:rPr>
              <a:t>toolkit</a:t>
            </a:r>
            <a:r>
              <a:rPr lang="nl-BE" sz="1600" dirty="0">
                <a:latin typeface="Source Sans Pro"/>
              </a:rPr>
              <a:t> vol handige materialen! Lijkt dit een leuk project? Als je inschrijft aan het begin van het schooljaar kan je genieten van talrijke voordelen zoals korting, </a:t>
            </a:r>
            <a:r>
              <a:rPr lang="nl-BE" sz="1600" dirty="0" err="1">
                <a:latin typeface="Source Sans Pro"/>
              </a:rPr>
              <a:t>toolkit</a:t>
            </a:r>
            <a:r>
              <a:rPr lang="nl-BE" sz="1600" dirty="0">
                <a:latin typeface="Source Sans Pro"/>
              </a:rPr>
              <a:t>, startpakket op papier….</a:t>
            </a:r>
          </a:p>
        </p:txBody>
      </p:sp>
      <p:pic>
        <p:nvPicPr>
          <p:cNvPr id="9" name="Afbeelding 8" descr="Snack &amp; Chill | Vlaams Instituut Gezond Lev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385" y="1835314"/>
            <a:ext cx="3124200" cy="1763448"/>
          </a:xfrm>
          <a:prstGeom prst="rect">
            <a:avLst/>
          </a:prstGeom>
          <a:noFill/>
          <a:ln>
            <a:noFill/>
          </a:ln>
        </p:spPr>
      </p:pic>
    </p:spTree>
    <p:extLst>
      <p:ext uri="{BB962C8B-B14F-4D97-AF65-F5344CB8AC3E}">
        <p14:creationId xmlns:p14="http://schemas.microsoft.com/office/powerpoint/2010/main" val="307509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1367879" cy="4660202"/>
          </a:xfrm>
        </p:spPr>
        <p:txBody>
          <a:bodyPr>
            <a:normAutofit fontScale="47500" lnSpcReduction="20000"/>
          </a:bodyPr>
          <a:lstStyle/>
          <a:p>
            <a:pPr marL="0" indent="0">
              <a:buNone/>
            </a:pPr>
            <a:r>
              <a:rPr lang="nl-BE" sz="5100" b="1" dirty="0">
                <a:solidFill>
                  <a:srgbClr val="7030A0"/>
                </a:solidFill>
                <a:latin typeface="Source Sans Pro"/>
              </a:rPr>
              <a:t>Gezondheidsrally</a:t>
            </a:r>
            <a:endParaRPr lang="nl-BE" sz="5100" dirty="0">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dirty="0">
              <a:latin typeface="Source Sans Pro"/>
            </a:endParaRPr>
          </a:p>
          <a:p>
            <a:pPr marL="0" indent="0">
              <a:buNone/>
            </a:pPr>
            <a:br>
              <a:rPr lang="nl-BE" sz="3400" dirty="0">
                <a:latin typeface="Source Sans Pro"/>
              </a:rPr>
            </a:br>
            <a:endParaRPr lang="nl-BE" sz="3400" dirty="0">
              <a:latin typeface="Source Sans Pro"/>
            </a:endParaRPr>
          </a:p>
          <a:p>
            <a:pPr marL="0" indent="0">
              <a:buNone/>
            </a:pPr>
            <a:r>
              <a:rPr lang="nl-BE" sz="3400" b="1" dirty="0">
                <a:solidFill>
                  <a:srgbClr val="7030A0"/>
                </a:solidFill>
                <a:latin typeface="Source Sans Pro"/>
              </a:rPr>
              <a:t>Kostprijs?</a:t>
            </a:r>
            <a:r>
              <a:rPr lang="nl-BE" sz="3400" dirty="0">
                <a:solidFill>
                  <a:srgbClr val="7030A0"/>
                </a:solidFill>
                <a:latin typeface="Source Sans Pro"/>
              </a:rPr>
              <a:t> </a:t>
            </a:r>
            <a:br>
              <a:rPr lang="nl-BE" sz="3400" dirty="0">
                <a:latin typeface="Source Sans Pro"/>
              </a:rPr>
            </a:br>
            <a:r>
              <a:rPr lang="nl-BE" sz="3400" dirty="0">
                <a:latin typeface="Source Sans Pro"/>
              </a:rPr>
              <a:t>Gratis </a:t>
            </a:r>
            <a:r>
              <a:rPr lang="nl-BE" sz="3400" dirty="0">
                <a:latin typeface="Source Sans Pro"/>
                <a:hlinkClick r:id="rId2">
                  <a:extLst>
                    <a:ext uri="{A12FA001-AC4F-418D-AE19-62706E023703}">
                      <ahyp:hlinkClr xmlns:ahyp="http://schemas.microsoft.com/office/drawing/2018/hyperlinkcolor" val="tx"/>
                    </a:ext>
                  </a:extLst>
                </a:hlinkClick>
              </a:rPr>
              <a:t>hier</a:t>
            </a:r>
            <a:r>
              <a:rPr lang="nl-BE" sz="3400" dirty="0">
                <a:latin typeface="Source Sans Pro"/>
              </a:rPr>
              <a:t> te downloaden.</a:t>
            </a:r>
          </a:p>
          <a:p>
            <a:pPr marL="0" indent="0">
              <a:buNone/>
            </a:pPr>
            <a:endParaRPr lang="nl-BE" sz="3400" dirty="0">
              <a:latin typeface="Source Sans Pro"/>
            </a:endParaRPr>
          </a:p>
          <a:p>
            <a:pPr marL="0" indent="0">
              <a:buNone/>
            </a:pPr>
            <a:r>
              <a:rPr lang="nl-BE" sz="3400" b="1" dirty="0">
                <a:solidFill>
                  <a:srgbClr val="7030A0"/>
                </a:solidFill>
                <a:latin typeface="Source Sans Pro"/>
              </a:rPr>
              <a:t>Meer info?</a:t>
            </a:r>
            <a:br>
              <a:rPr lang="nl-BE" sz="3400" dirty="0">
                <a:solidFill>
                  <a:srgbClr val="7030A0"/>
                </a:solidFill>
                <a:latin typeface="Source Sans Pro"/>
              </a:rPr>
            </a:br>
            <a:r>
              <a:rPr lang="nl-BE" sz="3400" dirty="0">
                <a:latin typeface="Source Sans Pro"/>
              </a:rPr>
              <a:t>Tel: 056/44.07.94</a:t>
            </a:r>
            <a:br>
              <a:rPr lang="nl-BE" sz="3400" dirty="0">
                <a:latin typeface="Source Sans Pro"/>
              </a:rPr>
            </a:br>
            <a:r>
              <a:rPr lang="nl-BE" sz="3400" dirty="0">
                <a:latin typeface="Source Sans Pro"/>
              </a:rPr>
              <a:t>E-mail: </a:t>
            </a:r>
            <a:r>
              <a:rPr lang="nl-BE" sz="3400" u="sng" dirty="0">
                <a:latin typeface="Source Sans Pro"/>
                <a:hlinkClick r:id="rId3"/>
              </a:rPr>
              <a:t>logo@logoleieland.be</a:t>
            </a:r>
            <a:br>
              <a:rPr lang="nl-BE" sz="3400" dirty="0">
                <a:latin typeface="Source Sans Pro"/>
              </a:rPr>
            </a:br>
            <a:r>
              <a:rPr lang="nl-BE" sz="3400" dirty="0">
                <a:latin typeface="Source Sans Pro"/>
              </a:rPr>
              <a:t>Website: meer informatie vind je </a:t>
            </a:r>
            <a:r>
              <a:rPr lang="nl-BE" sz="3400" dirty="0">
                <a:latin typeface="Source Sans Pro"/>
                <a:hlinkClick r:id="rId2">
                  <a:extLst>
                    <a:ext uri="{A12FA001-AC4F-418D-AE19-62706E023703}">
                      <ahyp:hlinkClr xmlns:ahyp="http://schemas.microsoft.com/office/drawing/2018/hyperlinkcolor" val="tx"/>
                    </a:ext>
                  </a:extLst>
                </a:hlinkClick>
              </a:rPr>
              <a:t>hier</a:t>
            </a:r>
            <a:r>
              <a:rPr lang="nl-BE" sz="34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12</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687445" y="1564968"/>
            <a:ext cx="7911829" cy="2062103"/>
          </a:xfrm>
          <a:prstGeom prst="rect">
            <a:avLst/>
          </a:prstGeom>
        </p:spPr>
        <p:txBody>
          <a:bodyPr wrap="square">
            <a:spAutoFit/>
          </a:bodyPr>
          <a:lstStyle/>
          <a:p>
            <a:r>
              <a:rPr lang="nl-BE" sz="1600" b="1" dirty="0">
                <a:solidFill>
                  <a:srgbClr val="7030A0"/>
                </a:solidFill>
                <a:latin typeface="Source Sans Pro"/>
              </a:rPr>
              <a:t>Wat? </a:t>
            </a:r>
            <a:br>
              <a:rPr lang="nl-BE" sz="1600" b="1" dirty="0">
                <a:latin typeface="Source Sans Pro"/>
              </a:rPr>
            </a:br>
            <a:r>
              <a:rPr lang="nl-BE" sz="1600" dirty="0">
                <a:latin typeface="Source Sans Pro"/>
              </a:rPr>
              <a:t>De gezondheidsrally is een </a:t>
            </a:r>
            <a:r>
              <a:rPr lang="nl-BE" sz="1600" b="1" dirty="0">
                <a:latin typeface="Source Sans Pro"/>
              </a:rPr>
              <a:t>quizwandeling</a:t>
            </a:r>
            <a:r>
              <a:rPr lang="nl-BE" sz="1600" dirty="0">
                <a:latin typeface="Source Sans Pro"/>
              </a:rPr>
              <a:t> die je al wandelend doorheen de bewegingsdriehoek of voedingsdriehoek gidst. De bewegingsdriehoek en voedingsdriehoek motiveren ons om evenwichtiger te eten, meer te bewegen en minder lang stil te zitten. Je kan de rally apart organiseren, maar hij kan ook deel uitmaken van een </a:t>
            </a:r>
            <a:r>
              <a:rPr lang="nl-BE" sz="1600" b="1" dirty="0">
                <a:latin typeface="Source Sans Pro"/>
              </a:rPr>
              <a:t>gezondheidsproject</a:t>
            </a:r>
            <a:r>
              <a:rPr lang="nl-BE" sz="1600" dirty="0">
                <a:latin typeface="Source Sans Pro"/>
              </a:rPr>
              <a:t> of versterkt worden door een andere actie. </a:t>
            </a:r>
            <a:r>
              <a:rPr lang="nl-BE" sz="1600" dirty="0"/>
              <a:t>Als school kan je dit bijvoorbeeld met jouw leerlingen organiseren of voor de ouders.</a:t>
            </a:r>
          </a:p>
          <a:p>
            <a:r>
              <a:rPr lang="nl-BE" sz="1600" dirty="0">
                <a:latin typeface="Source Sans Pro"/>
              </a:rPr>
              <a:t> </a:t>
            </a:r>
            <a:endParaRPr lang="nl-NL" sz="1600" dirty="0">
              <a:latin typeface="Source Sans Pro"/>
            </a:endParaRPr>
          </a:p>
        </p:txBody>
      </p:sp>
      <p:pic>
        <p:nvPicPr>
          <p:cNvPr id="11266" name="Picture 2" descr="Nieuwe gezondheidsrally gidst je door voedings- en bewegingsdriehoek |  Vlaamse Log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25" y="1689251"/>
            <a:ext cx="2888186" cy="144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53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1367879" cy="5373434"/>
          </a:xfrm>
        </p:spPr>
        <p:txBody>
          <a:bodyPr>
            <a:normAutofit/>
          </a:bodyPr>
          <a:lstStyle/>
          <a:p>
            <a:pPr marL="0" indent="0">
              <a:buNone/>
            </a:pPr>
            <a:r>
              <a:rPr lang="nl-BE" sz="5100" b="1" dirty="0">
                <a:solidFill>
                  <a:srgbClr val="7030A0"/>
                </a:solidFill>
                <a:latin typeface="Source Sans Pro"/>
              </a:rPr>
              <a:t>SWEEP</a:t>
            </a: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dirty="0">
              <a:latin typeface="Source Sans Pro"/>
            </a:endParaRPr>
          </a:p>
          <a:p>
            <a:pPr marL="0" indent="0">
              <a:buNone/>
            </a:pPr>
            <a:r>
              <a:rPr lang="nl-BE" sz="1600" b="1" dirty="0">
                <a:solidFill>
                  <a:srgbClr val="7030A0"/>
                </a:solidFill>
                <a:latin typeface="Source Sans Pro"/>
              </a:rPr>
              <a:t>Kostprijs?</a:t>
            </a:r>
            <a:br>
              <a:rPr lang="nl-BE" sz="1600" b="1" dirty="0">
                <a:solidFill>
                  <a:srgbClr val="7030A0"/>
                </a:solidFill>
                <a:latin typeface="Source Sans Pro"/>
              </a:rPr>
            </a:br>
            <a:r>
              <a:rPr lang="nl-BE" sz="1600" dirty="0">
                <a:latin typeface="Source Sans Pro"/>
              </a:rPr>
              <a:t>SWEEP is een gratis </a:t>
            </a:r>
            <a:r>
              <a:rPr lang="nl-BE" sz="1600" dirty="0">
                <a:latin typeface="Source Sans Pro"/>
                <a:hlinkClick r:id="rId2"/>
              </a:rPr>
              <a:t>platform.</a:t>
            </a:r>
            <a:endParaRPr lang="nl-BE" sz="1600" dirty="0">
              <a:latin typeface="Source Sans Pro"/>
            </a:endParaRPr>
          </a:p>
          <a:p>
            <a:pPr marL="0" indent="0">
              <a:buNone/>
            </a:pPr>
            <a:br>
              <a:rPr lang="nl-BE" sz="1600" b="1" dirty="0">
                <a:solidFill>
                  <a:srgbClr val="7030A0"/>
                </a:solidFill>
                <a:latin typeface="Source Sans Pro"/>
              </a:rPr>
            </a:br>
            <a:r>
              <a:rPr lang="nl-BE" sz="1600" b="1" dirty="0">
                <a:solidFill>
                  <a:srgbClr val="7030A0"/>
                </a:solidFill>
                <a:latin typeface="Source Sans Pro"/>
              </a:rPr>
              <a:t>Meer info? </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13</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687445" y="1564968"/>
            <a:ext cx="7911829" cy="1815882"/>
          </a:xfrm>
          <a:prstGeom prst="rect">
            <a:avLst/>
          </a:prstGeom>
        </p:spPr>
        <p:txBody>
          <a:bodyPr wrap="square">
            <a:spAutoFit/>
          </a:bodyPr>
          <a:lstStyle/>
          <a:p>
            <a:r>
              <a:rPr lang="nl-BE" sz="1600" b="1" dirty="0">
                <a:solidFill>
                  <a:srgbClr val="7030A0"/>
                </a:solidFill>
                <a:latin typeface="Source Sans Pro"/>
              </a:rPr>
              <a:t>Wat? </a:t>
            </a:r>
            <a:br>
              <a:rPr lang="nl-BE" sz="1600" b="1" dirty="0">
                <a:latin typeface="Source Sans Pro"/>
              </a:rPr>
            </a:br>
            <a:r>
              <a:rPr lang="nl-NL" sz="1600" dirty="0">
                <a:latin typeface="Source Sans Pro"/>
              </a:rPr>
              <a:t>Met dit project willen we jongeren tussen 12 en 18 jaar inspireren, activeren en samenbrengen om te bewegen én daarin plezier te vinden.</a:t>
            </a:r>
          </a:p>
          <a:p>
            <a:r>
              <a:rPr lang="nl-NL" sz="1600" dirty="0">
                <a:latin typeface="Source Sans Pro"/>
              </a:rPr>
              <a:t>SWEEP.be is een platform waarop jongeren aan de hand van enkele korte vraagjes kunnen ontdekken wie ze zijn: een Buzzer, </a:t>
            </a:r>
            <a:r>
              <a:rPr lang="nl-NL" sz="1600" dirty="0" err="1">
                <a:latin typeface="Source Sans Pro"/>
              </a:rPr>
              <a:t>Zoomer</a:t>
            </a:r>
            <a:r>
              <a:rPr lang="nl-NL" sz="1600" dirty="0">
                <a:latin typeface="Source Sans Pro"/>
              </a:rPr>
              <a:t>, </a:t>
            </a:r>
            <a:r>
              <a:rPr lang="nl-NL" sz="1600" dirty="0" err="1">
                <a:latin typeface="Source Sans Pro"/>
              </a:rPr>
              <a:t>Blitzer</a:t>
            </a:r>
            <a:r>
              <a:rPr lang="nl-NL" sz="1600" dirty="0">
                <a:latin typeface="Source Sans Pro"/>
              </a:rPr>
              <a:t>, </a:t>
            </a:r>
            <a:r>
              <a:rPr lang="nl-NL" sz="1600" dirty="0" err="1">
                <a:latin typeface="Source Sans Pro"/>
              </a:rPr>
              <a:t>Bouncer</a:t>
            </a:r>
            <a:r>
              <a:rPr lang="nl-NL" sz="1600" dirty="0">
                <a:latin typeface="Source Sans Pro"/>
              </a:rPr>
              <a:t>, </a:t>
            </a:r>
            <a:r>
              <a:rPr lang="nl-NL" sz="1600" dirty="0" err="1">
                <a:latin typeface="Source Sans Pro"/>
              </a:rPr>
              <a:t>Smasher</a:t>
            </a:r>
            <a:r>
              <a:rPr lang="nl-NL" sz="1600" dirty="0">
                <a:latin typeface="Source Sans Pro"/>
              </a:rPr>
              <a:t> of </a:t>
            </a:r>
            <a:r>
              <a:rPr lang="nl-NL" sz="1600" dirty="0" err="1">
                <a:latin typeface="Source Sans Pro"/>
              </a:rPr>
              <a:t>Swoosher</a:t>
            </a:r>
            <a:r>
              <a:rPr lang="nl-NL" sz="1600" dirty="0">
                <a:latin typeface="Source Sans Pro"/>
              </a:rPr>
              <a:t>. Daarbovenop krijgen ze een activiteitenaanbod dat volledig aansluit bij hun interesses.</a:t>
            </a:r>
          </a:p>
          <a:p>
            <a:endParaRPr lang="nl-BE" sz="1600" dirty="0">
              <a:latin typeface="Source Sans Pro"/>
            </a:endParaRPr>
          </a:p>
        </p:txBody>
      </p:sp>
      <p:pic>
        <p:nvPicPr>
          <p:cNvPr id="7" name="Afbeelding 6">
            <a:extLst>
              <a:ext uri="{FF2B5EF4-FFF2-40B4-BE49-F238E27FC236}">
                <a16:creationId xmlns:a16="http://schemas.microsoft.com/office/drawing/2014/main" id="{B6C09D3C-83F2-710D-A428-B9F6BFB8589A}"/>
              </a:ext>
            </a:extLst>
          </p:cNvPr>
          <p:cNvPicPr>
            <a:picLocks noChangeAspect="1"/>
          </p:cNvPicPr>
          <p:nvPr/>
        </p:nvPicPr>
        <p:blipFill>
          <a:blip r:embed="rId3"/>
          <a:stretch>
            <a:fillRect/>
          </a:stretch>
        </p:blipFill>
        <p:spPr>
          <a:xfrm>
            <a:off x="477818" y="1564968"/>
            <a:ext cx="2893397" cy="1526102"/>
          </a:xfrm>
          <a:prstGeom prst="rect">
            <a:avLst/>
          </a:prstGeom>
        </p:spPr>
      </p:pic>
    </p:spTree>
    <p:extLst>
      <p:ext uri="{BB962C8B-B14F-4D97-AF65-F5344CB8AC3E}">
        <p14:creationId xmlns:p14="http://schemas.microsoft.com/office/powerpoint/2010/main" val="158414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1367879" cy="5199698"/>
          </a:xfrm>
        </p:spPr>
        <p:txBody>
          <a:bodyPr vert="horz" lIns="91440" tIns="45720" rIns="91440" bIns="45720" rtlCol="0" anchor="t">
            <a:normAutofit fontScale="62500" lnSpcReduction="20000"/>
          </a:bodyPr>
          <a:lstStyle/>
          <a:p>
            <a:pPr marL="0" indent="0">
              <a:buNone/>
            </a:pPr>
            <a:r>
              <a:rPr lang="nl-BE" sz="3800" b="1" dirty="0">
                <a:solidFill>
                  <a:srgbClr val="7030A0"/>
                </a:solidFill>
                <a:latin typeface="Source Sans Pro"/>
              </a:rPr>
              <a:t>De winkeloefening</a:t>
            </a:r>
            <a:endParaRPr lang="nl-BE" sz="3800" dirty="0">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dirty="0">
              <a:latin typeface="Source Sans Pro"/>
            </a:endParaRPr>
          </a:p>
          <a:p>
            <a:pPr marL="0" indent="0">
              <a:buNone/>
            </a:pPr>
            <a:br>
              <a:rPr lang="nl-BE" sz="3400" dirty="0">
                <a:latin typeface="Source Sans Pro"/>
              </a:rPr>
            </a:br>
            <a:endParaRPr lang="nl-BE" sz="3400" dirty="0">
              <a:latin typeface="Source Sans Pro"/>
            </a:endParaRPr>
          </a:p>
          <a:p>
            <a:pPr marL="0" indent="0">
              <a:buNone/>
            </a:pPr>
            <a:r>
              <a:rPr lang="nl-NL" sz="2600" b="1" dirty="0">
                <a:solidFill>
                  <a:srgbClr val="7030A0"/>
                </a:solidFill>
                <a:latin typeface="Source Sans Pro"/>
              </a:rPr>
              <a:t>Praktisch? </a:t>
            </a:r>
            <a:br>
              <a:rPr lang="nl-NL" sz="2600" dirty="0">
                <a:latin typeface="Source Sans Pro"/>
              </a:rPr>
            </a:br>
            <a:r>
              <a:rPr lang="nl-NL" sz="2600" dirty="0">
                <a:latin typeface="Source Sans Pro"/>
              </a:rPr>
              <a:t>Het Logo helpt je in contact te brengen met een diëtiste die deze workshop kan geven. </a:t>
            </a:r>
            <a:br>
              <a:rPr lang="nl-NL" sz="2600" dirty="0">
                <a:latin typeface="Source Sans Pro"/>
              </a:rPr>
            </a:br>
            <a:r>
              <a:rPr lang="nl-NL" sz="2600" dirty="0">
                <a:latin typeface="Source Sans Pro"/>
              </a:rPr>
              <a:t>170€ + kilometervergoeding.</a:t>
            </a:r>
            <a:endParaRPr lang="nl-NL" sz="2600" dirty="0">
              <a:latin typeface="Source Sans Pro"/>
              <a:ea typeface="Source Sans Pro"/>
            </a:endParaRPr>
          </a:p>
          <a:p>
            <a:pPr marL="0" indent="0">
              <a:buNone/>
            </a:pPr>
            <a:endParaRPr lang="nl-NL" sz="2600" dirty="0">
              <a:latin typeface="Source Sans Pro"/>
            </a:endParaRPr>
          </a:p>
          <a:p>
            <a:pPr marL="0" indent="0">
              <a:buNone/>
            </a:pPr>
            <a:r>
              <a:rPr lang="nl-NL" sz="2600" b="1" dirty="0">
                <a:solidFill>
                  <a:srgbClr val="7030A0"/>
                </a:solidFill>
                <a:latin typeface="Source Sans Pro"/>
              </a:rPr>
              <a:t>Meer info? </a:t>
            </a:r>
            <a:br>
              <a:rPr lang="nl-NL" sz="2600" dirty="0">
                <a:latin typeface="Source Sans Pro"/>
              </a:rPr>
            </a:br>
            <a:r>
              <a:rPr lang="nl-NL" sz="2600" dirty="0">
                <a:latin typeface="Source Sans Pro"/>
              </a:rPr>
              <a:t>Telefoon: 056/44.07.94 </a:t>
            </a:r>
            <a:br>
              <a:rPr lang="nl-NL" sz="2600" dirty="0">
                <a:latin typeface="Source Sans Pro"/>
              </a:rPr>
            </a:br>
            <a:r>
              <a:rPr lang="nl-NL" sz="2600" dirty="0">
                <a:latin typeface="Source Sans Pro"/>
              </a:rPr>
              <a:t>E-mail: </a:t>
            </a:r>
            <a:r>
              <a:rPr lang="nl-NL" sz="2600" dirty="0">
                <a:latin typeface="Source Sans Pro"/>
                <a:hlinkClick r:id="rId2"/>
              </a:rPr>
              <a:t>logo@logoleieland.be</a:t>
            </a:r>
            <a:br>
              <a:rPr lang="nl-NL" sz="2600" dirty="0">
                <a:latin typeface="Source Sans Pro"/>
              </a:rPr>
            </a:br>
            <a:r>
              <a:rPr lang="nl-NL" sz="2600" dirty="0">
                <a:latin typeface="Source Sans Pro"/>
              </a:rPr>
              <a:t>Website: meer informatie vind je </a:t>
            </a:r>
            <a:r>
              <a:rPr lang="nl-NL" sz="2600" dirty="0">
                <a:latin typeface="Source Sans Pro"/>
                <a:hlinkClick r:id="rId3"/>
              </a:rPr>
              <a:t>hier</a:t>
            </a:r>
            <a:r>
              <a:rPr lang="nl-NL" sz="2600" dirty="0">
                <a:latin typeface="Source Sans Pro"/>
              </a:rPr>
              <a:t>.</a:t>
            </a:r>
            <a:endParaRPr lang="nl-BE" sz="2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14</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WORKSHOP</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687445" y="1564968"/>
            <a:ext cx="7911829" cy="2308324"/>
          </a:xfrm>
          <a:prstGeom prst="rect">
            <a:avLst/>
          </a:prstGeom>
        </p:spPr>
        <p:txBody>
          <a:bodyPr wrap="square" lIns="91440" tIns="45720" rIns="91440" bIns="45720" anchor="t">
            <a:spAutoFit/>
          </a:bodyPr>
          <a:lstStyle/>
          <a:p>
            <a:r>
              <a:rPr lang="nl-BE" sz="1600" b="1" dirty="0">
                <a:solidFill>
                  <a:srgbClr val="7030A0"/>
                </a:solidFill>
                <a:latin typeface="Source Sans Pro"/>
              </a:rPr>
              <a:t>Wat? </a:t>
            </a:r>
            <a:br>
              <a:rPr lang="nl-BE" sz="1600" b="1" dirty="0">
                <a:latin typeface="Source Sans Pro"/>
              </a:rPr>
            </a:br>
            <a:r>
              <a:rPr lang="nl-NL" sz="1600" dirty="0">
                <a:latin typeface="Source Sans Pro"/>
              </a:rPr>
              <a:t>Tijdens 2 lesuren leren leerlingen kritisch omgaan met de informatie op de etiketten van voedingsproducten. In een korte theoretische inleiding krijgen ze uitleg over </a:t>
            </a:r>
            <a:r>
              <a:rPr lang="nl-NL" sz="1600" b="1" dirty="0">
                <a:latin typeface="Source Sans Pro"/>
              </a:rPr>
              <a:t>voedingsetiketten</a:t>
            </a:r>
            <a:r>
              <a:rPr lang="nl-NL" sz="1600" dirty="0">
                <a:latin typeface="Source Sans Pro"/>
              </a:rPr>
              <a:t> en worden enkele aandachtspunten over dranken en tussendoortjes toegelicht. Dan volgen praktische oefeningen waarbij de leerlingen etiketten leren lezen en producten vergelijken. De info op een voedingsetiket is zeer complex. Heel wat leerlingen zijn er zich dan ook vaak niet van bewust of een drankje of tussendoortje (on)gezond is. De winkeloefening helpt leerlingen de </a:t>
            </a:r>
            <a:r>
              <a:rPr lang="nl-NL" sz="1600" b="1" dirty="0">
                <a:latin typeface="Source Sans Pro"/>
              </a:rPr>
              <a:t>gezonde keuze maken </a:t>
            </a:r>
            <a:r>
              <a:rPr lang="nl-NL" sz="1600" dirty="0">
                <a:latin typeface="Source Sans Pro"/>
              </a:rPr>
              <a:t>uit het dranken- en tussendoortjesaanbod.</a:t>
            </a:r>
          </a:p>
        </p:txBody>
      </p:sp>
      <p:pic>
        <p:nvPicPr>
          <p:cNvPr id="38914" name="Picture 2" descr="Spreker 'winkeloefening' | Vlaamse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85" y="1587291"/>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82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465309"/>
          </a:xfrm>
        </p:spPr>
        <p:txBody>
          <a:bodyPr>
            <a:normAutofit/>
          </a:bodyPr>
          <a:lstStyle/>
          <a:p>
            <a:pPr marL="0" indent="0">
              <a:buNone/>
            </a:pPr>
            <a:r>
              <a:rPr lang="nl-BE" sz="2400" b="1" dirty="0">
                <a:solidFill>
                  <a:srgbClr val="7030A0"/>
                </a:solidFill>
                <a:latin typeface="Source Sans Pro"/>
              </a:rPr>
              <a:t>Leerlijn voeding</a:t>
            </a:r>
            <a:endParaRPr lang="nl-BE" sz="2400" dirty="0">
              <a:solidFill>
                <a:srgbClr val="7030A0"/>
              </a:solidFill>
              <a:latin typeface="Source Sans Pro"/>
            </a:endParaRPr>
          </a:p>
          <a:p>
            <a:pPr marL="0" indent="0">
              <a:buNone/>
            </a:pPr>
            <a:endParaRPr lang="nl-BE" dirty="0">
              <a:latin typeface="Source Sans Pro"/>
            </a:endParaRPr>
          </a:p>
          <a:p>
            <a:pPr marL="0" indent="0">
              <a:buNone/>
            </a:pPr>
            <a:r>
              <a:rPr lang="nl-NL" sz="1600" b="1" dirty="0">
                <a:solidFill>
                  <a:srgbClr val="7030A0"/>
                </a:solidFill>
                <a:latin typeface="Source Sans Pro"/>
              </a:rPr>
              <a:t>Wat?</a:t>
            </a:r>
            <a:r>
              <a:rPr lang="nl-NL" sz="1600" dirty="0">
                <a:latin typeface="Source Sans Pro"/>
              </a:rPr>
              <a:t> </a:t>
            </a:r>
            <a:br>
              <a:rPr lang="nl-NL" sz="1600" dirty="0">
                <a:latin typeface="Source Sans Pro"/>
              </a:rPr>
            </a:br>
            <a:r>
              <a:rPr lang="nl-NL" sz="1600" dirty="0">
                <a:latin typeface="Source Sans Pro"/>
              </a:rPr>
              <a:t>Een les over gezonde tussendoortjes? Goed idee, maar liefst meer dan eens! Eenmalig een les geven rond een gezondheidsthema heeft weinig effect. Leerlingen komen best </a:t>
            </a:r>
            <a:r>
              <a:rPr lang="nl-NL" sz="1600" b="1" dirty="0">
                <a:latin typeface="Source Sans Pro"/>
              </a:rPr>
              <a:t>meerdere keren </a:t>
            </a:r>
            <a:r>
              <a:rPr lang="nl-NL" sz="1600" dirty="0">
                <a:latin typeface="Source Sans Pro"/>
              </a:rPr>
              <a:t>in contact met bepaalde thema’s tijdens hun schoolloopbaan. Het thema voeding is een uitgebreid en complex thema. Het raakt aan verschillende maatschappelijke topics en contexten. Daarom werd de leerlijn opgebouwd rond </a:t>
            </a:r>
            <a:r>
              <a:rPr lang="nl-NL" sz="1600" b="1" dirty="0">
                <a:latin typeface="Source Sans Pro"/>
              </a:rPr>
              <a:t>vijf belangrijke voedingsthema’s</a:t>
            </a:r>
            <a:r>
              <a:rPr lang="nl-NL" sz="1600" dirty="0">
                <a:latin typeface="Source Sans Pro"/>
              </a:rPr>
              <a:t>. </a:t>
            </a:r>
            <a:br>
              <a:rPr lang="nl-NL" sz="1600" dirty="0">
                <a:latin typeface="Source Sans Pro"/>
              </a:rPr>
            </a:br>
            <a:r>
              <a:rPr lang="nl-NL" sz="1600" dirty="0">
                <a:latin typeface="Source Sans Pro"/>
              </a:rPr>
              <a:t>	• Voeding en gezondheid </a:t>
            </a:r>
            <a:br>
              <a:rPr lang="nl-NL" sz="1600" dirty="0">
                <a:latin typeface="Source Sans Pro"/>
              </a:rPr>
            </a:br>
            <a:r>
              <a:rPr lang="nl-NL" sz="1600" dirty="0">
                <a:latin typeface="Source Sans Pro"/>
              </a:rPr>
              <a:t>	• Voeding en duurzaamheid </a:t>
            </a:r>
            <a:br>
              <a:rPr lang="nl-NL" sz="1600" dirty="0">
                <a:latin typeface="Source Sans Pro"/>
              </a:rPr>
            </a:br>
            <a:r>
              <a:rPr lang="nl-NL" sz="1600" dirty="0">
                <a:latin typeface="Source Sans Pro"/>
              </a:rPr>
              <a:t>	• Voeding en de sociale, emotionele en culturele ontwikkeling </a:t>
            </a:r>
            <a:br>
              <a:rPr lang="nl-NL" sz="1600" dirty="0">
                <a:latin typeface="Source Sans Pro"/>
              </a:rPr>
            </a:br>
            <a:r>
              <a:rPr lang="nl-NL" sz="1600" dirty="0">
                <a:latin typeface="Source Sans Pro"/>
              </a:rPr>
              <a:t>	• Voeding en consumentenaspecten </a:t>
            </a:r>
            <a:br>
              <a:rPr lang="nl-NL" sz="1600" dirty="0">
                <a:latin typeface="Source Sans Pro"/>
              </a:rPr>
            </a:br>
            <a:r>
              <a:rPr lang="nl-NL" sz="1600" dirty="0">
                <a:latin typeface="Source Sans Pro"/>
              </a:rPr>
              <a:t>	• Bereiden/bewaren van voeding en voedselveiligheid </a:t>
            </a:r>
          </a:p>
          <a:p>
            <a:pPr marL="0" indent="0">
              <a:buNone/>
            </a:pPr>
            <a:endParaRPr lang="nl-NL" sz="1600" dirty="0">
              <a:latin typeface="Source Sans Pro"/>
            </a:endParaRPr>
          </a:p>
          <a:p>
            <a:pPr marL="0" indent="0">
              <a:buNone/>
            </a:pPr>
            <a:r>
              <a:rPr lang="nl-NL" sz="1600" b="1" dirty="0">
                <a:solidFill>
                  <a:srgbClr val="7030A0"/>
                </a:solidFill>
                <a:latin typeface="Source Sans Pro"/>
              </a:rPr>
              <a:t>Praktisch? </a:t>
            </a:r>
            <a:br>
              <a:rPr lang="nl-NL" sz="1600" b="1" dirty="0">
                <a:solidFill>
                  <a:srgbClr val="7030A0"/>
                </a:solidFill>
                <a:latin typeface="Source Sans Pro"/>
              </a:rPr>
            </a:br>
            <a:r>
              <a:rPr lang="nl-NL" sz="1600" dirty="0">
                <a:latin typeface="Source Sans Pro"/>
              </a:rPr>
              <a:t>De leerlijn is gratis </a:t>
            </a:r>
            <a:r>
              <a:rPr lang="nl-NL" sz="1600" dirty="0">
                <a:latin typeface="Source Sans Pro"/>
                <a:hlinkClick r:id="rId2"/>
              </a:rPr>
              <a:t>hier</a:t>
            </a:r>
            <a:r>
              <a:rPr lang="nl-NL" sz="1600" dirty="0">
                <a:latin typeface="Source Sans Pro"/>
              </a:rPr>
              <a:t> te downloaden. </a:t>
            </a:r>
          </a:p>
          <a:p>
            <a:pPr marL="0" indent="0">
              <a:buNone/>
            </a:pPr>
            <a:br>
              <a:rPr lang="nl-NL" sz="1600" b="1" dirty="0">
                <a:solidFill>
                  <a:srgbClr val="7030A0"/>
                </a:solidFill>
                <a:latin typeface="Source Sans Pro"/>
              </a:rPr>
            </a:br>
            <a:r>
              <a:rPr lang="nl-NL" sz="1600" b="1" dirty="0">
                <a:solidFill>
                  <a:srgbClr val="7030A0"/>
                </a:solidFill>
                <a:latin typeface="Source Sans Pro"/>
              </a:rPr>
              <a:t>Meer info? </a:t>
            </a:r>
            <a:br>
              <a:rPr lang="nl-NL" sz="1600" b="1" dirty="0">
                <a:solidFill>
                  <a:srgbClr val="7030A0"/>
                </a:solidFill>
                <a:latin typeface="Source Sans Pro"/>
              </a:rPr>
            </a:br>
            <a:r>
              <a:rPr lang="nl-BE" sz="1600" dirty="0">
                <a:effectLst/>
                <a:latin typeface="Source Sans Pro"/>
              </a:rPr>
              <a:t>Telefoon: 056/44.07.94</a:t>
            </a:r>
            <a:br>
              <a:rPr lang="nl-BE" sz="1600" dirty="0">
                <a:effectLst/>
                <a:latin typeface="Source Sans Pro"/>
              </a:rPr>
            </a:br>
            <a:r>
              <a:rPr lang="nl-BE" sz="1600" dirty="0">
                <a:latin typeface="Source Sans Pro"/>
              </a:rPr>
              <a:t>E-mail: </a:t>
            </a:r>
            <a:r>
              <a:rPr lang="nl-BE" sz="1600" dirty="0">
                <a:latin typeface="Source Sans Pro"/>
                <a:hlinkClick r:id="rId3"/>
              </a:rPr>
              <a:t>logo@logoleieland.be</a:t>
            </a:r>
            <a:r>
              <a:rPr lang="nl-BE" sz="1600" dirty="0">
                <a:latin typeface="Source Sans Pro"/>
              </a:rPr>
              <a:t> </a:t>
            </a: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 name="Afbeelding 8" descr="Voeding en eetgedrag : Leerlijn - Downloadbaar lesmateriaal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9235" y="3108166"/>
            <a:ext cx="3828142" cy="2765333"/>
          </a:xfrm>
          <a:prstGeom prst="rect">
            <a:avLst/>
          </a:prstGeom>
          <a:noFill/>
          <a:ln>
            <a:noFill/>
          </a:ln>
        </p:spPr>
      </p:pic>
    </p:spTree>
    <p:extLst>
      <p:ext uri="{BB962C8B-B14F-4D97-AF65-F5344CB8AC3E}">
        <p14:creationId xmlns:p14="http://schemas.microsoft.com/office/powerpoint/2010/main" val="1903542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0209" y="1045369"/>
            <a:ext cx="9423688" cy="4915217"/>
          </a:xfrm>
        </p:spPr>
        <p:txBody>
          <a:bodyPr>
            <a:normAutofit/>
          </a:bodyPr>
          <a:lstStyle/>
          <a:p>
            <a:pPr marL="0" indent="0">
              <a:buNone/>
            </a:pPr>
            <a:r>
              <a:rPr lang="nl-BE" sz="2400" b="1" dirty="0">
                <a:solidFill>
                  <a:srgbClr val="7030A0"/>
                </a:solidFill>
                <a:latin typeface="Source Sans Pro"/>
              </a:rPr>
              <a:t>Schoolmaaltijdengids &amp; gezonde (broodjes)lunch op school</a:t>
            </a:r>
          </a:p>
          <a:p>
            <a:pPr marL="0" indent="0">
              <a:buNone/>
            </a:pPr>
            <a:endParaRPr lang="nl-BE" dirty="0">
              <a:latin typeface="Source Sans Pro"/>
            </a:endParaRPr>
          </a:p>
          <a:p>
            <a:pPr marL="0" indent="0">
              <a:buNone/>
            </a:pPr>
            <a:endParaRPr lang="nl-BE"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44" name="Picture 4" descr="Symposium – Viasano: Beter eten, meer bewe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55" y="4014651"/>
            <a:ext cx="2060317" cy="2843349"/>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605349" y="2010642"/>
            <a:ext cx="7384870" cy="3816429"/>
          </a:xfrm>
          <a:prstGeom prst="rect">
            <a:avLst/>
          </a:prstGeom>
        </p:spPr>
        <p:txBody>
          <a:bodyPr wrap="square">
            <a:spAutoFit/>
          </a:bodyPr>
          <a:lstStyle/>
          <a:p>
            <a:r>
              <a:rPr lang="nl-BE" sz="1600" b="1" dirty="0">
                <a:solidFill>
                  <a:srgbClr val="7030A0"/>
                </a:solidFill>
                <a:latin typeface="Source Sans Pro"/>
              </a:rPr>
              <a:t>Wat? </a:t>
            </a:r>
          </a:p>
          <a:p>
            <a:r>
              <a:rPr lang="nl-BE" sz="1600" dirty="0">
                <a:latin typeface="Source Sans Pro"/>
              </a:rPr>
              <a:t>Deze gids ondersteunt de school in hun beleid rond gezonde voeding, specifiek gezonde schoolmaaltijden en (broodjes)lunch. </a:t>
            </a:r>
          </a:p>
          <a:p>
            <a:r>
              <a:rPr lang="nl-BE" sz="1600" dirty="0">
                <a:latin typeface="Source Sans Pro"/>
              </a:rPr>
              <a:t> </a:t>
            </a:r>
          </a:p>
          <a:p>
            <a:endParaRPr lang="nl-BE" sz="1600" b="1" dirty="0">
              <a:solidFill>
                <a:srgbClr val="7030A0"/>
              </a:solidFill>
              <a:latin typeface="Source Sans Pro"/>
            </a:endParaRPr>
          </a:p>
          <a:p>
            <a:r>
              <a:rPr lang="nl-BE" sz="1600" b="1" dirty="0">
                <a:solidFill>
                  <a:srgbClr val="7030A0"/>
                </a:solidFill>
                <a:latin typeface="Source Sans Pro"/>
              </a:rPr>
              <a:t>Kostprijs?</a:t>
            </a:r>
          </a:p>
          <a:p>
            <a:r>
              <a:rPr lang="nl-BE" sz="1600" dirty="0">
                <a:latin typeface="Source Sans Pro"/>
              </a:rPr>
              <a:t>Gratis te downloaden via: </a:t>
            </a:r>
          </a:p>
          <a:p>
            <a:pPr marL="285750" indent="-285750">
              <a:buFont typeface="Arial" panose="020B0604020202020204" pitchFamily="34" charset="0"/>
              <a:buChar char="•"/>
            </a:pPr>
            <a:r>
              <a:rPr lang="nl-BE" sz="1600" dirty="0">
                <a:latin typeface="Source Sans Pro"/>
              </a:rPr>
              <a:t>Schoolmaaltijdengids: klik </a:t>
            </a:r>
            <a:r>
              <a:rPr lang="nl-BE" sz="1600" dirty="0">
                <a:latin typeface="Source Sans Pro"/>
                <a:hlinkClick r:id="rId3">
                  <a:extLst>
                    <a:ext uri="{A12FA001-AC4F-418D-AE19-62706E023703}">
                      <ahyp:hlinkClr xmlns:ahyp="http://schemas.microsoft.com/office/drawing/2018/hyperlinkcolor" val="tx"/>
                    </a:ext>
                  </a:extLst>
                </a:hlinkClick>
              </a:rPr>
              <a:t>hier</a:t>
            </a:r>
            <a:r>
              <a:rPr lang="nl-BE" sz="1600" dirty="0">
                <a:latin typeface="Source Sans Pro"/>
              </a:rPr>
              <a:t>. </a:t>
            </a:r>
          </a:p>
          <a:p>
            <a:pPr marL="285750" indent="-285750">
              <a:buFont typeface="Arial" panose="020B0604020202020204" pitchFamily="34" charset="0"/>
              <a:buChar char="•"/>
            </a:pPr>
            <a:r>
              <a:rPr lang="nl-BE" sz="1600" dirty="0">
                <a:latin typeface="Source Sans Pro"/>
              </a:rPr>
              <a:t>(B</a:t>
            </a:r>
            <a:r>
              <a:rPr lang="en-US" sz="1600" dirty="0">
                <a:latin typeface="Source Sans Pro"/>
              </a:rPr>
              <a:t>roodjes)lunch: klik </a:t>
            </a:r>
            <a:r>
              <a:rPr lang="en-US" sz="1600" dirty="0">
                <a:latin typeface="Source Sans Pro"/>
                <a:hlinkClick r:id="rId4">
                  <a:extLst>
                    <a:ext uri="{A12FA001-AC4F-418D-AE19-62706E023703}">
                      <ahyp:hlinkClr xmlns:ahyp="http://schemas.microsoft.com/office/drawing/2018/hyperlinkcolor" val="tx"/>
                    </a:ext>
                  </a:extLst>
                </a:hlinkClick>
              </a:rPr>
              <a:t>hier</a:t>
            </a:r>
            <a:r>
              <a:rPr lang="en-US" sz="1600" dirty="0">
                <a:latin typeface="Source Sans Pro"/>
              </a:rPr>
              <a:t>. </a:t>
            </a:r>
            <a:br>
              <a:rPr lang="en-US" sz="1600" dirty="0">
                <a:latin typeface="Source Sans Pro"/>
              </a:rPr>
            </a:br>
            <a:r>
              <a:rPr lang="en-US" sz="1600" dirty="0">
                <a:latin typeface="Source Sans Pro"/>
              </a:rPr>
              <a:t> </a:t>
            </a:r>
            <a:endParaRPr lang="nl-BE" sz="1600" dirty="0">
              <a:latin typeface="Source Sans Pro"/>
            </a:endParaRPr>
          </a:p>
          <a:p>
            <a:br>
              <a:rPr lang="nl-BE" sz="1600" b="1" dirty="0">
                <a:solidFill>
                  <a:srgbClr val="7030A0"/>
                </a:solidFill>
                <a:latin typeface="Source Sans Pro"/>
              </a:rPr>
            </a:br>
            <a:r>
              <a:rPr lang="nl-BE" sz="1600" b="1" dirty="0">
                <a:solidFill>
                  <a:srgbClr val="7030A0"/>
                </a:solidFill>
                <a:latin typeface="Source Sans Pro"/>
              </a:rPr>
              <a:t>Meer info?</a:t>
            </a:r>
          </a:p>
          <a:p>
            <a:r>
              <a:rPr lang="nl-BE" sz="1600" dirty="0">
                <a:latin typeface="Source Sans Pro"/>
              </a:rPr>
              <a:t>Tel: 056/44.07.94</a:t>
            </a:r>
          </a:p>
          <a:p>
            <a:r>
              <a:rPr lang="nl-BE" sz="1600" dirty="0">
                <a:latin typeface="Source Sans Pro"/>
              </a:rPr>
              <a:t>E-mail: </a:t>
            </a:r>
            <a:r>
              <a:rPr lang="nl-BE" sz="1600" u="sng" dirty="0">
                <a:latin typeface="Source Sans Pro"/>
                <a:hlinkClick r:id="rId5"/>
              </a:rPr>
              <a:t>logo@logoleieland.be</a:t>
            </a:r>
            <a:endParaRPr lang="nl-BE" sz="1600" dirty="0">
              <a:latin typeface="Source Sans Pro"/>
            </a:endParaRPr>
          </a:p>
          <a:p>
            <a:endParaRPr lang="nl-BE" dirty="0"/>
          </a:p>
        </p:txBody>
      </p:sp>
      <p:pic>
        <p:nvPicPr>
          <p:cNvPr id="10242" name="Picture 2" descr="Richtlijnen voor Vlaamse scholen over schoolmaaltijden : Gids - Artikel -  KlasC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717" y="1747520"/>
            <a:ext cx="2016623" cy="284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59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090841"/>
          </a:xfrm>
        </p:spPr>
        <p:txBody>
          <a:bodyPr>
            <a:normAutofit fontScale="55000" lnSpcReduction="20000"/>
          </a:bodyPr>
          <a:lstStyle/>
          <a:p>
            <a:pPr marL="0" indent="0">
              <a:buNone/>
            </a:pPr>
            <a:r>
              <a:rPr lang="nl-BE" sz="4400" b="1" dirty="0">
                <a:solidFill>
                  <a:srgbClr val="7030A0"/>
                </a:solidFill>
                <a:latin typeface="Source Sans Pro"/>
              </a:rPr>
              <a:t>Sport beweegt je school 2.0.</a:t>
            </a:r>
            <a:endParaRPr lang="nl-BE" sz="4400" dirty="0">
              <a:solidFill>
                <a:srgbClr val="7030A0"/>
              </a:solidFill>
              <a:latin typeface="Source Sans Pro"/>
            </a:endParaRPr>
          </a:p>
          <a:p>
            <a:pPr marL="0" indent="0">
              <a:buNone/>
            </a:pPr>
            <a:endParaRPr lang="nl-BE" dirty="0">
              <a:latin typeface="Source Sans Pro"/>
            </a:endParaRPr>
          </a:p>
          <a:p>
            <a:pPr marL="0" indent="0">
              <a:buNone/>
            </a:pPr>
            <a:r>
              <a:rPr lang="nl-BE" sz="2900" b="1" dirty="0">
                <a:solidFill>
                  <a:srgbClr val="7030A0"/>
                </a:solidFill>
                <a:latin typeface="Source Sans Pro"/>
              </a:rPr>
              <a:t>Wat? </a:t>
            </a:r>
            <a:br>
              <a:rPr lang="nl-BE" sz="2900" b="1" dirty="0">
                <a:latin typeface="Source Sans Pro"/>
              </a:rPr>
            </a:br>
            <a:r>
              <a:rPr lang="nl-NL" sz="2900" dirty="0">
                <a:latin typeface="Source Sans Pro"/>
              </a:rPr>
              <a:t>Met het actieplan ‘Sport Beweegt je School 2.0’ wil de Stichting Vlaamse Schoolsport en Sport Vlaanderen de scholen ondersteunen om stapsgewijs invulling te geven aan haalbare en realistische doelen voor een </a:t>
            </a:r>
            <a:r>
              <a:rPr lang="nl-NL" sz="2900" b="1" dirty="0">
                <a:latin typeface="Source Sans Pro"/>
              </a:rPr>
              <a:t>kwalitatief bewegings- en sportbeleid </a:t>
            </a:r>
            <a:r>
              <a:rPr lang="nl-NL" sz="2900" dirty="0">
                <a:latin typeface="Source Sans Pro"/>
              </a:rPr>
              <a:t>en stelt hiervoor een digitale tool ter beschikking aan de scholen. ‘Sport beweegt je school 2.0’ is een hulpmiddel om op school voldoende beweging te garanderen én lang stilzitten te doorbreken. Het is een noodzakelijk onderdeel van het opvoedingsproject van iedere school die een gezonde, veilige en fitte levensstijl voor al haar leerlingen vooropstelt. ‘Sport beweegt je school 2.0.’ past binnen de kadermethodiek ‘Gezonde school’ (www.gezondeschool.be). Om dit succesvol in de praktijk om te zetten, biedt de website www.sportbeweegtjeschool.be een ideale </a:t>
            </a:r>
            <a:r>
              <a:rPr lang="nl-NL" sz="2900" b="1" dirty="0">
                <a:latin typeface="Source Sans Pro"/>
              </a:rPr>
              <a:t>leidraad met online tools, voorbeelden uit de praktijk, inspiratie voor acties en educatieve materialen,.</a:t>
            </a:r>
            <a:r>
              <a:rPr lang="nl-NL" sz="2900" dirty="0">
                <a:latin typeface="Source Sans Pro"/>
              </a:rPr>
              <a:t>.. Zo kan je school onmiddellijk aan de slag! </a:t>
            </a:r>
          </a:p>
          <a:p>
            <a:pPr marL="0" indent="0">
              <a:buNone/>
            </a:pPr>
            <a:r>
              <a:rPr lang="nl-NL" sz="2900" dirty="0">
                <a:latin typeface="Source Sans Pro"/>
              </a:rPr>
              <a:t>Waarom is ‘Sport beweegt je school 2.0 zo belangrijk? Een gezonde levensstijl is van het grootste belang voor de gezondheid en de ontwikkeling van de schoolgaande jeugd. Scholen zijn dé ideale omgeving om aan gezondheid te werken. Ze kunnen kinderen al vanaf heel jonge leeftijd bewegingskansen bieden en lang zitgedrag onderbreken in een gezonde schoolomgeving</a:t>
            </a:r>
          </a:p>
          <a:p>
            <a:pPr marL="0" indent="0">
              <a:buNone/>
            </a:pPr>
            <a:endParaRPr lang="nl-NL" sz="2900" dirty="0">
              <a:latin typeface="Source Sans Pro"/>
            </a:endParaRPr>
          </a:p>
          <a:p>
            <a:pPr marL="0" indent="0">
              <a:buNone/>
            </a:pPr>
            <a:r>
              <a:rPr lang="nl-BE" sz="2900" b="1" dirty="0">
                <a:solidFill>
                  <a:srgbClr val="7030A0"/>
                </a:solidFill>
                <a:latin typeface="Source Sans Pro"/>
              </a:rPr>
              <a:t>Meer info?</a:t>
            </a:r>
            <a:r>
              <a:rPr lang="nl-BE" sz="2900" dirty="0">
                <a:solidFill>
                  <a:srgbClr val="7030A0"/>
                </a:solidFill>
                <a:latin typeface="Source Sans Pro"/>
              </a:rPr>
              <a:t> </a:t>
            </a:r>
            <a:br>
              <a:rPr lang="nl-BE" sz="2900" dirty="0">
                <a:latin typeface="Source Sans Pro"/>
              </a:rPr>
            </a:br>
            <a:r>
              <a:rPr lang="nl-NL" sz="2900" dirty="0">
                <a:latin typeface="Source Sans Pro"/>
              </a:rPr>
              <a:t>Telefoon: 051/26 50 30</a:t>
            </a:r>
            <a:br>
              <a:rPr lang="nl-BE" sz="2900" dirty="0">
                <a:latin typeface="Source Sans Pro"/>
              </a:rPr>
            </a:br>
            <a:r>
              <a:rPr lang="nl-NL" sz="2900" dirty="0">
                <a:latin typeface="Source Sans Pro"/>
              </a:rPr>
              <a:t>E-mail: </a:t>
            </a:r>
            <a:r>
              <a:rPr lang="nl-NL" sz="2900" dirty="0">
                <a:latin typeface="Source Sans Pro"/>
                <a:hlinkClick r:id="rId2"/>
              </a:rPr>
              <a:t>info@wvl.moev.be</a:t>
            </a:r>
            <a:r>
              <a:rPr lang="nl-NL" sz="2900" dirty="0">
                <a:latin typeface="Source Sans Pro"/>
              </a:rPr>
              <a:t> </a:t>
            </a:r>
            <a:br>
              <a:rPr lang="nl-BE" sz="2900" dirty="0">
                <a:latin typeface="Source Sans Pro"/>
              </a:rPr>
            </a:br>
            <a:r>
              <a:rPr lang="nl-BE" sz="2900" dirty="0">
                <a:latin typeface="Source Sans Pro"/>
              </a:rPr>
              <a:t>Website: meer informatie vind je </a:t>
            </a:r>
            <a:r>
              <a:rPr lang="nl-BE" sz="2900" dirty="0">
                <a:latin typeface="Source Sans Pro"/>
                <a:hlinkClick r:id="rId3">
                  <a:extLst>
                    <a:ext uri="{A12FA001-AC4F-418D-AE19-62706E023703}">
                      <ahyp:hlinkClr xmlns:ahyp="http://schemas.microsoft.com/office/drawing/2018/hyperlinkcolor" val="tx"/>
                    </a:ext>
                  </a:extLst>
                </a:hlinkClick>
              </a:rPr>
              <a:t>hier</a:t>
            </a:r>
            <a:r>
              <a:rPr lang="nl-BE" sz="2900" dirty="0">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260081" y="439579"/>
            <a:ext cx="365542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50" name="Picture 2" descr="Sport beweegt je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703" y="4530033"/>
            <a:ext cx="2935697" cy="221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95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206486" cy="5090841"/>
          </a:xfrm>
        </p:spPr>
        <p:txBody>
          <a:bodyPr>
            <a:normAutofit/>
          </a:bodyPr>
          <a:lstStyle/>
          <a:p>
            <a:pPr marL="0" indent="0">
              <a:buNone/>
            </a:pPr>
            <a:r>
              <a:rPr lang="nl-BE" sz="2400" b="1" dirty="0">
                <a:solidFill>
                  <a:srgbClr val="7030A0"/>
                </a:solidFill>
                <a:latin typeface="Source Sans Pro"/>
              </a:rPr>
              <a:t>Inspiratiebundels voeding</a:t>
            </a:r>
            <a:endParaRPr lang="nl-BE" sz="2400" dirty="0">
              <a:solidFill>
                <a:srgbClr val="7030A0"/>
              </a:solidFill>
              <a:latin typeface="Source Sans Pro"/>
            </a:endParaRPr>
          </a:p>
          <a:p>
            <a:pPr marL="0" indent="0">
              <a:buNone/>
            </a:pPr>
            <a:endParaRPr lang="nl-BE" dirty="0">
              <a:latin typeface="Source Sans Pro"/>
            </a:endParaRPr>
          </a:p>
          <a:p>
            <a:pPr marL="0" indent="0">
              <a:buNone/>
            </a:pPr>
            <a:r>
              <a:rPr lang="nl-BE" sz="1600" b="1" dirty="0">
                <a:solidFill>
                  <a:srgbClr val="7030A0"/>
                </a:solidFill>
                <a:latin typeface="Source Sans Pro"/>
              </a:rPr>
              <a:t>Wat? </a:t>
            </a:r>
            <a:br>
              <a:rPr lang="nl-BE" sz="1600" b="1" dirty="0">
                <a:latin typeface="Source Sans Pro"/>
              </a:rPr>
            </a:br>
            <a:r>
              <a:rPr lang="nl-NL" sz="1600" dirty="0">
                <a:latin typeface="Source Sans Pro"/>
              </a:rPr>
              <a:t>Gezond Leven ontwikkelde enkele pedagogische dossiers omtrent gezondheidsthema’s. Elk pakket bevat een dossier, </a:t>
            </a:r>
            <a:r>
              <a:rPr lang="nl-NL" sz="1600" dirty="0" err="1">
                <a:latin typeface="Source Sans Pro"/>
              </a:rPr>
              <a:t>powerpoint</a:t>
            </a:r>
            <a:r>
              <a:rPr lang="nl-NL" sz="1600" dirty="0">
                <a:latin typeface="Source Sans Pro"/>
              </a:rPr>
              <a:t> en bijlagen. Het dossier wil de belangrijkste vragen van leerkrachten beantwoorden. Het geeft je tips en ideeën om zelf mee aan de slag te gaan. Dit kan overigens binnen verschillende lessen. Er is zowel een dossier over </a:t>
            </a:r>
            <a:r>
              <a:rPr lang="nl-NL" sz="1600" dirty="0" err="1">
                <a:latin typeface="Source Sans Pro"/>
              </a:rPr>
              <a:t>energiedranken</a:t>
            </a:r>
            <a:r>
              <a:rPr lang="nl-NL" sz="1600" dirty="0">
                <a:latin typeface="Source Sans Pro"/>
              </a:rPr>
              <a:t>, over, reclame, de voedingsdriehoek als suiker. </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Alle informatiedossiers zijn gratis </a:t>
            </a:r>
            <a:r>
              <a:rPr lang="nl-NL" sz="1600" dirty="0">
                <a:latin typeface="Source Sans Pro"/>
                <a:hlinkClick r:id="rId2"/>
              </a:rPr>
              <a:t>hier</a:t>
            </a:r>
            <a:r>
              <a:rPr lang="nl-NL" sz="1600" dirty="0">
                <a:latin typeface="Source Sans Pro"/>
              </a:rPr>
              <a:t> te downloaden. </a:t>
            </a:r>
            <a:br>
              <a:rPr lang="nl-NL" sz="1600" dirty="0">
                <a:latin typeface="Source Sans Pro"/>
              </a:rPr>
            </a:br>
            <a:endParaRPr lang="nl-NL" sz="1600" dirty="0">
              <a:latin typeface="Source Sans Pro"/>
            </a:endParaRPr>
          </a:p>
          <a:p>
            <a:pPr marL="0" indent="0">
              <a:buNone/>
            </a:pP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endParaRPr lang="nl-NL"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260081" y="439579"/>
            <a:ext cx="365542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p:cNvPicPr>
            <a:picLocks noChangeAspect="1"/>
          </p:cNvPicPr>
          <p:nvPr/>
        </p:nvPicPr>
        <p:blipFill rotWithShape="1">
          <a:blip r:embed="rId4"/>
          <a:srcRect l="42768" t="9443" r="26715" b="53172"/>
          <a:stretch/>
        </p:blipFill>
        <p:spPr>
          <a:xfrm>
            <a:off x="8087360" y="1803773"/>
            <a:ext cx="3022331" cy="4156813"/>
          </a:xfrm>
          <a:prstGeom prst="rect">
            <a:avLst/>
          </a:prstGeom>
        </p:spPr>
      </p:pic>
    </p:spTree>
    <p:extLst>
      <p:ext uri="{BB962C8B-B14F-4D97-AF65-F5344CB8AC3E}">
        <p14:creationId xmlns:p14="http://schemas.microsoft.com/office/powerpoint/2010/main" val="1407357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206486" cy="5090841"/>
          </a:xfrm>
        </p:spPr>
        <p:txBody>
          <a:bodyPr vert="horz" lIns="91440" tIns="45720" rIns="91440" bIns="45720" rtlCol="0" anchor="t">
            <a:normAutofit fontScale="92500" lnSpcReduction="20000"/>
          </a:bodyPr>
          <a:lstStyle/>
          <a:p>
            <a:pPr marL="0" indent="0">
              <a:buNone/>
            </a:pPr>
            <a:r>
              <a:rPr lang="nl-BE" sz="2400" b="1" dirty="0">
                <a:solidFill>
                  <a:srgbClr val="7030A0"/>
                </a:solidFill>
                <a:latin typeface="Source Sans Pro"/>
              </a:rPr>
              <a:t>A.L.L.E.S! principe</a:t>
            </a:r>
            <a:endParaRPr lang="nl-BE" sz="2400" dirty="0">
              <a:solidFill>
                <a:srgbClr val="7030A0"/>
              </a:solidFill>
              <a:latin typeface="Source Sans Pro"/>
            </a:endParaRPr>
          </a:p>
          <a:p>
            <a:pPr marL="0" indent="0">
              <a:buNone/>
            </a:pPr>
            <a:endParaRPr lang="nl-BE" dirty="0">
              <a:latin typeface="Source Sans Pro"/>
            </a:endParaRPr>
          </a:p>
          <a:p>
            <a:pPr marL="0" indent="0">
              <a:buNone/>
            </a:pPr>
            <a:r>
              <a:rPr lang="nl-BE" sz="1600" b="1" dirty="0">
                <a:solidFill>
                  <a:srgbClr val="7030A0"/>
                </a:solidFill>
                <a:latin typeface="Source Sans Pro"/>
              </a:rPr>
              <a:t>Wat? </a:t>
            </a:r>
            <a:br>
              <a:rPr lang="nl-BE" sz="1600" b="1" dirty="0">
                <a:latin typeface="Source Sans Pro"/>
              </a:rPr>
            </a:br>
            <a:r>
              <a:rPr lang="nl-BE" sz="1600" dirty="0">
                <a:ea typeface="+mn-lt"/>
                <a:cs typeface="+mn-lt"/>
              </a:rPr>
              <a:t>Je wil gezond zijn, en je lichaam geven wat het nodig heeft om zo goed mogelijk te presteren. Maar hoe doe je dat nu? Denk aan A.L.L.E.S! Een gezonde leefstijl is:</a:t>
            </a:r>
          </a:p>
          <a:p>
            <a:r>
              <a:rPr lang="nl-BE" sz="1600" b="1" dirty="0">
                <a:ea typeface="+mn-lt"/>
                <a:cs typeface="+mn-lt"/>
              </a:rPr>
              <a:t>A</a:t>
            </a:r>
            <a:r>
              <a:rPr lang="nl-BE" sz="1600" dirty="0">
                <a:ea typeface="+mn-lt"/>
                <a:cs typeface="+mn-lt"/>
              </a:rPr>
              <a:t>fwisselend eten</a:t>
            </a:r>
            <a:endParaRPr lang="nl-NL" dirty="0"/>
          </a:p>
          <a:p>
            <a:r>
              <a:rPr lang="nl-BE" sz="1600" b="1" dirty="0">
                <a:ea typeface="+mn-lt"/>
                <a:cs typeface="+mn-lt"/>
              </a:rPr>
              <a:t>L</a:t>
            </a:r>
            <a:r>
              <a:rPr lang="nl-BE" sz="1600" dirty="0">
                <a:ea typeface="+mn-lt"/>
                <a:cs typeface="+mn-lt"/>
              </a:rPr>
              <a:t>euk bewegen (en lang stilzitten onderbreken)</a:t>
            </a:r>
            <a:endParaRPr lang="nl-NL" dirty="0"/>
          </a:p>
          <a:p>
            <a:r>
              <a:rPr lang="nl-BE" sz="1600" b="1" dirty="0">
                <a:ea typeface="+mn-lt"/>
                <a:cs typeface="+mn-lt"/>
              </a:rPr>
              <a:t>L</a:t>
            </a:r>
            <a:r>
              <a:rPr lang="nl-BE" sz="1600" dirty="0">
                <a:ea typeface="+mn-lt"/>
                <a:cs typeface="+mn-lt"/>
              </a:rPr>
              <a:t>ief zijn voor jezelf en je lichaam</a:t>
            </a:r>
            <a:endParaRPr lang="nl-NL" dirty="0"/>
          </a:p>
          <a:p>
            <a:r>
              <a:rPr lang="nl-BE" sz="1600" b="1" dirty="0">
                <a:ea typeface="+mn-lt"/>
                <a:cs typeface="+mn-lt"/>
              </a:rPr>
              <a:t>E</a:t>
            </a:r>
            <a:r>
              <a:rPr lang="nl-BE" sz="1600" dirty="0">
                <a:ea typeface="+mn-lt"/>
                <a:cs typeface="+mn-lt"/>
              </a:rPr>
              <a:t>moties hanteren</a:t>
            </a:r>
            <a:endParaRPr lang="nl-NL" dirty="0"/>
          </a:p>
          <a:p>
            <a:r>
              <a:rPr lang="nl-BE" sz="1600" b="1" dirty="0">
                <a:ea typeface="+mn-lt"/>
                <a:cs typeface="+mn-lt"/>
              </a:rPr>
              <a:t>S</a:t>
            </a:r>
            <a:r>
              <a:rPr lang="nl-BE" sz="1600" dirty="0">
                <a:ea typeface="+mn-lt"/>
                <a:cs typeface="+mn-lt"/>
              </a:rPr>
              <a:t>lapen</a:t>
            </a:r>
            <a:endParaRPr lang="nl-NL" dirty="0"/>
          </a:p>
          <a:p>
            <a:pPr marL="0" indent="0">
              <a:buNone/>
            </a:pPr>
            <a:endParaRPr lang="nl-BE" sz="1600" b="1" dirty="0">
              <a:latin typeface="Source Sans Pro"/>
            </a:endParaRP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Alle informatiedossiers zijn gratis </a:t>
            </a:r>
            <a:r>
              <a:rPr lang="nl-NL" sz="1600" dirty="0">
                <a:latin typeface="Source Sans Pro"/>
                <a:hlinkClick r:id="rId2"/>
              </a:rPr>
              <a:t>hier</a:t>
            </a:r>
            <a:r>
              <a:rPr lang="nl-NL" sz="1600" dirty="0">
                <a:latin typeface="Source Sans Pro"/>
              </a:rPr>
              <a:t> te downloaden. </a:t>
            </a:r>
            <a:br>
              <a:rPr lang="nl-NL" sz="1600" dirty="0">
                <a:latin typeface="Source Sans Pro"/>
              </a:rPr>
            </a:br>
            <a:endParaRPr lang="nl-NL" sz="1600" dirty="0">
              <a:latin typeface="Source Sans Pro"/>
            </a:endParaRPr>
          </a:p>
          <a:p>
            <a:pPr marL="0" indent="0">
              <a:buNone/>
            </a:pP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br>
              <a:rPr lang="nl-BE" sz="1600" dirty="0">
                <a:latin typeface="Source Sans Pro"/>
              </a:rPr>
            </a:br>
            <a:endParaRPr lang="nl-BE" sz="1600" dirty="0">
              <a:latin typeface="Source Sans Pro"/>
              <a:ea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260081" y="439579"/>
            <a:ext cx="365542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 name="Picture 6">
            <a:extLst>
              <a:ext uri="{FF2B5EF4-FFF2-40B4-BE49-F238E27FC236}">
                <a16:creationId xmlns:a16="http://schemas.microsoft.com/office/drawing/2014/main" id="{0212D1AE-DFD6-49FF-516C-F817DBE4D5CA}"/>
              </a:ext>
            </a:extLst>
          </p:cNvPr>
          <p:cNvPicPr>
            <a:picLocks noChangeAspect="1"/>
          </p:cNvPicPr>
          <p:nvPr/>
        </p:nvPicPr>
        <p:blipFill>
          <a:blip r:embed="rId4"/>
          <a:stretch>
            <a:fillRect/>
          </a:stretch>
        </p:blipFill>
        <p:spPr>
          <a:xfrm>
            <a:off x="7142104" y="2004813"/>
            <a:ext cx="3580459" cy="4353560"/>
          </a:xfrm>
          <a:prstGeom prst="rect">
            <a:avLst/>
          </a:prstGeom>
        </p:spPr>
      </p:pic>
    </p:spTree>
    <p:extLst>
      <p:ext uri="{BB962C8B-B14F-4D97-AF65-F5344CB8AC3E}">
        <p14:creationId xmlns:p14="http://schemas.microsoft.com/office/powerpoint/2010/main" val="233949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fgeronde rechthoek 9"/>
          <p:cNvSpPr/>
          <p:nvPr/>
        </p:nvSpPr>
        <p:spPr>
          <a:xfrm>
            <a:off x="272624" y="4067130"/>
            <a:ext cx="3832650" cy="25703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Afgeronde rechthoek 7"/>
          <p:cNvSpPr/>
          <p:nvPr/>
        </p:nvSpPr>
        <p:spPr>
          <a:xfrm>
            <a:off x="272625" y="781050"/>
            <a:ext cx="3832650" cy="2933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Afgeronde rechthoek 4"/>
          <p:cNvSpPr/>
          <p:nvPr/>
        </p:nvSpPr>
        <p:spPr>
          <a:xfrm>
            <a:off x="272624" y="1460908"/>
            <a:ext cx="3832650" cy="25703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ijdelijke aanduiding voor inhoud 2"/>
          <p:cNvSpPr>
            <a:spLocks noGrp="1"/>
          </p:cNvSpPr>
          <p:nvPr>
            <p:ph idx="1"/>
          </p:nvPr>
        </p:nvSpPr>
        <p:spPr>
          <a:xfrm>
            <a:off x="354012" y="845138"/>
            <a:ext cx="4876800" cy="2543520"/>
          </a:xfrm>
        </p:spPr>
        <p:txBody>
          <a:bodyPr>
            <a:normAutofit fontScale="77500" lnSpcReduction="20000"/>
          </a:bodyPr>
          <a:lstStyle/>
          <a:p>
            <a:pPr marL="0" indent="0">
              <a:buNone/>
            </a:pPr>
            <a:r>
              <a:rPr lang="nl-BE" sz="1400" b="1" dirty="0">
                <a:solidFill>
                  <a:schemeClr val="bg1"/>
                </a:solidFill>
                <a:latin typeface="Source Sans Pro"/>
              </a:rPr>
              <a:t>INLEIDING</a:t>
            </a:r>
            <a:endParaRPr lang="nl-BE" sz="1600" b="1" dirty="0">
              <a:solidFill>
                <a:schemeClr val="bg1"/>
              </a:solidFill>
              <a:latin typeface="Source Sans Pro"/>
            </a:endParaRPr>
          </a:p>
          <a:p>
            <a:pPr marL="0" indent="0">
              <a:buNone/>
            </a:pPr>
            <a:endParaRPr lang="nl-BE" sz="1400" b="1" dirty="0">
              <a:solidFill>
                <a:schemeClr val="bg1"/>
              </a:solidFill>
              <a:latin typeface="Source Sans Pro"/>
            </a:endParaRPr>
          </a:p>
          <a:p>
            <a:pPr marL="0" indent="0">
              <a:buNone/>
            </a:pPr>
            <a:br>
              <a:rPr lang="nl-BE" sz="1400" b="1" dirty="0">
                <a:solidFill>
                  <a:schemeClr val="bg1"/>
                </a:solidFill>
                <a:latin typeface="Source Sans Pro"/>
              </a:rPr>
            </a:br>
            <a:r>
              <a:rPr lang="nl-BE" sz="1400" b="1" dirty="0">
                <a:solidFill>
                  <a:schemeClr val="bg1"/>
                </a:solidFill>
                <a:latin typeface="Source Sans Pro"/>
              </a:rPr>
              <a:t>VOEDING EN BEWEGING</a:t>
            </a:r>
          </a:p>
          <a:p>
            <a:pPr marL="914400" lvl="2" indent="0">
              <a:buNone/>
            </a:pPr>
            <a:endParaRPr lang="nl-BE" sz="2500" dirty="0">
              <a:latin typeface="Source Sans Pro"/>
              <a:hlinkClick r:id="rId2" action="ppaction://hlinksldjump"/>
            </a:endParaRPr>
          </a:p>
          <a:p>
            <a:pPr lvl="2"/>
            <a:r>
              <a:rPr lang="nl-BE" sz="1300" dirty="0">
                <a:solidFill>
                  <a:srgbClr val="7030A0"/>
                </a:solidFill>
                <a:latin typeface="Source Sans Pro"/>
                <a:hlinkClick r:id="rId2" action="ppaction://hlinksldjump"/>
              </a:rPr>
              <a:t>Fair </a:t>
            </a:r>
            <a:r>
              <a:rPr lang="nl-BE" sz="1300" dirty="0" err="1">
                <a:solidFill>
                  <a:srgbClr val="7030A0"/>
                </a:solidFill>
                <a:latin typeface="Source Sans Pro"/>
                <a:hlinkClick r:id="rId2" action="ppaction://hlinksldjump"/>
              </a:rPr>
              <a:t>play</a:t>
            </a:r>
            <a:r>
              <a:rPr lang="nl-BE" sz="1300" dirty="0">
                <a:solidFill>
                  <a:srgbClr val="7030A0"/>
                </a:solidFill>
                <a:latin typeface="Source Sans Pro"/>
              </a:rPr>
              <a:t> (p. 6)</a:t>
            </a:r>
          </a:p>
          <a:p>
            <a:pPr lvl="2"/>
            <a:r>
              <a:rPr lang="nl-BE" sz="1300" dirty="0">
                <a:solidFill>
                  <a:srgbClr val="7030A0"/>
                </a:solidFill>
                <a:latin typeface="Source Sans Pro"/>
                <a:hlinkClick r:id="rId3" action="ppaction://hlinksldjump"/>
              </a:rPr>
              <a:t>Gezondheidstestjes</a:t>
            </a:r>
            <a:r>
              <a:rPr lang="nl-BE" sz="1300" dirty="0">
                <a:solidFill>
                  <a:srgbClr val="7030A0"/>
                </a:solidFill>
                <a:latin typeface="Source Sans Pro"/>
              </a:rPr>
              <a:t> (p. 7)</a:t>
            </a:r>
          </a:p>
          <a:p>
            <a:pPr lvl="2"/>
            <a:r>
              <a:rPr lang="nl-BE" sz="1300" dirty="0">
                <a:solidFill>
                  <a:srgbClr val="7030A0"/>
                </a:solidFill>
                <a:latin typeface="Source Sans Pro"/>
                <a:hlinkClick r:id="rId4" action="ppaction://hlinksldjump"/>
              </a:rPr>
              <a:t>Voedings- en bewegingsdriehoek</a:t>
            </a:r>
            <a:r>
              <a:rPr lang="nl-BE" sz="1300" dirty="0">
                <a:solidFill>
                  <a:srgbClr val="7030A0"/>
                </a:solidFill>
                <a:latin typeface="Source Sans Pro"/>
              </a:rPr>
              <a:t> (p. 8)</a:t>
            </a:r>
          </a:p>
          <a:p>
            <a:pPr lvl="2"/>
            <a:r>
              <a:rPr lang="nl-BE" sz="1300" dirty="0">
                <a:solidFill>
                  <a:srgbClr val="7030A0"/>
                </a:solidFill>
                <a:latin typeface="Source Sans Pro"/>
                <a:hlinkClick r:id="rId5" action="ppaction://hlinksldjump"/>
              </a:rPr>
              <a:t>Nudgingmaterialen voeding</a:t>
            </a:r>
            <a:r>
              <a:rPr lang="nl-BE" sz="1300" dirty="0">
                <a:solidFill>
                  <a:srgbClr val="7030A0"/>
                </a:solidFill>
                <a:latin typeface="Source Sans Pro"/>
              </a:rPr>
              <a:t> (p. 9)</a:t>
            </a:r>
          </a:p>
          <a:p>
            <a:pPr lvl="2"/>
            <a:r>
              <a:rPr lang="nl-BE" sz="1300" dirty="0">
                <a:solidFill>
                  <a:srgbClr val="7030A0"/>
                </a:solidFill>
                <a:latin typeface="Source Sans Pro"/>
                <a:hlinkClick r:id="rId6" action="ppaction://hlinksldjump"/>
              </a:rPr>
              <a:t>Gezond gebeten voor </a:t>
            </a:r>
            <a:r>
              <a:rPr lang="nl-BE" sz="1300" dirty="0" err="1">
                <a:solidFill>
                  <a:srgbClr val="7030A0"/>
                </a:solidFill>
                <a:latin typeface="Source Sans Pro"/>
                <a:hlinkClick r:id="rId6" action="ppaction://hlinksldjump"/>
              </a:rPr>
              <a:t>Homies</a:t>
            </a:r>
            <a:r>
              <a:rPr lang="nl-BE" sz="1300" dirty="0">
                <a:solidFill>
                  <a:srgbClr val="7030A0"/>
                </a:solidFill>
                <a:latin typeface="Source Sans Pro"/>
                <a:hlinkClick r:id="rId6" action="ppaction://hlinksldjump"/>
              </a:rPr>
              <a:t> </a:t>
            </a:r>
            <a:r>
              <a:rPr lang="nl-BE" sz="1300" dirty="0">
                <a:solidFill>
                  <a:srgbClr val="7030A0"/>
                </a:solidFill>
                <a:latin typeface="Source Sans Pro"/>
              </a:rPr>
              <a:t>(p. 10)</a:t>
            </a:r>
          </a:p>
          <a:p>
            <a:pPr lvl="2"/>
            <a:r>
              <a:rPr lang="nl-BE" sz="1300" dirty="0">
                <a:solidFill>
                  <a:srgbClr val="7030A0"/>
                </a:solidFill>
                <a:latin typeface="Source Sans Pro"/>
                <a:hlinkClick r:id="rId7" action="ppaction://hlinksldjump"/>
              </a:rPr>
              <a:t>Snack &amp; Chill</a:t>
            </a:r>
            <a:r>
              <a:rPr lang="nl-BE" sz="1300" dirty="0">
                <a:solidFill>
                  <a:srgbClr val="7030A0"/>
                </a:solidFill>
                <a:latin typeface="Source Sans Pro"/>
              </a:rPr>
              <a:t> (p. 11)</a:t>
            </a:r>
          </a:p>
          <a:p>
            <a:pPr lvl="2"/>
            <a:r>
              <a:rPr lang="nl-BE" sz="1300" dirty="0">
                <a:solidFill>
                  <a:srgbClr val="7030A0"/>
                </a:solidFill>
                <a:latin typeface="Source Sans Pro"/>
                <a:hlinkClick r:id="rId8" action="ppaction://hlinksldjump"/>
              </a:rPr>
              <a:t>Gezondheidsrally</a:t>
            </a:r>
            <a:r>
              <a:rPr lang="nl-BE" sz="1300" dirty="0">
                <a:solidFill>
                  <a:srgbClr val="7030A0"/>
                </a:solidFill>
                <a:latin typeface="Source Sans Pro"/>
              </a:rPr>
              <a:t> (p. 12)</a:t>
            </a:r>
          </a:p>
          <a:p>
            <a:pPr lvl="2"/>
            <a:r>
              <a:rPr lang="nl-BE" sz="1300" dirty="0">
                <a:latin typeface="Source Sans Pro"/>
                <a:hlinkClick r:id="rId9" action="ppaction://hlinksldjump"/>
              </a:rPr>
              <a:t>SWEEP </a:t>
            </a:r>
            <a:r>
              <a:rPr lang="nl-BE" sz="1300" dirty="0">
                <a:solidFill>
                  <a:srgbClr val="7030A0"/>
                </a:solidFill>
                <a:latin typeface="Source Sans Pro"/>
              </a:rPr>
              <a:t>(p.13)</a:t>
            </a:r>
          </a:p>
          <a:p>
            <a:pPr lvl="2"/>
            <a:endParaRPr lang="nl-BE" sz="2500" dirty="0">
              <a:solidFill>
                <a:srgbClr val="7030A0"/>
              </a:solidFill>
              <a:latin typeface="Source Sans Pro"/>
            </a:endParaRPr>
          </a:p>
          <a:p>
            <a:pPr lvl="2"/>
            <a:endParaRPr lang="nl-BE" sz="2500" dirty="0">
              <a:solidFill>
                <a:srgbClr val="7030A0"/>
              </a:solidFill>
              <a:latin typeface="Source Sans Pro"/>
            </a:endParaRPr>
          </a:p>
          <a:p>
            <a:pPr lvl="2"/>
            <a:endParaRPr lang="nl-BE" sz="2500" b="1" dirty="0">
              <a:solidFill>
                <a:srgbClr val="7030A0"/>
              </a:solidFill>
              <a:latin typeface="Source Sans Pro"/>
            </a:endParaRPr>
          </a:p>
          <a:p>
            <a:pPr marL="0" indent="0">
              <a:buNone/>
            </a:pPr>
            <a:endParaRPr lang="nl-BE" sz="2500" b="1" dirty="0">
              <a:solidFill>
                <a:srgbClr val="7030A0"/>
              </a:solidFill>
              <a:latin typeface="Source Sans Pro"/>
            </a:endParaRPr>
          </a:p>
          <a:p>
            <a:pPr marL="0" indent="0">
              <a:buNone/>
            </a:pPr>
            <a:endParaRPr lang="nl-BE" sz="2500" b="1" dirty="0">
              <a:solidFill>
                <a:schemeClr val="bg1"/>
              </a:solidFill>
              <a:latin typeface="Source Sans Pro"/>
            </a:endParaRPr>
          </a:p>
          <a:p>
            <a:pPr lvl="1"/>
            <a:endParaRPr lang="nl-BE" dirty="0"/>
          </a:p>
          <a:p>
            <a:pPr lvl="1"/>
            <a:endParaRPr lang="nl-BE"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a:t>
            </a:fld>
            <a:endParaRPr lang="nl-BE"/>
          </a:p>
        </p:txBody>
      </p:sp>
      <p:sp>
        <p:nvSpPr>
          <p:cNvPr id="7" name="Rectangle 3"/>
          <p:cNvSpPr>
            <a:spLocks noChangeArrowheads="1"/>
          </p:cNvSpPr>
          <p:nvPr/>
        </p:nvSpPr>
        <p:spPr bwMode="auto">
          <a:xfrm>
            <a:off x="0" y="439579"/>
            <a:ext cx="37061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600" b="1" i="0" u="none" strike="noStrike" cap="none" normalizeH="0" baseline="0" dirty="0">
                <a:ln>
                  <a:noFill/>
                </a:ln>
                <a:solidFill>
                  <a:srgbClr val="FFFFFF"/>
                </a:solidFill>
                <a:effectLst/>
                <a:latin typeface="Source Sans Pro"/>
                <a:ea typeface="Calibri" panose="020F0502020204030204" pitchFamily="34" charset="0"/>
                <a:cs typeface="Times New Roman" panose="02020603050405020304" pitchFamily="18" charset="0"/>
              </a:rPr>
              <a:t>  </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9" name="Rechthoek 8"/>
          <p:cNvSpPr/>
          <p:nvPr/>
        </p:nvSpPr>
        <p:spPr>
          <a:xfrm>
            <a:off x="272624" y="272415"/>
            <a:ext cx="3254375" cy="413385"/>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BE" sz="2400" b="1" dirty="0">
                <a:latin typeface="Source Sans Pro"/>
              </a:rPr>
              <a:t>INHOUD</a:t>
            </a:r>
            <a:r>
              <a:rPr lang="nl-BE" b="1" dirty="0"/>
              <a:t> </a:t>
            </a:r>
            <a:endParaRPr lang="nl-BE" dirty="0"/>
          </a:p>
        </p:txBody>
      </p:sp>
      <p:sp>
        <p:nvSpPr>
          <p:cNvPr id="6" name="Rechthoek 5"/>
          <p:cNvSpPr/>
          <p:nvPr/>
        </p:nvSpPr>
        <p:spPr>
          <a:xfrm>
            <a:off x="4105274" y="2070260"/>
            <a:ext cx="6096000" cy="2677656"/>
          </a:xfrm>
          <a:prstGeom prst="rect">
            <a:avLst/>
          </a:prstGeom>
        </p:spPr>
        <p:txBody>
          <a:bodyPr>
            <a:spAutoFit/>
          </a:bodyPr>
          <a:lstStyle/>
          <a:p>
            <a:pPr marL="1085850" lvl="2" indent="-171450">
              <a:buFont typeface="Arial" panose="020B0604020202020204" pitchFamily="34" charset="0"/>
              <a:buChar char="•"/>
            </a:pPr>
            <a:r>
              <a:rPr lang="nl-BE" sz="1200" dirty="0">
                <a:solidFill>
                  <a:srgbClr val="7030A0"/>
                </a:solidFill>
                <a:latin typeface="Source Sans Pro"/>
                <a:hlinkClick r:id="rId10" action="ppaction://hlinksldjump"/>
              </a:rPr>
              <a:t>Winkeloefening</a:t>
            </a:r>
            <a:r>
              <a:rPr lang="nl-BE" sz="1200" dirty="0">
                <a:solidFill>
                  <a:srgbClr val="7030A0"/>
                </a:solidFill>
                <a:latin typeface="Source Sans Pro"/>
              </a:rPr>
              <a:t> (p. 14)</a:t>
            </a:r>
          </a:p>
          <a:p>
            <a:pPr marL="1085850" lvl="2" indent="-171450">
              <a:buFont typeface="Arial" panose="020B0604020202020204" pitchFamily="34" charset="0"/>
              <a:buChar char="•"/>
            </a:pPr>
            <a:r>
              <a:rPr lang="nl-BE" sz="1200" dirty="0">
                <a:solidFill>
                  <a:srgbClr val="7030A0"/>
                </a:solidFill>
                <a:latin typeface="Source Sans Pro"/>
                <a:hlinkClick r:id="rId11" action="ppaction://hlinksldjump"/>
              </a:rPr>
              <a:t>Leerlijn voeding</a:t>
            </a:r>
            <a:r>
              <a:rPr lang="nl-BE" sz="1200" dirty="0">
                <a:solidFill>
                  <a:srgbClr val="7030A0"/>
                </a:solidFill>
                <a:latin typeface="Source Sans Pro"/>
              </a:rPr>
              <a:t> (p. 15)</a:t>
            </a:r>
          </a:p>
          <a:p>
            <a:pPr marL="1085850" lvl="2" indent="-171450">
              <a:buFont typeface="Arial" panose="020B0604020202020204" pitchFamily="34" charset="0"/>
              <a:buChar char="•"/>
            </a:pPr>
            <a:r>
              <a:rPr lang="nl-BE" sz="1200" dirty="0">
                <a:solidFill>
                  <a:srgbClr val="7030A0"/>
                </a:solidFill>
                <a:latin typeface="Source Sans Pro"/>
                <a:hlinkClick r:id="rId12" action="ppaction://hlinksldjump"/>
              </a:rPr>
              <a:t>Schoolmaaltijdgids &amp; gezonde (broodjes)lunch op school</a:t>
            </a:r>
            <a:r>
              <a:rPr lang="nl-BE" sz="1200" dirty="0">
                <a:solidFill>
                  <a:srgbClr val="7030A0"/>
                </a:solidFill>
                <a:latin typeface="Source Sans Pro"/>
              </a:rPr>
              <a:t> (p. 16)</a:t>
            </a:r>
          </a:p>
          <a:p>
            <a:pPr marL="1085850" lvl="2" indent="-171450">
              <a:buFont typeface="Arial" panose="020B0604020202020204" pitchFamily="34" charset="0"/>
              <a:buChar char="•"/>
            </a:pPr>
            <a:r>
              <a:rPr lang="nl-BE" sz="1200" dirty="0">
                <a:solidFill>
                  <a:srgbClr val="7030A0"/>
                </a:solidFill>
                <a:latin typeface="Source Sans Pro"/>
                <a:hlinkClick r:id="rId13" action="ppaction://hlinksldjump"/>
              </a:rPr>
              <a:t>Sport beweegt je school 2.0.</a:t>
            </a:r>
            <a:r>
              <a:rPr lang="nl-BE" sz="1200" dirty="0">
                <a:solidFill>
                  <a:srgbClr val="7030A0"/>
                </a:solidFill>
                <a:latin typeface="Source Sans Pro"/>
              </a:rPr>
              <a:t> (p. 17)</a:t>
            </a:r>
          </a:p>
          <a:p>
            <a:pPr marL="1085850" lvl="2" indent="-171450">
              <a:buFont typeface="Arial" panose="020B0604020202020204" pitchFamily="34" charset="0"/>
              <a:buChar char="•"/>
            </a:pPr>
            <a:r>
              <a:rPr lang="nl-BE" sz="1200" dirty="0">
                <a:solidFill>
                  <a:srgbClr val="7030A0"/>
                </a:solidFill>
                <a:latin typeface="Source Sans Pro"/>
                <a:hlinkClick r:id="rId14" action="ppaction://hlinksldjump"/>
              </a:rPr>
              <a:t>Inspiratiebundels voeding</a:t>
            </a:r>
            <a:r>
              <a:rPr lang="nl-BE" sz="1200" dirty="0">
                <a:solidFill>
                  <a:srgbClr val="7030A0"/>
                </a:solidFill>
                <a:latin typeface="Source Sans Pro"/>
              </a:rPr>
              <a:t> (p. 18)</a:t>
            </a:r>
          </a:p>
          <a:p>
            <a:pPr marL="1085850" lvl="2" indent="-171450">
              <a:buFont typeface="Arial" panose="020B0604020202020204" pitchFamily="34" charset="0"/>
              <a:buChar char="•"/>
            </a:pPr>
            <a:r>
              <a:rPr lang="nl-BE" sz="1200" dirty="0">
                <a:latin typeface="Source Sans Pro"/>
                <a:hlinkClick r:id="rId15" action="ppaction://hlinksldjump"/>
              </a:rPr>
              <a:t>A.L.L.E.S! principe </a:t>
            </a:r>
            <a:r>
              <a:rPr lang="nl-BE" sz="1200" b="1" dirty="0">
                <a:solidFill>
                  <a:srgbClr val="7030A0"/>
                </a:solidFill>
                <a:latin typeface="Source Sans Pro"/>
              </a:rPr>
              <a:t>(</a:t>
            </a:r>
            <a:r>
              <a:rPr lang="nl-BE" sz="1200" dirty="0">
                <a:solidFill>
                  <a:srgbClr val="7030A0"/>
                </a:solidFill>
                <a:latin typeface="Source Sans Pro"/>
              </a:rPr>
              <a:t>p.19</a:t>
            </a:r>
            <a:r>
              <a:rPr lang="nl-BE" sz="1200" b="1" dirty="0">
                <a:solidFill>
                  <a:srgbClr val="7030A0"/>
                </a:solidFill>
                <a:latin typeface="Source Sans Pro"/>
              </a:rPr>
              <a:t>)</a:t>
            </a:r>
            <a:endParaRPr lang="nl-BE" sz="1200" dirty="0">
              <a:solidFill>
                <a:srgbClr val="7030A0"/>
              </a:solidFill>
              <a:latin typeface="Source Sans Pro"/>
            </a:endParaRPr>
          </a:p>
          <a:p>
            <a:pPr marL="1085850" lvl="2" indent="-171450">
              <a:buFont typeface="Arial" panose="020B0604020202020204" pitchFamily="34" charset="0"/>
              <a:buChar char="•"/>
            </a:pPr>
            <a:r>
              <a:rPr lang="nl-BE" sz="1200" dirty="0">
                <a:solidFill>
                  <a:srgbClr val="7030A0"/>
                </a:solidFill>
                <a:latin typeface="Source Sans Pro"/>
              </a:rPr>
              <a:t> </a:t>
            </a:r>
            <a:r>
              <a:rPr lang="nl-BE" sz="1200" dirty="0">
                <a:solidFill>
                  <a:srgbClr val="7030A0"/>
                </a:solidFill>
                <a:latin typeface="Source Sans Pro"/>
                <a:hlinkClick r:id="rId16" action="ppaction://hlinksldjump"/>
              </a:rPr>
              <a:t>Bike at school</a:t>
            </a:r>
            <a:r>
              <a:rPr lang="nl-BE" sz="1200" dirty="0">
                <a:solidFill>
                  <a:srgbClr val="7030A0"/>
                </a:solidFill>
                <a:latin typeface="Source Sans Pro"/>
              </a:rPr>
              <a:t> (p. 20)</a:t>
            </a:r>
          </a:p>
          <a:p>
            <a:pPr lvl="2"/>
            <a:endParaRPr lang="nl-BE" sz="1200" dirty="0">
              <a:solidFill>
                <a:srgbClr val="7030A0"/>
              </a:solidFill>
              <a:latin typeface="Source Sans Pro"/>
            </a:endParaRPr>
          </a:p>
          <a:p>
            <a:pPr marL="1085850" lvl="2" indent="-171450">
              <a:buFont typeface="Arial" panose="020B0604020202020204" pitchFamily="34" charset="0"/>
              <a:buChar char="•"/>
            </a:pPr>
            <a:endParaRPr lang="nl-BE" sz="1200" dirty="0">
              <a:latin typeface="Source Sans Pro"/>
            </a:endParaRPr>
          </a:p>
          <a:p>
            <a:pPr marL="1085850" lvl="2" indent="-171450">
              <a:buFont typeface="Arial" panose="020B0604020202020204" pitchFamily="34" charset="0"/>
              <a:buChar char="•"/>
            </a:pPr>
            <a:endParaRPr lang="nl-BE" sz="1200" dirty="0">
              <a:latin typeface="Source Sans Pro"/>
            </a:endParaRPr>
          </a:p>
          <a:p>
            <a:pPr marL="1085850" lvl="2" indent="-171450">
              <a:buFont typeface="Arial" panose="020B0604020202020204" pitchFamily="34" charset="0"/>
              <a:buChar char="•"/>
            </a:pPr>
            <a:endParaRPr lang="nl-BE" sz="1200" dirty="0">
              <a:latin typeface="Source Sans Pro"/>
            </a:endParaRPr>
          </a:p>
          <a:p>
            <a:pPr lvl="2"/>
            <a:endParaRPr lang="nl-BE" sz="1200" dirty="0">
              <a:latin typeface="Source Sans Pro"/>
            </a:endParaRPr>
          </a:p>
          <a:p>
            <a:pPr marL="1085850" lvl="2" indent="-171450">
              <a:buFont typeface="Arial" panose="020B0604020202020204" pitchFamily="34" charset="0"/>
              <a:buChar char="•"/>
            </a:pPr>
            <a:endParaRPr lang="nl-BE" sz="1200" dirty="0">
              <a:latin typeface="Source Sans Pro"/>
            </a:endParaRPr>
          </a:p>
          <a:p>
            <a:pPr marL="1085850" lvl="2" indent="-171450">
              <a:buFont typeface="Arial" panose="020B0604020202020204" pitchFamily="34" charset="0"/>
              <a:buChar char="•"/>
            </a:pPr>
            <a:endParaRPr lang="nl-BE" sz="1200" dirty="0">
              <a:latin typeface="Source Sans Pro"/>
            </a:endParaRPr>
          </a:p>
        </p:txBody>
      </p:sp>
      <p:sp>
        <p:nvSpPr>
          <p:cNvPr id="11" name="Rechthoek 10"/>
          <p:cNvSpPr/>
          <p:nvPr/>
        </p:nvSpPr>
        <p:spPr>
          <a:xfrm>
            <a:off x="3690426" y="4205629"/>
            <a:ext cx="6187144" cy="3000821"/>
          </a:xfrm>
          <a:prstGeom prst="rect">
            <a:avLst/>
          </a:prstGeom>
        </p:spPr>
        <p:txBody>
          <a:bodyPr wrap="square">
            <a:spAutoFit/>
          </a:bodyPr>
          <a:lstStyle/>
          <a:p>
            <a:pPr marL="1085850" lvl="2" indent="-171450">
              <a:buFont typeface="Arial" panose="020B0604020202020204" pitchFamily="34" charset="0"/>
              <a:buChar char="•"/>
            </a:pPr>
            <a:endParaRPr lang="nl-BE" sz="1100" dirty="0">
              <a:solidFill>
                <a:srgbClr val="C00000"/>
              </a:solidFill>
              <a:latin typeface="Source Sans Pro"/>
            </a:endParaRPr>
          </a:p>
          <a:p>
            <a:pPr marL="1200150" lvl="2" indent="-285750">
              <a:buFont typeface="Arial" panose="020B0604020202020204" pitchFamily="34" charset="0"/>
              <a:buChar char="•"/>
            </a:pPr>
            <a:r>
              <a:rPr lang="nl-BE" sz="1100" dirty="0">
                <a:solidFill>
                  <a:srgbClr val="C00000"/>
                </a:solidFill>
                <a:latin typeface="Source Sans Pro"/>
                <a:hlinkClick r:id="rId17" action="ppaction://hlinksldjump"/>
              </a:rPr>
              <a:t>Wel-in-je-vel spel </a:t>
            </a:r>
            <a:r>
              <a:rPr lang="nl-BE" sz="1100" dirty="0">
                <a:solidFill>
                  <a:srgbClr val="C00000"/>
                </a:solidFill>
                <a:latin typeface="Source Sans Pro"/>
              </a:rPr>
              <a:t>(p. 35)</a:t>
            </a:r>
          </a:p>
          <a:p>
            <a:pPr marL="1200150" lvl="2" indent="-285750">
              <a:buFont typeface="Arial" panose="020B0604020202020204" pitchFamily="34" charset="0"/>
              <a:buChar char="•"/>
            </a:pPr>
            <a:r>
              <a:rPr lang="nl-BE" sz="1100" dirty="0">
                <a:solidFill>
                  <a:srgbClr val="C00000"/>
                </a:solidFill>
                <a:latin typeface="Source Sans Pro"/>
                <a:hlinkClick r:id="rId18" action="ppaction://hlinksldjump"/>
              </a:rPr>
              <a:t>Rots en water </a:t>
            </a:r>
            <a:r>
              <a:rPr lang="nl-BE" sz="1100" dirty="0">
                <a:solidFill>
                  <a:srgbClr val="C00000"/>
                </a:solidFill>
                <a:latin typeface="Source Sans Pro"/>
              </a:rPr>
              <a:t>(p. 36)</a:t>
            </a:r>
            <a:endParaRPr lang="nl-BE" sz="1100" dirty="0">
              <a:solidFill>
                <a:srgbClr val="C00000"/>
              </a:solidFill>
              <a:latin typeface="Source Sans Pro"/>
              <a:hlinkClick r:id="rId17" action="ppaction://hlinksldjump"/>
            </a:endParaRPr>
          </a:p>
          <a:p>
            <a:pPr marL="1200150" lvl="2" indent="-285750">
              <a:buFont typeface="Arial" panose="020B0604020202020204" pitchFamily="34" charset="0"/>
              <a:buChar char="•"/>
            </a:pPr>
            <a:r>
              <a:rPr lang="nl-BE" sz="1100" dirty="0">
                <a:solidFill>
                  <a:srgbClr val="C00000"/>
                </a:solidFill>
                <a:latin typeface="Source Sans Pro"/>
                <a:hlinkClick r:id="rId17" action="ppaction://hlinksldjump"/>
              </a:rPr>
              <a:t>10-daagse van de geestelijke gezondheid</a:t>
            </a:r>
            <a:r>
              <a:rPr lang="nl-BE" sz="1100" dirty="0">
                <a:solidFill>
                  <a:srgbClr val="C00000"/>
                </a:solidFill>
                <a:latin typeface="Source Sans Pro"/>
              </a:rPr>
              <a:t> (p. 37)</a:t>
            </a:r>
          </a:p>
          <a:p>
            <a:pPr marL="1200150" lvl="2" indent="-285750">
              <a:buFont typeface="Arial" panose="020B0604020202020204" pitchFamily="34" charset="0"/>
              <a:buChar char="•"/>
            </a:pPr>
            <a:r>
              <a:rPr lang="nl-BE" sz="1100" dirty="0">
                <a:solidFill>
                  <a:srgbClr val="C00000"/>
                </a:solidFill>
                <a:latin typeface="Source Sans Pro"/>
                <a:hlinkClick r:id="rId19" action="ppaction://hlinksldjump"/>
              </a:rPr>
              <a:t>Complimentenactie</a:t>
            </a:r>
            <a:r>
              <a:rPr lang="nl-BE" sz="1100" dirty="0">
                <a:solidFill>
                  <a:srgbClr val="C00000"/>
                </a:solidFill>
                <a:latin typeface="Source Sans Pro"/>
              </a:rPr>
              <a:t> (p. 38)</a:t>
            </a:r>
          </a:p>
          <a:p>
            <a:pPr marL="1200150" lvl="2" indent="-285750">
              <a:buFont typeface="Arial" panose="020B0604020202020204" pitchFamily="34" charset="0"/>
              <a:buChar char="•"/>
            </a:pPr>
            <a:r>
              <a:rPr lang="nl-BE" sz="1100" dirty="0">
                <a:solidFill>
                  <a:srgbClr val="C00000"/>
                </a:solidFill>
                <a:latin typeface="Source Sans Pro"/>
                <a:hlinkClick r:id="rId20" action="ppaction://hlinksldjump"/>
              </a:rPr>
              <a:t>Kzitermee</a:t>
            </a:r>
            <a:r>
              <a:rPr lang="nl-BE" sz="1100" dirty="0">
                <a:solidFill>
                  <a:srgbClr val="C00000"/>
                </a:solidFill>
                <a:latin typeface="Source Sans Pro"/>
              </a:rPr>
              <a:t> (p. 39)</a:t>
            </a:r>
          </a:p>
          <a:p>
            <a:pPr marL="1200150" lvl="2" indent="-285750">
              <a:buFont typeface="Arial" panose="020B0604020202020204" pitchFamily="34" charset="0"/>
              <a:buChar char="•"/>
            </a:pPr>
            <a:r>
              <a:rPr lang="nl-BE" sz="1100" dirty="0">
                <a:solidFill>
                  <a:srgbClr val="C00000"/>
                </a:solidFill>
                <a:latin typeface="Source Sans Pro"/>
                <a:hlinkClick r:id="rId21" action="ppaction://hlinksldjump"/>
              </a:rPr>
              <a:t>Warme Scholen </a:t>
            </a:r>
            <a:r>
              <a:rPr lang="nl-BE" sz="1100" dirty="0">
                <a:solidFill>
                  <a:srgbClr val="C00000"/>
                </a:solidFill>
                <a:latin typeface="Source Sans Pro"/>
              </a:rPr>
              <a:t>(p. 40)</a:t>
            </a:r>
          </a:p>
          <a:p>
            <a:pPr marL="1200150" lvl="2" indent="-285750">
              <a:buFont typeface="Arial" panose="020B0604020202020204" pitchFamily="34" charset="0"/>
              <a:buChar char="•"/>
            </a:pPr>
            <a:r>
              <a:rPr lang="nl-BE" sz="1100" dirty="0">
                <a:solidFill>
                  <a:srgbClr val="C00000"/>
                </a:solidFill>
                <a:latin typeface="Source Sans Pro"/>
                <a:hlinkClick r:id="rId22" action="ppaction://hlinksldjump"/>
              </a:rPr>
              <a:t>Veerkrachtige wandelingen </a:t>
            </a:r>
            <a:r>
              <a:rPr lang="nl-BE" sz="1100" dirty="0">
                <a:solidFill>
                  <a:srgbClr val="C00000"/>
                </a:solidFill>
                <a:latin typeface="Source Sans Pro"/>
              </a:rPr>
              <a:t>(p. 41)</a:t>
            </a:r>
          </a:p>
          <a:p>
            <a:pPr marL="1200150" lvl="2" indent="-285750">
              <a:buFont typeface="Arial" panose="020B0604020202020204" pitchFamily="34" charset="0"/>
              <a:buChar char="•"/>
            </a:pPr>
            <a:r>
              <a:rPr lang="nl-BE" sz="1100" dirty="0">
                <a:solidFill>
                  <a:srgbClr val="C00000"/>
                </a:solidFill>
                <a:latin typeface="Source Sans Pro"/>
                <a:hlinkClick r:id="rId23" action="ppaction://hlinksldjump"/>
              </a:rPr>
              <a:t>Suïcidepreventie op school </a:t>
            </a:r>
            <a:r>
              <a:rPr lang="nl-BE" sz="1100" dirty="0">
                <a:solidFill>
                  <a:srgbClr val="C00000"/>
                </a:solidFill>
                <a:latin typeface="Source Sans Pro"/>
              </a:rPr>
              <a:t>(p. 42)</a:t>
            </a:r>
          </a:p>
          <a:p>
            <a:pPr marL="1200150" lvl="2" indent="-285750">
              <a:buFont typeface="Arial" panose="020B0604020202020204" pitchFamily="34" charset="0"/>
              <a:buChar char="•"/>
            </a:pPr>
            <a:r>
              <a:rPr lang="nl-BE" sz="1100" dirty="0">
                <a:solidFill>
                  <a:srgbClr val="C00000"/>
                </a:solidFill>
                <a:latin typeface="Source Sans Pro"/>
                <a:hlinkClick r:id="rId24" action="ppaction://hlinksldjump"/>
              </a:rPr>
              <a:t>Draaiboek suïcidepreventie op school </a:t>
            </a:r>
            <a:r>
              <a:rPr lang="nl-BE" sz="1100" dirty="0">
                <a:solidFill>
                  <a:srgbClr val="C00000"/>
                </a:solidFill>
                <a:latin typeface="Source Sans Pro"/>
              </a:rPr>
              <a:t>(p. 43)</a:t>
            </a:r>
          </a:p>
          <a:p>
            <a:pPr marL="1200150" lvl="2" indent="-285750">
              <a:buFont typeface="Arial" panose="020B0604020202020204" pitchFamily="34" charset="0"/>
              <a:buChar char="•"/>
            </a:pPr>
            <a:r>
              <a:rPr lang="nl-BE" sz="1100" dirty="0">
                <a:solidFill>
                  <a:srgbClr val="C00000"/>
                </a:solidFill>
                <a:latin typeface="Source Sans Pro"/>
                <a:hlinkClick r:id="rId25" action="ppaction://hlinksldjump"/>
              </a:rPr>
              <a:t>NokNok</a:t>
            </a:r>
            <a:r>
              <a:rPr lang="nl-BE" sz="1100" dirty="0">
                <a:solidFill>
                  <a:srgbClr val="C00000"/>
                </a:solidFill>
                <a:latin typeface="Source Sans Pro"/>
              </a:rPr>
              <a:t> (p. 44)</a:t>
            </a:r>
          </a:p>
          <a:p>
            <a:pPr marL="1200150" lvl="2" indent="-285750">
              <a:buFont typeface="Arial" panose="020B0604020202020204" pitchFamily="34" charset="0"/>
              <a:buChar char="•"/>
            </a:pPr>
            <a:r>
              <a:rPr lang="nl-BE" sz="1100" dirty="0" err="1">
                <a:solidFill>
                  <a:srgbClr val="C00000"/>
                </a:solidFill>
                <a:latin typeface="Source Sans Pro"/>
                <a:hlinkClick r:id="rId26" action="ppaction://hlinksldjump"/>
              </a:rPr>
              <a:t>Geluksdriehoek</a:t>
            </a:r>
            <a:r>
              <a:rPr lang="nl-BE" sz="1100" dirty="0">
                <a:solidFill>
                  <a:srgbClr val="C00000"/>
                </a:solidFill>
                <a:latin typeface="Source Sans Pro"/>
              </a:rPr>
              <a:t> (p. 45)</a:t>
            </a:r>
          </a:p>
          <a:p>
            <a:pPr marL="1200150" lvl="2" indent="-285750">
              <a:buFont typeface="Arial" panose="020B0604020202020204" pitchFamily="34" charset="0"/>
              <a:buChar char="•"/>
            </a:pPr>
            <a:r>
              <a:rPr lang="nl-BE" sz="1100" dirty="0">
                <a:solidFill>
                  <a:srgbClr val="C00000"/>
                </a:solidFill>
                <a:latin typeface="Source Sans Pro"/>
                <a:hlinkClick r:id="rId27" action="ppaction://hlinksldjump"/>
              </a:rPr>
              <a:t>Theaterrichtlijnen ‘geestig gezond op de planken’</a:t>
            </a:r>
            <a:r>
              <a:rPr lang="nl-BE" sz="1100" dirty="0">
                <a:solidFill>
                  <a:srgbClr val="C00000"/>
                </a:solidFill>
                <a:latin typeface="Source Sans Pro"/>
              </a:rPr>
              <a:t> (p. 46)</a:t>
            </a:r>
          </a:p>
          <a:p>
            <a:pPr marL="1200150" lvl="2" indent="-285750">
              <a:buFont typeface="Arial" panose="020B0604020202020204" pitchFamily="34" charset="0"/>
              <a:buChar char="•"/>
            </a:pPr>
            <a:r>
              <a:rPr lang="nl-BE" sz="1100" dirty="0">
                <a:solidFill>
                  <a:srgbClr val="C00000"/>
                </a:solidFill>
                <a:latin typeface="Source Sans Pro"/>
                <a:hlinkClick r:id="rId28" action="ppaction://hlinksldjump"/>
              </a:rPr>
              <a:t>4 voor 12 </a:t>
            </a:r>
            <a:r>
              <a:rPr lang="nl-BE" sz="1100" dirty="0">
                <a:solidFill>
                  <a:srgbClr val="C00000"/>
                </a:solidFill>
                <a:latin typeface="Source Sans Pro"/>
              </a:rPr>
              <a:t>(p. 47)</a:t>
            </a:r>
          </a:p>
          <a:p>
            <a:pPr marL="1200150" lvl="2" indent="-285750">
              <a:buFont typeface="Arial" panose="020B0604020202020204" pitchFamily="34" charset="0"/>
              <a:buChar char="•"/>
            </a:pPr>
            <a:r>
              <a:rPr lang="nl-BE" sz="1100" dirty="0">
                <a:solidFill>
                  <a:srgbClr val="C00000"/>
                </a:solidFill>
                <a:latin typeface="Source Sans Pro"/>
                <a:hlinkClick r:id="rId29" action="ppaction://hlinksldjump"/>
              </a:rPr>
              <a:t>Mentaal welbevinden in de klas</a:t>
            </a:r>
            <a:r>
              <a:rPr lang="nl-BE" sz="1100" dirty="0">
                <a:solidFill>
                  <a:srgbClr val="C00000"/>
                </a:solidFill>
                <a:latin typeface="Source Sans Pro"/>
              </a:rPr>
              <a:t> (p. 48)</a:t>
            </a:r>
          </a:p>
          <a:p>
            <a:pPr marL="1200150" lvl="2" indent="-285750">
              <a:buFont typeface="Arial" panose="020B0604020202020204" pitchFamily="34" charset="0"/>
              <a:buChar char="•"/>
            </a:pPr>
            <a:endParaRPr lang="nl-BE" sz="1200" dirty="0">
              <a:solidFill>
                <a:srgbClr val="C00000"/>
              </a:solidFill>
              <a:latin typeface="Source Sans Pro"/>
            </a:endParaRPr>
          </a:p>
          <a:p>
            <a:pPr marL="1085850" lvl="2" indent="-171450">
              <a:buFont typeface="Arial" panose="020B0604020202020204" pitchFamily="34" charset="0"/>
              <a:buChar char="•"/>
            </a:pPr>
            <a:endParaRPr lang="nl-BE" sz="1200" dirty="0">
              <a:latin typeface="Source Sans Pro"/>
            </a:endParaRPr>
          </a:p>
        </p:txBody>
      </p:sp>
      <p:sp>
        <p:nvSpPr>
          <p:cNvPr id="12" name="Rechthoek 11"/>
          <p:cNvSpPr/>
          <p:nvPr/>
        </p:nvSpPr>
        <p:spPr>
          <a:xfrm>
            <a:off x="367876" y="4380343"/>
            <a:ext cx="4031404" cy="3877985"/>
          </a:xfrm>
          <a:prstGeom prst="rect">
            <a:avLst/>
          </a:prstGeom>
        </p:spPr>
        <p:txBody>
          <a:bodyPr wrap="square">
            <a:spAutoFit/>
          </a:bodyPr>
          <a:lstStyle/>
          <a:p>
            <a:pPr marL="1200150" lvl="2" indent="-285750">
              <a:buFont typeface="Arial" panose="020B0604020202020204" pitchFamily="34" charset="0"/>
              <a:buChar char="•"/>
            </a:pPr>
            <a:r>
              <a:rPr lang="nl-BE" sz="1100" dirty="0">
                <a:solidFill>
                  <a:srgbClr val="C00000"/>
                </a:solidFill>
                <a:latin typeface="Source Sans Pro"/>
                <a:hlinkClick r:id="rId30" action="ppaction://hlinksldjump"/>
              </a:rPr>
              <a:t>Kwaliteitenspel</a:t>
            </a:r>
            <a:r>
              <a:rPr lang="nl-BE" sz="1100" dirty="0">
                <a:solidFill>
                  <a:srgbClr val="C00000"/>
                </a:solidFill>
                <a:latin typeface="Source Sans Pro"/>
              </a:rPr>
              <a:t> (p. 20)</a:t>
            </a:r>
          </a:p>
          <a:p>
            <a:pPr marL="1200150" lvl="2" indent="-285750">
              <a:buFont typeface="Arial" panose="020B0604020202020204" pitchFamily="34" charset="0"/>
              <a:buChar char="•"/>
            </a:pPr>
            <a:r>
              <a:rPr lang="nl-BE" sz="1100" dirty="0">
                <a:solidFill>
                  <a:srgbClr val="C00000"/>
                </a:solidFill>
                <a:latin typeface="Source Sans Pro"/>
                <a:hlinkClick r:id="rId31" action="ppaction://hlinksldjump"/>
              </a:rPr>
              <a:t>Babbelspel</a:t>
            </a:r>
            <a:r>
              <a:rPr lang="nl-BE" sz="1100" dirty="0">
                <a:solidFill>
                  <a:srgbClr val="C00000"/>
                </a:solidFill>
                <a:latin typeface="Source Sans Pro"/>
              </a:rPr>
              <a:t> (p. 21)</a:t>
            </a:r>
          </a:p>
          <a:p>
            <a:pPr marL="1200150" lvl="2" indent="-285750">
              <a:buFont typeface="Arial" panose="020B0604020202020204" pitchFamily="34" charset="0"/>
              <a:buChar char="•"/>
            </a:pPr>
            <a:r>
              <a:rPr lang="nl-BE" sz="1100" dirty="0">
                <a:solidFill>
                  <a:srgbClr val="C00000"/>
                </a:solidFill>
                <a:latin typeface="Source Sans Pro"/>
                <a:hlinkClick r:id="rId32" action="ppaction://hlinksldjump"/>
              </a:rPr>
              <a:t>De gelukszoekers </a:t>
            </a:r>
            <a:r>
              <a:rPr lang="nl-BE" sz="1100" dirty="0">
                <a:solidFill>
                  <a:srgbClr val="C00000"/>
                </a:solidFill>
                <a:latin typeface="Source Sans Pro"/>
              </a:rPr>
              <a:t>(p. 22)</a:t>
            </a:r>
          </a:p>
          <a:p>
            <a:pPr marL="1200150" lvl="2" indent="-285750">
              <a:buFont typeface="Arial" panose="020B0604020202020204" pitchFamily="34" charset="0"/>
              <a:buChar char="•"/>
            </a:pPr>
            <a:r>
              <a:rPr lang="nl-BE" sz="1100" dirty="0">
                <a:solidFill>
                  <a:srgbClr val="C00000"/>
                </a:solidFill>
                <a:latin typeface="Source Sans Pro"/>
                <a:hlinkClick r:id="rId33" action="ppaction://hlinksldjump"/>
              </a:rPr>
              <a:t>Broodje speciaal </a:t>
            </a:r>
            <a:r>
              <a:rPr lang="nl-BE" sz="1100" dirty="0">
                <a:solidFill>
                  <a:srgbClr val="C00000"/>
                </a:solidFill>
                <a:latin typeface="Source Sans Pro"/>
              </a:rPr>
              <a:t>(p. 23)</a:t>
            </a:r>
          </a:p>
          <a:p>
            <a:pPr marL="1200150" lvl="2" indent="-285750">
              <a:buFont typeface="Arial" panose="020B0604020202020204" pitchFamily="34" charset="0"/>
              <a:buChar char="•"/>
            </a:pPr>
            <a:r>
              <a:rPr lang="nl-BE" sz="1100" dirty="0">
                <a:solidFill>
                  <a:srgbClr val="C00000"/>
                </a:solidFill>
                <a:latin typeface="Source Sans Pro"/>
                <a:hlinkClick r:id="rId34" action="ppaction://hlinksldjump"/>
              </a:rPr>
              <a:t>De Gelukzak </a:t>
            </a:r>
            <a:r>
              <a:rPr lang="nl-BE" sz="1100" dirty="0">
                <a:solidFill>
                  <a:srgbClr val="C00000"/>
                </a:solidFill>
                <a:latin typeface="Source Sans Pro"/>
              </a:rPr>
              <a:t>(p. 24)</a:t>
            </a:r>
          </a:p>
          <a:p>
            <a:pPr marL="1200150" lvl="2" indent="-285750">
              <a:buFont typeface="Arial" panose="020B0604020202020204" pitchFamily="34" charset="0"/>
              <a:buChar char="•"/>
            </a:pPr>
            <a:r>
              <a:rPr lang="nl-BE" sz="1100" dirty="0">
                <a:solidFill>
                  <a:srgbClr val="C00000"/>
                </a:solidFill>
                <a:latin typeface="Source Sans Pro"/>
                <a:hlinkClick r:id="rId35" action="ppaction://hlinksldjump"/>
              </a:rPr>
              <a:t>Lessenpakket Warme William </a:t>
            </a:r>
            <a:r>
              <a:rPr lang="nl-BE" sz="1100" dirty="0">
                <a:solidFill>
                  <a:srgbClr val="C00000"/>
                </a:solidFill>
                <a:latin typeface="Source Sans Pro"/>
              </a:rPr>
              <a:t>(p. 25)</a:t>
            </a:r>
          </a:p>
          <a:p>
            <a:pPr marL="1200150" lvl="2" indent="-285750">
              <a:buFont typeface="Arial" panose="020B0604020202020204" pitchFamily="34" charset="0"/>
              <a:buChar char="•"/>
            </a:pPr>
            <a:r>
              <a:rPr lang="nl-BE" sz="1100" dirty="0">
                <a:solidFill>
                  <a:srgbClr val="C00000"/>
                </a:solidFill>
                <a:latin typeface="Source Sans Pro"/>
                <a:hlinkClick r:id="rId36" action="ppaction://hlinksldjump"/>
              </a:rPr>
              <a:t>Take-Off lessenpakket </a:t>
            </a:r>
            <a:r>
              <a:rPr lang="nl-BE" sz="1100" dirty="0">
                <a:solidFill>
                  <a:srgbClr val="C00000"/>
                </a:solidFill>
                <a:latin typeface="Source Sans Pro"/>
              </a:rPr>
              <a:t>(p. 26)</a:t>
            </a:r>
          </a:p>
          <a:p>
            <a:pPr marL="1200150" lvl="2" indent="-285750">
              <a:buFont typeface="Arial" panose="020B0604020202020204" pitchFamily="34" charset="0"/>
              <a:buChar char="•"/>
            </a:pPr>
            <a:r>
              <a:rPr lang="nl-BE" sz="1100" dirty="0">
                <a:solidFill>
                  <a:srgbClr val="C00000"/>
                </a:solidFill>
                <a:latin typeface="Source Sans Pro"/>
                <a:hlinkClick r:id="rId37" action="ppaction://hlinksldjump"/>
              </a:rPr>
              <a:t>Leefsleutels voor jongeren </a:t>
            </a:r>
            <a:r>
              <a:rPr lang="nl-BE" sz="1100" dirty="0">
                <a:solidFill>
                  <a:srgbClr val="C00000"/>
                </a:solidFill>
                <a:latin typeface="Source Sans Pro"/>
              </a:rPr>
              <a:t>(p. 27)</a:t>
            </a:r>
          </a:p>
          <a:p>
            <a:pPr marL="1200150" lvl="2" indent="-285750">
              <a:buFont typeface="Arial" panose="020B0604020202020204" pitchFamily="34" charset="0"/>
              <a:buChar char="•"/>
            </a:pPr>
            <a:r>
              <a:rPr lang="nl-BE" sz="1100" dirty="0">
                <a:solidFill>
                  <a:srgbClr val="C00000"/>
                </a:solidFill>
                <a:latin typeface="Source Sans Pro"/>
                <a:hlinkClick r:id="rId38" action="ppaction://hlinksldjump"/>
              </a:rPr>
              <a:t>Eigen wijsheden </a:t>
            </a:r>
            <a:r>
              <a:rPr lang="nl-BE" sz="1100" dirty="0">
                <a:solidFill>
                  <a:srgbClr val="C00000"/>
                </a:solidFill>
                <a:latin typeface="Source Sans Pro"/>
              </a:rPr>
              <a:t>(p. 28)</a:t>
            </a:r>
          </a:p>
          <a:p>
            <a:pPr marL="1200150" lvl="2" indent="-285750">
              <a:buFont typeface="Arial" panose="020B0604020202020204" pitchFamily="34" charset="0"/>
              <a:buChar char="•"/>
            </a:pPr>
            <a:r>
              <a:rPr lang="nl-BE" sz="1100" dirty="0">
                <a:solidFill>
                  <a:srgbClr val="C00000"/>
                </a:solidFill>
                <a:latin typeface="Source Sans Pro"/>
                <a:hlinkClick r:id="rId39" action="ppaction://hlinksldjump"/>
              </a:rPr>
              <a:t>Gespreksstarters</a:t>
            </a:r>
            <a:r>
              <a:rPr lang="nl-BE" sz="1100" dirty="0">
                <a:solidFill>
                  <a:srgbClr val="C00000"/>
                </a:solidFill>
                <a:latin typeface="Source Sans Pro"/>
              </a:rPr>
              <a:t> (p. 29)</a:t>
            </a:r>
          </a:p>
          <a:p>
            <a:pPr marL="1200150" lvl="2" indent="-285750">
              <a:buFont typeface="Arial" panose="020B0604020202020204" pitchFamily="34" charset="0"/>
              <a:buChar char="•"/>
            </a:pPr>
            <a:r>
              <a:rPr lang="nl-BE" sz="1100" dirty="0">
                <a:solidFill>
                  <a:srgbClr val="C00000"/>
                </a:solidFill>
                <a:latin typeface="Source Sans Pro"/>
                <a:hlinkClick r:id="rId40" action="ppaction://hlinksldjump"/>
              </a:rPr>
              <a:t>Silver Game </a:t>
            </a:r>
            <a:r>
              <a:rPr lang="nl-BE" sz="1100" dirty="0">
                <a:solidFill>
                  <a:srgbClr val="C00000"/>
                </a:solidFill>
                <a:latin typeface="Source Sans Pro"/>
              </a:rPr>
              <a:t>(p. 30)</a:t>
            </a:r>
          </a:p>
          <a:p>
            <a:pPr marL="1200150" lvl="2" indent="-285750">
              <a:buFont typeface="Arial" panose="020B0604020202020204" pitchFamily="34" charset="0"/>
              <a:buChar char="•"/>
            </a:pPr>
            <a:r>
              <a:rPr lang="nl-BE" sz="1100" u="sng" dirty="0">
                <a:solidFill>
                  <a:srgbClr val="C90735"/>
                </a:solidFill>
                <a:latin typeface="Source Sans Pro"/>
                <a:hlinkClick r:id="rId41" action="ppaction://hlinksldjump"/>
              </a:rPr>
              <a:t>#WELINJEVEL </a:t>
            </a:r>
            <a:r>
              <a:rPr lang="nl-BE" sz="1100" dirty="0">
                <a:solidFill>
                  <a:srgbClr val="C00000"/>
                </a:solidFill>
                <a:latin typeface="Source Sans Pro"/>
              </a:rPr>
              <a:t>(p. 31)</a:t>
            </a:r>
          </a:p>
          <a:p>
            <a:pPr marL="1200150" lvl="2" indent="-285750">
              <a:buFont typeface="Arial" panose="020B0604020202020204" pitchFamily="34" charset="0"/>
              <a:buChar char="•"/>
            </a:pPr>
            <a:r>
              <a:rPr lang="nl-BE" sz="1100" dirty="0">
                <a:solidFill>
                  <a:srgbClr val="C00000"/>
                </a:solidFill>
                <a:latin typeface="Source Sans Pro"/>
                <a:hlinkClick r:id="rId42" action="ppaction://hlinksldjump"/>
              </a:rPr>
              <a:t>Happy Snacks </a:t>
            </a:r>
            <a:r>
              <a:rPr lang="nl-BE" sz="1100" dirty="0">
                <a:solidFill>
                  <a:srgbClr val="C00000"/>
                </a:solidFill>
                <a:latin typeface="Source Sans Pro"/>
              </a:rPr>
              <a:t>(p. 33)</a:t>
            </a:r>
          </a:p>
          <a:p>
            <a:pPr marL="1200150" lvl="2" indent="-285750">
              <a:buFont typeface="Arial" panose="020B0604020202020204" pitchFamily="34" charset="0"/>
              <a:buChar char="•"/>
            </a:pPr>
            <a:r>
              <a:rPr lang="nl-BE" sz="1100" dirty="0">
                <a:solidFill>
                  <a:srgbClr val="C00000"/>
                </a:solidFill>
                <a:latin typeface="Source Sans Pro"/>
                <a:hlinkClick r:id="rId43" action="ppaction://hlinksldjump"/>
              </a:rPr>
              <a:t>Lessenpakket geluk in de klas </a:t>
            </a:r>
            <a:r>
              <a:rPr lang="nl-BE" sz="1100" dirty="0">
                <a:solidFill>
                  <a:srgbClr val="C00000"/>
                </a:solidFill>
                <a:latin typeface="Source Sans Pro"/>
              </a:rPr>
              <a:t>(p. 34)</a:t>
            </a:r>
          </a:p>
          <a:p>
            <a:pPr lvl="2"/>
            <a:endParaRPr lang="nl-BE" sz="1100" dirty="0">
              <a:solidFill>
                <a:srgbClr val="C00000"/>
              </a:solidFill>
              <a:latin typeface="Source Sans Pro"/>
            </a:endParaRPr>
          </a:p>
          <a:p>
            <a:pPr marL="1200150" lvl="2" indent="-285750">
              <a:buFont typeface="Arial" panose="020B0604020202020204" pitchFamily="34" charset="0"/>
              <a:buChar char="•"/>
            </a:pPr>
            <a:endParaRPr lang="nl-BE" sz="1100" dirty="0">
              <a:solidFill>
                <a:srgbClr val="C00000"/>
              </a:solidFill>
              <a:latin typeface="Source Sans Pro"/>
            </a:endParaRPr>
          </a:p>
          <a:p>
            <a:pPr lvl="1"/>
            <a:endParaRPr lang="nl-BE" sz="1600" dirty="0"/>
          </a:p>
          <a:p>
            <a:pPr lvl="1"/>
            <a:endParaRPr lang="nl-BE" sz="1600" dirty="0"/>
          </a:p>
          <a:p>
            <a:pPr lvl="1"/>
            <a:endParaRPr lang="nl-BE" sz="1600" dirty="0">
              <a:solidFill>
                <a:srgbClr val="7030A0"/>
              </a:solidFill>
              <a:latin typeface="Source Sans Pro"/>
            </a:endParaRPr>
          </a:p>
          <a:p>
            <a:pPr lvl="1"/>
            <a:endParaRPr lang="nl-BE" sz="1100" b="1" dirty="0">
              <a:solidFill>
                <a:srgbClr val="7030A0"/>
              </a:solidFill>
              <a:latin typeface="Source Sans Pro"/>
            </a:endParaRPr>
          </a:p>
          <a:p>
            <a:pPr lvl="1"/>
            <a:endParaRPr lang="nl-BE" sz="1100" dirty="0"/>
          </a:p>
        </p:txBody>
      </p:sp>
      <p:sp>
        <p:nvSpPr>
          <p:cNvPr id="13" name="Rechthoek 12"/>
          <p:cNvSpPr/>
          <p:nvPr/>
        </p:nvSpPr>
        <p:spPr>
          <a:xfrm>
            <a:off x="441083" y="4067130"/>
            <a:ext cx="2102114" cy="276999"/>
          </a:xfrm>
          <a:prstGeom prst="rect">
            <a:avLst/>
          </a:prstGeom>
        </p:spPr>
        <p:txBody>
          <a:bodyPr wrap="none">
            <a:spAutoFit/>
          </a:bodyPr>
          <a:lstStyle/>
          <a:p>
            <a:r>
              <a:rPr lang="nl-BE" sz="1200" b="1" dirty="0">
                <a:solidFill>
                  <a:schemeClr val="bg1"/>
                </a:solidFill>
                <a:latin typeface="Source Sans Pro"/>
              </a:rPr>
              <a:t>MENTAAL WELBEVINDEN</a:t>
            </a:r>
            <a:endParaRPr lang="nl-BE" sz="1200" dirty="0"/>
          </a:p>
        </p:txBody>
      </p:sp>
    </p:spTree>
    <p:extLst>
      <p:ext uri="{BB962C8B-B14F-4D97-AF65-F5344CB8AC3E}">
        <p14:creationId xmlns:p14="http://schemas.microsoft.com/office/powerpoint/2010/main" val="44221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4915217"/>
          </a:xfrm>
        </p:spPr>
        <p:txBody>
          <a:bodyPr>
            <a:normAutofit lnSpcReduction="10000"/>
          </a:bodyPr>
          <a:lstStyle/>
          <a:p>
            <a:pPr marL="0" indent="0">
              <a:buNone/>
            </a:pPr>
            <a:r>
              <a:rPr lang="nl-NL" sz="2400" b="1" dirty="0">
                <a:solidFill>
                  <a:srgbClr val="7030A0"/>
                </a:solidFill>
                <a:latin typeface="Source Sans Pro"/>
              </a:rPr>
              <a:t>Bike at School</a:t>
            </a:r>
            <a:br>
              <a:rPr lang="nl-NL" sz="2400" b="1" dirty="0">
                <a:solidFill>
                  <a:srgbClr val="7030A0"/>
                </a:solidFill>
                <a:latin typeface="Source Sans Pro"/>
              </a:rPr>
            </a:br>
            <a:br>
              <a:rPr lang="nl-NL" sz="2400" b="1" dirty="0">
                <a:solidFill>
                  <a:srgbClr val="7030A0"/>
                </a:solidFill>
                <a:latin typeface="Source Sans Pro"/>
              </a:rPr>
            </a:br>
            <a:r>
              <a:rPr lang="nl-NL" sz="1600" b="1" dirty="0">
                <a:solidFill>
                  <a:srgbClr val="7030A0"/>
                </a:solidFill>
                <a:latin typeface="Source Sans Pro"/>
              </a:rPr>
              <a:t>Wat? </a:t>
            </a:r>
            <a:br>
              <a:rPr lang="nl-NL" sz="1600" dirty="0">
                <a:latin typeface="Source Sans Pro"/>
              </a:rPr>
            </a:br>
            <a:r>
              <a:rPr lang="nl-NL" sz="1600" dirty="0">
                <a:latin typeface="Source Sans Pro"/>
              </a:rPr>
              <a:t>Een betere </a:t>
            </a:r>
            <a:r>
              <a:rPr lang="nl-NL" sz="1600" b="1" dirty="0">
                <a:latin typeface="Source Sans Pro"/>
              </a:rPr>
              <a:t>fietsvaardigheid</a:t>
            </a:r>
            <a:r>
              <a:rPr lang="nl-NL" sz="1600" dirty="0">
                <a:latin typeface="Source Sans Pro"/>
              </a:rPr>
              <a:t> zorgt voor veiliger &amp; regelmatiger fietsen. Dit kan een stimulans zijn voor de </a:t>
            </a:r>
            <a:r>
              <a:rPr lang="nl-NL" sz="1600" b="1" dirty="0">
                <a:latin typeface="Source Sans Pro"/>
              </a:rPr>
              <a:t>actieve verplaatsing </a:t>
            </a:r>
            <a:r>
              <a:rPr lang="nl-NL" sz="1600" dirty="0">
                <a:latin typeface="Source Sans Pro"/>
              </a:rPr>
              <a:t>naar school wat resulteert in </a:t>
            </a:r>
            <a:r>
              <a:rPr lang="nl-NL" sz="1600" b="1" dirty="0">
                <a:latin typeface="Source Sans Pro"/>
              </a:rPr>
              <a:t>extra lichaamsbeweging</a:t>
            </a:r>
            <a:r>
              <a:rPr lang="nl-NL" sz="1600" dirty="0">
                <a:latin typeface="Source Sans Pro"/>
              </a:rPr>
              <a:t>. MOEV biedt een handleiding aan waarin verkeers- en mobiliteitseducatie gekoppeld is aan fietsvaardigheidstraining op school. De praktijkfiches zijn gebaseerd op de handleiding en geven per niveau een reeks oefeningen. Voor een grondige opbouw is het relevant om ook de handleiding erbij te nemen. Deze omvat een stevig kader met aanvullende oefeningen en spelletjes met een link naar de realiteit voor verschillende doelgroepen. MOEV voorziet: 1 testfiche; 4 fiches voor de minder vaardige fietsers; 4 fiches voor de hele klas; 2 themafiches: ‘dode hoek’ en ‘veilig naar school’; 1 praktijkfiche: ‘parcours trial bike in de turnzaal’. </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Kostprijs? </a:t>
            </a:r>
            <a:br>
              <a:rPr lang="nl-NL" sz="1600" dirty="0">
                <a:latin typeface="Source Sans Pro"/>
              </a:rPr>
            </a:br>
            <a:r>
              <a:rPr lang="nl-NL" sz="1600" dirty="0">
                <a:latin typeface="Source Sans Pro"/>
              </a:rPr>
              <a:t>De praktijkfiches kan je gratis downloaden als PDF of bestellen als gedrukte versie op verstevigd papier (27,50 euro + verzendingskosten) </a:t>
            </a:r>
            <a:br>
              <a:rPr lang="nl-NL" sz="1600" dirty="0">
                <a:latin typeface="Source Sans Pro"/>
              </a:rPr>
            </a:br>
            <a:br>
              <a:rPr lang="nl-NL" sz="1600" dirty="0">
                <a:latin typeface="Source Sans Pro"/>
              </a:rPr>
            </a:b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051/26.50.30</a:t>
            </a:r>
            <a:br>
              <a:rPr lang="nl-NL" sz="1600" dirty="0">
                <a:latin typeface="Source Sans Pro"/>
              </a:rPr>
            </a:br>
            <a:r>
              <a:rPr lang="nl-NL" sz="1600" dirty="0">
                <a:latin typeface="Source Sans Pro"/>
              </a:rPr>
              <a:t>E-mail: </a:t>
            </a:r>
            <a:r>
              <a:rPr lang="nl-NL" sz="1600" dirty="0">
                <a:latin typeface="Source Sans Pro"/>
                <a:hlinkClick r:id="rId2"/>
              </a:rPr>
              <a:t>info@wvl.moev.be</a:t>
            </a:r>
            <a:br>
              <a:rPr lang="nl-NL" sz="1600" dirty="0">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8194" name="Picture 2" descr="Moev project bike at school logolar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999162" y="3412753"/>
            <a:ext cx="4536129" cy="76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91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Kwaliteitenspel</a:t>
            </a:r>
            <a:endParaRPr lang="nl-BE" sz="24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Het kwaliteitenspel PLUS is een vereenvoudigde versie van het kwaliteitenspel waarbij je kan nagaan hoe goed jij jezelf en je medespelers kent. Hoe zie jij de ander en hoe ziet de ander jou? In het spel zitten kaarten met kwaliteiten, vervormingen en voorwaarden. In totaal kan je met alle kaarten drie verschillende spellen spelen, afhankelijk van het aantal spelers en de tijd die er voorzien is.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4" name="Picture 2" descr="https://logoleieland.be/sites/default/files/styles/material_picture/public/materials/Kwaliteitenspel%20PLUS.jpg?itok=S7J--vFb&amp;c=45193ac5fdeffda30b4b980e6db96e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537" y="3955413"/>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92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Babbelspel</a:t>
            </a:r>
            <a:br>
              <a:rPr lang="nl-BE" sz="2400" b="1" dirty="0">
                <a:solidFill>
                  <a:srgbClr val="C90735"/>
                </a:solidFill>
                <a:latin typeface="Source Sans Pro"/>
              </a:rPr>
            </a:br>
            <a:r>
              <a:rPr lang="nl-BE" sz="1800" b="1" dirty="0">
                <a:solidFill>
                  <a:srgbClr val="C90735"/>
                </a:solidFill>
                <a:latin typeface="Source Sans Pro"/>
              </a:rPr>
              <a:t>(7 tot 15 jaar)</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Via het babbelspel worden via opdrachten </a:t>
            </a:r>
            <a:r>
              <a:rPr lang="nl-NL" sz="1600" b="1" dirty="0">
                <a:latin typeface="Source Sans Pro"/>
              </a:rPr>
              <a:t>sociale en interpersoonlijke vaardigheden geoefend</a:t>
            </a:r>
            <a:r>
              <a:rPr lang="nl-NL" sz="1600" dirty="0">
                <a:latin typeface="Source Sans Pro"/>
              </a:rPr>
              <a:t>. De vaardigheden zijn onderverdeeld in 6 categorieën: praten over een onderwerp, praten over de eigen persoon, het uiten van meningen, non-verbale communicatie, rollenspel en inzicht krijgen in sociale vaardigheden. Andere belangrijke thema’s zoals weerbaarheid, media en internet, pesten en gezinsvormen komen in het spel aan bod. Het kan zowel met de hele klas, in kleine groepjes als per twee gespeeld worden.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 </a:t>
            </a:r>
          </a:p>
          <a:p>
            <a:pPr marL="0" indent="0">
              <a:buNone/>
            </a:pPr>
            <a:br>
              <a:rPr lang="nl-NL" sz="1600" b="1" dirty="0">
                <a:solidFill>
                  <a:srgbClr val="C90735"/>
                </a:solidFill>
                <a:latin typeface="Source Sans Pro"/>
              </a:rPr>
            </a:b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6386" name="Picture 2" descr="https://logoleieland.be/sites/default/files/styles/material_picture/public/materials/Babbeldoos.JPG?itok=zwXS48U8&amp;c=24ce675e0d14dfc79df301afc940b4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042" y="4302760"/>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36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53841"/>
            <a:ext cx="9292334" cy="4915217"/>
          </a:xfrm>
        </p:spPr>
        <p:txBody>
          <a:bodyPr>
            <a:normAutofit lnSpcReduction="10000"/>
          </a:bodyPr>
          <a:lstStyle/>
          <a:p>
            <a:pPr marL="0" indent="0">
              <a:buNone/>
            </a:pPr>
            <a:r>
              <a:rPr lang="nl-BE" sz="2400" b="1" dirty="0">
                <a:solidFill>
                  <a:srgbClr val="C90735"/>
                </a:solidFill>
                <a:latin typeface="Source Sans Pro"/>
              </a:rPr>
              <a:t>De Gelukszoekers</a:t>
            </a:r>
            <a:endParaRPr lang="nl-BE" sz="24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00000"/>
                </a:solidFill>
                <a:latin typeface="Source Sans Pro"/>
              </a:rPr>
              <a:t>Wat? </a:t>
            </a:r>
            <a:br>
              <a:rPr lang="nl-NL" sz="1600" dirty="0">
                <a:latin typeface="Source Sans Pro"/>
              </a:rPr>
            </a:br>
            <a:r>
              <a:rPr lang="nl-NL" sz="1600" dirty="0">
                <a:latin typeface="Source Sans Pro"/>
              </a:rPr>
              <a:t>De Gelukzoekers is een educatief pakket dat opgebouwd is uit een educatief spel en een lessenreeks. Het pakket informeert en sensibiliseert jongeren om werk te maken van hun </a:t>
            </a:r>
            <a:r>
              <a:rPr lang="nl-NL" sz="1600" b="1" dirty="0">
                <a:latin typeface="Source Sans Pro"/>
              </a:rPr>
              <a:t>eigen geluk, welbevinden en mentale veerkracht.</a:t>
            </a:r>
            <a:r>
              <a:rPr lang="nl-NL" sz="1600" dirty="0">
                <a:latin typeface="Source Sans Pro"/>
              </a:rPr>
              <a:t> De lessenreeks is opgebouwd uit zeven lesbrieven die aansluiten bij de VOET. Het educatief spel is geïnspireerd op de </a:t>
            </a:r>
            <a:r>
              <a:rPr lang="nl-NL" sz="1600" b="1" dirty="0">
                <a:latin typeface="Source Sans Pro"/>
              </a:rPr>
              <a:t>positieve psychologie</a:t>
            </a:r>
            <a:r>
              <a:rPr lang="nl-NL" sz="1600" dirty="0">
                <a:latin typeface="Source Sans Pro"/>
              </a:rPr>
              <a:t>. Tijdens het spel spoor je over een metronetwerk van 7 gelukslijnen. Op een leuke en boeiende manier wordt werk gemaakt van het eigen geluk. </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00000"/>
                </a:solidFill>
                <a:latin typeface="Source Sans Pro"/>
              </a:rPr>
              <a:t>Kostprijs? </a:t>
            </a:r>
            <a:br>
              <a:rPr lang="nl-NL" sz="1600" dirty="0">
                <a:latin typeface="Source Sans Pro"/>
              </a:rPr>
            </a:br>
            <a:r>
              <a:rPr lang="nl-NL" sz="1600" dirty="0">
                <a:latin typeface="Source Sans Pro"/>
              </a:rPr>
              <a:t>Het pakket - spel en lessenreeks - kost 38 euro (excl. verzendingskosten). Dit kan besteld worden via de dienst gezondheidspromotie van de CM-regio van je school. Extra exemplaren zijn gratis bij te bestellen. Het spel kan </a:t>
            </a:r>
            <a:r>
              <a:rPr lang="nl-NL" sz="1600" dirty="0">
                <a:latin typeface="Source Sans Pro"/>
                <a:hlinkClick r:id="rId2"/>
              </a:rPr>
              <a:t>hier</a:t>
            </a:r>
            <a:r>
              <a:rPr lang="nl-NL" sz="1600" dirty="0">
                <a:latin typeface="Source Sans Pro"/>
              </a:rPr>
              <a:t> gratis ontleend worden bij Logo Leieland. </a:t>
            </a:r>
            <a:br>
              <a:rPr lang="nl-NL" sz="1600" dirty="0">
                <a:latin typeface="Source Sans Pro"/>
              </a:rPr>
            </a:br>
            <a:br>
              <a:rPr lang="nl-NL" sz="1600" dirty="0">
                <a:latin typeface="Source Sans Pro"/>
              </a:rPr>
            </a:br>
            <a:br>
              <a:rPr lang="nl-NL" sz="1600" dirty="0">
                <a:latin typeface="Source Sans Pro"/>
              </a:rPr>
            </a:br>
            <a:r>
              <a:rPr lang="nl-NL" sz="1600" b="1" dirty="0">
                <a:solidFill>
                  <a:srgbClr val="C00000"/>
                </a:solidFill>
                <a:latin typeface="Source Sans Pro"/>
              </a:rPr>
              <a:t>Meer info? </a:t>
            </a:r>
            <a:br>
              <a:rPr lang="nl-NL" sz="1600" dirty="0">
                <a:latin typeface="Source Sans Pro"/>
              </a:rPr>
            </a:br>
            <a:r>
              <a:rPr lang="nl-NL" sz="1600" dirty="0">
                <a:latin typeface="Source Sans Pro"/>
              </a:rPr>
              <a:t>Telefoon: 056/52.63.28 </a:t>
            </a:r>
            <a:br>
              <a:rPr lang="nl-NL" sz="1600" dirty="0">
                <a:latin typeface="Source Sans Pro"/>
              </a:rPr>
            </a:br>
            <a:r>
              <a:rPr lang="nl-NL" sz="1600" dirty="0">
                <a:latin typeface="Source Sans Pro"/>
              </a:rPr>
              <a:t>E-mail: Gezondheidspromotie.zwvl@cm.be </a:t>
            </a:r>
            <a:br>
              <a:rPr lang="nl-NL" sz="1600" dirty="0">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098" name="Picture 2" descr="De Gelukzoe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735" y="5372100"/>
            <a:ext cx="2524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56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784914"/>
          </a:xfrm>
        </p:spPr>
        <p:txBody>
          <a:bodyPr>
            <a:normAutofit/>
          </a:bodyPr>
          <a:lstStyle/>
          <a:p>
            <a:pPr marL="0" indent="0">
              <a:buNone/>
            </a:pPr>
            <a:r>
              <a:rPr lang="nl-BE" sz="2400" b="1" dirty="0">
                <a:solidFill>
                  <a:srgbClr val="C90735"/>
                </a:solidFill>
                <a:latin typeface="Source Sans Pro"/>
              </a:rPr>
              <a:t>Broodje speciaal </a:t>
            </a:r>
            <a:br>
              <a:rPr lang="nl-BE" sz="2600" b="1" dirty="0">
                <a:solidFill>
                  <a:srgbClr val="C90735"/>
                </a:solidFill>
                <a:latin typeface="Source Sans Pro"/>
              </a:rPr>
            </a:br>
            <a:r>
              <a:rPr lang="nl-BE" sz="1800" b="1" dirty="0">
                <a:solidFill>
                  <a:srgbClr val="C90735"/>
                </a:solidFill>
                <a:latin typeface="Source Sans Pro"/>
              </a:rPr>
              <a:t>(vanaf 14 jaar)</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00000"/>
                </a:solidFill>
                <a:latin typeface="Source Sans Pro"/>
              </a:rPr>
              <a:t>Wat? </a:t>
            </a:r>
            <a:br>
              <a:rPr lang="nl-NL" sz="1600" dirty="0">
                <a:latin typeface="Source Sans Pro"/>
              </a:rPr>
            </a:br>
            <a:r>
              <a:rPr lang="nl-NL" sz="1600" dirty="0">
                <a:latin typeface="Source Sans Pro"/>
              </a:rPr>
              <a:t>Het spel Broodje Special laat jongeren nadenken over de thema’s </a:t>
            </a:r>
            <a:r>
              <a:rPr lang="nl-NL" sz="1600" b="1" dirty="0">
                <a:latin typeface="Source Sans Pro"/>
              </a:rPr>
              <a:t>diversiteit, pesten en anders-zijn</a:t>
            </a:r>
            <a:r>
              <a:rPr lang="nl-NL" sz="1600" dirty="0">
                <a:latin typeface="Source Sans Pro"/>
              </a:rPr>
              <a:t>. Ze leren de mening van elkander over deze thema’s, ontwikkelen vaardigheden en leren inzien dat ieder van ons anders en uniek is. Diversiteit is geen zwakte, maar net een verrijking. De groep krijgt verschillende opdrachten voorgeschoteld. De bedoeling is om zo snel mogelijk vijf opdrachten goed uit te voeren. </a:t>
            </a:r>
          </a:p>
          <a:p>
            <a:pPr marL="0" indent="0">
              <a:buNone/>
            </a:pPr>
            <a:endParaRPr lang="nl-NL" sz="1600" b="1" dirty="0">
              <a:solidFill>
                <a:srgbClr val="C00000"/>
              </a:solidFill>
              <a:latin typeface="Source Sans Pro"/>
            </a:endParaRPr>
          </a:p>
          <a:p>
            <a:pPr marL="0" indent="0">
              <a:buNone/>
            </a:pPr>
            <a:r>
              <a:rPr lang="nl-NL" sz="1600" b="1" dirty="0">
                <a:solidFill>
                  <a:srgbClr val="C00000"/>
                </a:solidFill>
                <a:latin typeface="Source Sans Pro"/>
              </a:rPr>
              <a:t>Kostprijs?</a:t>
            </a:r>
            <a:br>
              <a:rPr lang="nl-NL" sz="1600" b="1" dirty="0">
                <a:solidFill>
                  <a:srgbClr val="C00000"/>
                </a:solidFill>
                <a:latin typeface="Source Sans Pro"/>
              </a:rPr>
            </a:br>
            <a:r>
              <a:rPr lang="nl-NL" sz="1600" dirty="0">
                <a:latin typeface="Source Sans Pro"/>
                <a:hlinkClick r:id="rId2"/>
              </a:rPr>
              <a:t>Hier</a:t>
            </a:r>
            <a:r>
              <a:rPr lang="nl-NL" sz="1600" dirty="0">
                <a:latin typeface="Source Sans Pro"/>
              </a:rPr>
              <a:t> gratis ontlening bij Logo Leieland.</a:t>
            </a:r>
            <a:br>
              <a:rPr lang="nl-NL" sz="1600" dirty="0">
                <a:latin typeface="Source Sans Pro"/>
              </a:rPr>
            </a:br>
            <a:br>
              <a:rPr lang="nl-NL" sz="1600" b="1" dirty="0">
                <a:solidFill>
                  <a:srgbClr val="C00000"/>
                </a:solidFill>
                <a:latin typeface="Source Sans Pro"/>
              </a:rPr>
            </a:br>
            <a:endParaRPr lang="nl-NL" sz="1600" b="1" dirty="0">
              <a:solidFill>
                <a:srgbClr val="C00000"/>
              </a:solidFill>
              <a:latin typeface="Source Sans Pro"/>
            </a:endParaRPr>
          </a:p>
          <a:p>
            <a:pPr marL="0" indent="0">
              <a:buNone/>
            </a:pPr>
            <a:r>
              <a:rPr lang="nl-NL" sz="1600" b="1" dirty="0">
                <a:solidFill>
                  <a:srgbClr val="C0000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122" name="Picture 2" descr="https://logoleieland.be/sites/default/files/styles/material_picture/public/materials/Broodje%20speciaal.JPG?itok=OlcA6t1H&amp;c=68d9cca86996cc2784f5b38760c21d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960" y="4435474"/>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021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De Gelukzak </a:t>
            </a:r>
            <a:br>
              <a:rPr lang="nl-BE" sz="2400" b="1" dirty="0">
                <a:solidFill>
                  <a:srgbClr val="C90735"/>
                </a:solidFill>
                <a:latin typeface="Source Sans Pro"/>
              </a:rPr>
            </a:br>
            <a:r>
              <a:rPr lang="nl-BE" sz="1800" b="1" dirty="0">
                <a:solidFill>
                  <a:srgbClr val="C90735"/>
                </a:solidFill>
                <a:latin typeface="Source Sans Pro"/>
              </a:rPr>
              <a:t>(14 tot 18 jaar)</a:t>
            </a:r>
            <a:endParaRPr lang="nl-BE" sz="1800" dirty="0">
              <a:solidFill>
                <a:srgbClr val="C90735"/>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257800" y="1864465"/>
            <a:ext cx="6096000" cy="4278094"/>
          </a:xfrm>
          <a:prstGeom prst="rect">
            <a:avLst/>
          </a:prstGeom>
        </p:spPr>
        <p:txBody>
          <a:bodyPr>
            <a:spAutoFit/>
          </a:bodyPr>
          <a:lstStyle/>
          <a:p>
            <a:r>
              <a:rPr lang="nl-NL" sz="1600" b="1" dirty="0">
                <a:solidFill>
                  <a:srgbClr val="C00000"/>
                </a:solidFill>
                <a:latin typeface="Source Sans Pro"/>
              </a:rPr>
              <a:t>Wat?</a:t>
            </a:r>
            <a:br>
              <a:rPr lang="nl-NL" sz="1600" dirty="0">
                <a:latin typeface="Source Sans Pro"/>
              </a:rPr>
            </a:br>
            <a:r>
              <a:rPr lang="nl-NL" sz="1600" dirty="0">
                <a:latin typeface="Source Sans Pro"/>
              </a:rPr>
              <a:t>De Gelukzak, een spel geïnspireerd op de positieve psychologie, legt de nadruk op de </a:t>
            </a:r>
            <a:r>
              <a:rPr lang="nl-NL" sz="1600" b="1" dirty="0">
                <a:latin typeface="Source Sans Pro"/>
              </a:rPr>
              <a:t>maakbaarheid in het leven</a:t>
            </a:r>
            <a:r>
              <a:rPr lang="nl-NL" sz="1600" dirty="0">
                <a:latin typeface="Source Sans Pro"/>
              </a:rPr>
              <a:t>. Geluk komt je niet altijd zomaar tegemoet, je moet het soms ook in eigen handen nemen. Als pratend en discussiërend komen situaties aan bod die jongeren tegenkomen in het echte leven en wordt er besproken hoe dit opgelost kan worden. De vele </a:t>
            </a:r>
            <a:r>
              <a:rPr lang="nl-NL" sz="1600" b="1" dirty="0">
                <a:latin typeface="Source Sans Pro"/>
              </a:rPr>
              <a:t>doe-opdrachten </a:t>
            </a:r>
            <a:r>
              <a:rPr lang="nl-NL" sz="1600" dirty="0">
                <a:latin typeface="Source Sans Pro"/>
              </a:rPr>
              <a:t>zorgen dat het spel in een ontspannen sfeer verloopt. </a:t>
            </a:r>
          </a:p>
          <a:p>
            <a:endParaRPr lang="nl-NL" sz="1600" dirty="0">
              <a:latin typeface="Source Sans Pro"/>
            </a:endParaRPr>
          </a:p>
          <a:p>
            <a:endParaRPr lang="nl-NL" sz="1600" b="1" dirty="0">
              <a:solidFill>
                <a:srgbClr val="C00000"/>
              </a:solidFill>
              <a:latin typeface="Source Sans Pro"/>
            </a:endParaRPr>
          </a:p>
          <a:p>
            <a:r>
              <a:rPr lang="nl-NL" sz="1600" b="1" dirty="0">
                <a:solidFill>
                  <a:srgbClr val="C00000"/>
                </a:solidFill>
                <a:latin typeface="Source Sans Pro"/>
              </a:rPr>
              <a:t>Kostprijs? </a:t>
            </a:r>
            <a:br>
              <a:rPr lang="nl-NL" sz="1600" dirty="0">
                <a:latin typeface="Source Sans Pro"/>
              </a:rPr>
            </a:br>
            <a:r>
              <a:rPr lang="nl-NL" sz="1600" dirty="0">
                <a:latin typeface="Source Sans Pro"/>
                <a:hlinkClick r:id="rId2"/>
              </a:rPr>
              <a:t>Hier</a:t>
            </a:r>
            <a:r>
              <a:rPr lang="nl-NL" sz="1600" dirty="0">
                <a:latin typeface="Source Sans Pro"/>
              </a:rPr>
              <a:t> gratis ontlening bij Logo Leieland.</a:t>
            </a:r>
            <a:br>
              <a:rPr lang="nl-NL" sz="1600" dirty="0">
                <a:latin typeface="Source Sans Pro"/>
              </a:rPr>
            </a:br>
            <a:endParaRPr lang="nl-NL" sz="1600" dirty="0">
              <a:latin typeface="Source Sans Pro"/>
            </a:endParaRPr>
          </a:p>
          <a:p>
            <a:endParaRPr lang="nl-NL" sz="1600" b="1" dirty="0">
              <a:solidFill>
                <a:srgbClr val="C00000"/>
              </a:solidFill>
              <a:latin typeface="Source Sans Pro"/>
            </a:endParaRPr>
          </a:p>
          <a:p>
            <a:r>
              <a:rPr lang="nl-NL" sz="1600" b="1" dirty="0">
                <a:solidFill>
                  <a:srgbClr val="C0000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pic>
        <p:nvPicPr>
          <p:cNvPr id="6146" name="Picture 2" descr="https://logoleieland.be/sites/default/files/styles/material_picture/public/materials/De%20gelukzak.JPG?itok=wpRdxHgt&amp;c=c020a2136e28f116dbac1d408c7378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26" y="2123757"/>
            <a:ext cx="4385945" cy="328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780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Lessenpakket Warme William</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796496" y="1292543"/>
            <a:ext cx="6982447" cy="5016758"/>
          </a:xfrm>
          <a:prstGeom prst="rect">
            <a:avLst/>
          </a:prstGeom>
        </p:spPr>
        <p:txBody>
          <a:bodyPr wrap="square">
            <a:spAutoFit/>
          </a:bodyPr>
          <a:lstStyle/>
          <a:p>
            <a:r>
              <a:rPr lang="nl-BE" sz="1600" dirty="0">
                <a:latin typeface="Source Sans Pro"/>
              </a:rPr>
              <a:t> </a:t>
            </a:r>
          </a:p>
          <a:p>
            <a:r>
              <a:rPr lang="nl-BE" sz="1600" b="1" dirty="0">
                <a:solidFill>
                  <a:srgbClr val="C00000"/>
                </a:solidFill>
                <a:latin typeface="Source Sans Pro"/>
              </a:rPr>
              <a:t>Wat? </a:t>
            </a:r>
            <a:endParaRPr lang="nl-BE" sz="1600" dirty="0">
              <a:solidFill>
                <a:srgbClr val="C00000"/>
              </a:solidFill>
              <a:latin typeface="Source Sans Pro"/>
            </a:endParaRPr>
          </a:p>
          <a:p>
            <a:pPr fontAlgn="base"/>
            <a:r>
              <a:rPr lang="nl-NL" sz="1600" dirty="0">
                <a:latin typeface="Source Sans Pro"/>
              </a:rPr>
              <a:t>Ga aan de slag met deze lesmap voor het secundair onderwijs en introduceer Warme William in jouw (klas)groep, de blauwe beer die naar je luistert. </a:t>
            </a:r>
          </a:p>
          <a:p>
            <a:pPr fontAlgn="base"/>
            <a:r>
              <a:rPr lang="nl-NL" sz="1600" dirty="0">
                <a:latin typeface="Source Sans Pro"/>
              </a:rPr>
              <a:t>​</a:t>
            </a:r>
            <a:br>
              <a:rPr lang="nl-NL" sz="1600" dirty="0">
                <a:latin typeface="Source Sans Pro"/>
              </a:rPr>
            </a:br>
            <a:r>
              <a:rPr lang="nl-NL" sz="1600" dirty="0">
                <a:latin typeface="Source Sans Pro"/>
              </a:rPr>
              <a:t>Dit educatief pakket bestaat uit </a:t>
            </a:r>
            <a:r>
              <a:rPr lang="nl-NL" sz="1600" b="1" dirty="0">
                <a:latin typeface="Source Sans Pro"/>
              </a:rPr>
              <a:t>twee lesschema’s </a:t>
            </a:r>
            <a:r>
              <a:rPr lang="nl-NL" sz="1600" dirty="0">
                <a:latin typeface="Source Sans Pro"/>
              </a:rPr>
              <a:t>uitgewerkt voor leerlingen van de eerste, tweede of derde graad secundair onderwijs. Ontdek spelenderwijs wie Warme William is en waarvoor hij staat.</a:t>
            </a:r>
          </a:p>
          <a:p>
            <a:r>
              <a:rPr lang="nl-BE" sz="1600" dirty="0">
                <a:latin typeface="Source Sans Pro"/>
              </a:rPr>
              <a:t> </a:t>
            </a:r>
          </a:p>
          <a:p>
            <a:endParaRPr lang="nl-BE" sz="1600" b="1" dirty="0">
              <a:solidFill>
                <a:srgbClr val="C00000"/>
              </a:solidFill>
              <a:latin typeface="Source Sans Pro"/>
            </a:endParaRPr>
          </a:p>
          <a:p>
            <a:r>
              <a:rPr lang="nl-BE" sz="1600" b="1" dirty="0">
                <a:solidFill>
                  <a:srgbClr val="C00000"/>
                </a:solidFill>
                <a:latin typeface="Source Sans Pro"/>
              </a:rPr>
              <a:t>Kostprijs?</a:t>
            </a:r>
            <a:endParaRPr lang="nl-BE" sz="1600" dirty="0">
              <a:solidFill>
                <a:srgbClr val="C00000"/>
              </a:solidFill>
              <a:latin typeface="Source Sans Pro"/>
            </a:endParaRPr>
          </a:p>
          <a:p>
            <a:r>
              <a:rPr lang="nl-BE" sz="1600" dirty="0">
                <a:latin typeface="Source Sans Pro"/>
              </a:rPr>
              <a:t>Het lessenpakket is gratis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te downloaden. Of bestel </a:t>
            </a:r>
            <a:r>
              <a:rPr lang="nl-BE" sz="1600" dirty="0">
                <a:latin typeface="Source Sans Pro"/>
                <a:hlinkClick r:id="rId3">
                  <a:extLst>
                    <a:ext uri="{A12FA001-AC4F-418D-AE19-62706E023703}">
                      <ahyp:hlinkClr xmlns:ahyp="http://schemas.microsoft.com/office/drawing/2018/hyperlinkcolor" val="tx"/>
                    </a:ext>
                  </a:extLst>
                </a:hlinkClick>
              </a:rPr>
              <a:t>hier</a:t>
            </a:r>
            <a:r>
              <a:rPr lang="nl-BE" sz="1600" dirty="0">
                <a:latin typeface="Source Sans Pro"/>
              </a:rPr>
              <a:t> een gratis pakket, affiches, flyers of deskbeertjes bij Logo Leieland. </a:t>
            </a:r>
          </a:p>
          <a:p>
            <a:br>
              <a:rPr lang="nl-BE" sz="1600" dirty="0">
                <a:latin typeface="Source Sans Pro"/>
              </a:rPr>
            </a:br>
            <a:r>
              <a:rPr lang="nl-BE" sz="1600" dirty="0">
                <a:latin typeface="Source Sans Pro"/>
              </a:rPr>
              <a:t>Op de website vind je ook een vragenspel en luistertips. </a:t>
            </a:r>
          </a:p>
          <a:p>
            <a:r>
              <a:rPr lang="nl-BE" sz="1600" dirty="0">
                <a:latin typeface="Source Sans Pro"/>
              </a:rPr>
              <a:t> </a:t>
            </a:r>
          </a:p>
          <a:p>
            <a:r>
              <a:rPr lang="nl-BE" sz="1600" b="1" dirty="0">
                <a:solidFill>
                  <a:srgbClr val="C00000"/>
                </a:solidFill>
                <a:latin typeface="Source Sans Pro"/>
              </a:rPr>
              <a:t>Meer info?</a:t>
            </a:r>
            <a:endParaRPr lang="nl-BE" sz="1600" dirty="0">
              <a:solidFill>
                <a:srgbClr val="C00000"/>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a:t>
            </a:r>
            <a:r>
              <a:rPr lang="nl-BE" sz="1600" u="sng" dirty="0">
                <a:latin typeface="Source Sans Pro"/>
                <a:hlinkClick r:id="rId4"/>
              </a:rPr>
              <a:t>www.warmewilliam.be</a:t>
            </a:r>
            <a:r>
              <a:rPr lang="nl-BE" sz="1600" dirty="0">
                <a:latin typeface="Source Sans Pro"/>
              </a:rPr>
              <a:t> </a:t>
            </a:r>
          </a:p>
        </p:txBody>
      </p:sp>
      <p:pic>
        <p:nvPicPr>
          <p:cNvPr id="12" name="Afbeelding 11" descr="Warme William luistert éch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818" y="1838044"/>
            <a:ext cx="3148941" cy="1796406"/>
          </a:xfrm>
          <a:prstGeom prst="rect">
            <a:avLst/>
          </a:prstGeom>
          <a:noFill/>
          <a:ln>
            <a:noFill/>
          </a:ln>
        </p:spPr>
      </p:pic>
    </p:spTree>
    <p:extLst>
      <p:ext uri="{BB962C8B-B14F-4D97-AF65-F5344CB8AC3E}">
        <p14:creationId xmlns:p14="http://schemas.microsoft.com/office/powerpoint/2010/main" val="3095871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Take Off-lessenpakket</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781733" y="1292543"/>
            <a:ext cx="6096000" cy="5047536"/>
          </a:xfrm>
          <a:prstGeom prst="rect">
            <a:avLst/>
          </a:prstGeom>
        </p:spPr>
        <p:txBody>
          <a:bodyPr>
            <a:spAutoFit/>
          </a:bodyPr>
          <a:lstStyle/>
          <a:p>
            <a:r>
              <a:rPr lang="nl-BE" dirty="0"/>
              <a:t> </a:t>
            </a:r>
          </a:p>
          <a:p>
            <a:r>
              <a:rPr lang="nl-BE" sz="1600" b="1" dirty="0">
                <a:solidFill>
                  <a:srgbClr val="C00000"/>
                </a:solidFill>
                <a:latin typeface="Source Sans Pro"/>
              </a:rPr>
              <a:t>Wat? </a:t>
            </a:r>
            <a:endParaRPr lang="nl-BE" sz="1600" dirty="0">
              <a:solidFill>
                <a:srgbClr val="C00000"/>
              </a:solidFill>
              <a:latin typeface="Source Sans Pro"/>
            </a:endParaRPr>
          </a:p>
          <a:p>
            <a:r>
              <a:rPr lang="nl-BE" sz="1600" dirty="0">
                <a:latin typeface="Source Sans Pro"/>
              </a:rPr>
              <a:t>Dit lessenpakket bevat info, tips en bruikbare methodieken voor alle leerkrachten van het secundair onderwijs. Het biedt een globaal kader om </a:t>
            </a:r>
            <a:r>
              <a:rPr lang="nl-BE" sz="1600" b="1" dirty="0">
                <a:latin typeface="Source Sans Pro"/>
              </a:rPr>
              <a:t>geestelijke gezondheid bij jongeren bespreekbaar te maken</a:t>
            </a:r>
            <a:r>
              <a:rPr lang="nl-BE" sz="1600" dirty="0">
                <a:latin typeface="Source Sans Pro"/>
              </a:rPr>
              <a:t> en legt de nadruk op positieve en beschermende waarden. Thema’s zoals </a:t>
            </a:r>
            <a:r>
              <a:rPr lang="nl-BE" sz="1600" b="1" dirty="0">
                <a:latin typeface="Source Sans Pro"/>
              </a:rPr>
              <a:t>zelfbeeld, zorg dragen voor elkaar, stigma, reflectie</a:t>
            </a:r>
            <a:r>
              <a:rPr lang="nl-BE" sz="1600" dirty="0">
                <a:latin typeface="Source Sans Pro"/>
              </a:rPr>
              <a:t>… komen aan bod. </a:t>
            </a:r>
          </a:p>
          <a:p>
            <a:r>
              <a:rPr lang="nl-BE" sz="1600" dirty="0">
                <a:latin typeface="Source Sans Pro"/>
              </a:rPr>
              <a:t>Er is een apart lessenpakket voor 12- tot 15-arigen en één voor 15- tot 18-jarigen. </a:t>
            </a:r>
          </a:p>
          <a:p>
            <a:r>
              <a:rPr lang="nl-BE" sz="1600" dirty="0">
                <a:latin typeface="Source Sans Pro"/>
              </a:rPr>
              <a:t> </a:t>
            </a:r>
          </a:p>
          <a:p>
            <a:endParaRPr lang="nl-BE" sz="1600" b="1" dirty="0">
              <a:solidFill>
                <a:srgbClr val="C00000"/>
              </a:solidFill>
              <a:latin typeface="Source Sans Pro"/>
            </a:endParaRPr>
          </a:p>
          <a:p>
            <a:r>
              <a:rPr lang="nl-BE" sz="1600" b="1" dirty="0">
                <a:solidFill>
                  <a:srgbClr val="C00000"/>
                </a:solidFill>
                <a:latin typeface="Source Sans Pro"/>
              </a:rPr>
              <a:t>Kostprijs?</a:t>
            </a:r>
            <a:endParaRPr lang="nl-BE" sz="1600" dirty="0">
              <a:solidFill>
                <a:srgbClr val="C00000"/>
              </a:solidFill>
              <a:latin typeface="Source Sans Pro"/>
            </a:endParaRPr>
          </a:p>
          <a:p>
            <a:r>
              <a:rPr lang="nl-BE" sz="1600" dirty="0">
                <a:latin typeface="Source Sans Pro"/>
              </a:rPr>
              <a:t>Het lessenpakket is gratis </a:t>
            </a:r>
            <a:r>
              <a:rPr lang="nl-BE" sz="1600" dirty="0">
                <a:latin typeface="Source Sans Pro"/>
                <a:hlinkClick r:id="rId2"/>
              </a:rPr>
              <a:t>hier</a:t>
            </a:r>
            <a:r>
              <a:rPr lang="nl-BE" sz="1600" dirty="0">
                <a:latin typeface="Source Sans Pro"/>
              </a:rPr>
              <a:t> te downloaden. </a:t>
            </a:r>
            <a:br>
              <a:rPr lang="nl-BE" sz="1600" dirty="0">
                <a:latin typeface="Source Sans Pro"/>
              </a:rPr>
            </a:br>
            <a:r>
              <a:rPr lang="nl-BE" sz="1600" dirty="0">
                <a:latin typeface="Source Sans Pro"/>
              </a:rPr>
              <a:t> </a:t>
            </a:r>
          </a:p>
          <a:p>
            <a:br>
              <a:rPr lang="nl-BE" sz="1600" b="1" dirty="0">
                <a:solidFill>
                  <a:srgbClr val="C00000"/>
                </a:solidFill>
                <a:latin typeface="Source Sans Pro"/>
              </a:rPr>
            </a:br>
            <a:r>
              <a:rPr lang="nl-BE" sz="1600" b="1" dirty="0">
                <a:solidFill>
                  <a:srgbClr val="C00000"/>
                </a:solidFill>
                <a:latin typeface="Source Sans Pro"/>
              </a:rPr>
              <a:t>Meer info?</a:t>
            </a:r>
            <a:endParaRPr lang="nl-BE" sz="1600" dirty="0">
              <a:solidFill>
                <a:srgbClr val="C00000"/>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meer informatie vind je </a:t>
            </a:r>
            <a:r>
              <a:rPr lang="nl-BE" sz="1600" dirty="0">
                <a:latin typeface="Source Sans Pro"/>
                <a:hlinkClick r:id="rId2"/>
              </a:rPr>
              <a:t>hier.</a:t>
            </a:r>
            <a:endParaRPr lang="nl-BE" sz="1600" dirty="0">
              <a:latin typeface="Source Sans Pro"/>
            </a:endParaRPr>
          </a:p>
        </p:txBody>
      </p:sp>
      <p:pic>
        <p:nvPicPr>
          <p:cNvPr id="8" name="Afbeelding 7" descr="https://www.geestelijkgezondvlaanderen.be/sites/default/files/styles/related-image/public/vvgg_ontwerp_algemeen_beeld-page-0.jpg?itok=RDmoaoKB"/>
          <p:cNvPicPr/>
          <p:nvPr/>
        </p:nvPicPr>
        <p:blipFill>
          <a:blip r:embed="rId3">
            <a:extLst>
              <a:ext uri="{28A0092B-C50C-407E-A947-70E740481C1C}">
                <a14:useLocalDpi xmlns:a14="http://schemas.microsoft.com/office/drawing/2010/main" val="0"/>
              </a:ext>
            </a:extLst>
          </a:blip>
          <a:srcRect/>
          <a:stretch>
            <a:fillRect/>
          </a:stretch>
        </p:blipFill>
        <p:spPr bwMode="auto">
          <a:xfrm>
            <a:off x="414538" y="1747520"/>
            <a:ext cx="3329422" cy="4419600"/>
          </a:xfrm>
          <a:prstGeom prst="rect">
            <a:avLst/>
          </a:prstGeom>
          <a:noFill/>
          <a:ln>
            <a:noFill/>
          </a:ln>
        </p:spPr>
      </p:pic>
    </p:spTree>
    <p:extLst>
      <p:ext uri="{BB962C8B-B14F-4D97-AF65-F5344CB8AC3E}">
        <p14:creationId xmlns:p14="http://schemas.microsoft.com/office/powerpoint/2010/main" val="338816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721086" cy="5464874"/>
          </a:xfrm>
        </p:spPr>
        <p:txBody>
          <a:bodyPr>
            <a:normAutofit/>
          </a:bodyPr>
          <a:lstStyle/>
          <a:p>
            <a:pPr marL="0" indent="0">
              <a:buNone/>
            </a:pPr>
            <a:r>
              <a:rPr lang="nl-BE" sz="2400" b="1" dirty="0">
                <a:solidFill>
                  <a:srgbClr val="C90735"/>
                </a:solidFill>
                <a:latin typeface="Source Sans Pro"/>
              </a:rPr>
              <a:t>Leefsleutels voor jongeren </a:t>
            </a:r>
            <a:br>
              <a:rPr lang="nl-BE" sz="2400" b="1" dirty="0">
                <a:solidFill>
                  <a:srgbClr val="C90735"/>
                </a:solidFill>
                <a:latin typeface="Source Sans Pro"/>
              </a:rPr>
            </a:br>
            <a:r>
              <a:rPr lang="nl-BE" sz="1800" b="1" dirty="0">
                <a:solidFill>
                  <a:srgbClr val="C90735"/>
                </a:solidFill>
                <a:latin typeface="Source Sans Pro"/>
              </a:rPr>
              <a:t>(eerste, tweede en derde jaar, buitengewoon onderwijs)</a:t>
            </a:r>
            <a:endParaRPr lang="nl-BE" sz="1800" dirty="0">
              <a:latin typeface="Source Sans Pro"/>
            </a:endParaRPr>
          </a:p>
          <a:p>
            <a:pPr marL="0" indent="0">
              <a:buNone/>
            </a:pPr>
            <a:endParaRPr lang="nl-NL" sz="1600" b="1" dirty="0">
              <a:solidFill>
                <a:srgbClr val="C00000"/>
              </a:solidFill>
              <a:latin typeface="Source Sans Pro"/>
            </a:endParaRPr>
          </a:p>
          <a:p>
            <a:pPr marL="0" indent="0">
              <a:buNone/>
            </a:pPr>
            <a:r>
              <a:rPr lang="nl-NL" sz="1600" b="1" dirty="0">
                <a:solidFill>
                  <a:srgbClr val="C00000"/>
                </a:solidFill>
                <a:latin typeface="Source Sans Pro"/>
              </a:rPr>
              <a:t>Wat? </a:t>
            </a:r>
            <a:br>
              <a:rPr lang="nl-NL" sz="1600" dirty="0">
                <a:latin typeface="Source Sans Pro"/>
              </a:rPr>
            </a:br>
            <a:r>
              <a:rPr lang="nl-NL" sz="1600" dirty="0">
                <a:latin typeface="Source Sans Pro"/>
              </a:rPr>
              <a:t>Leefsleutels voor jongeren is een programma dat leerkrachten materiaal aanbiedt om op een interactieve en ervaringsgerichte wijze te werken aan </a:t>
            </a:r>
            <a:r>
              <a:rPr lang="nl-NL" sz="1600" b="1" dirty="0">
                <a:latin typeface="Source Sans Pro"/>
              </a:rPr>
              <a:t>sociale vaardigheden </a:t>
            </a:r>
            <a:r>
              <a:rPr lang="nl-NL" sz="1600" dirty="0">
                <a:latin typeface="Source Sans Pro"/>
              </a:rPr>
              <a:t>te werken. Het boek voor begeleiders omvat verschillende lessen, bestaande uit verschillende thema’s. In het werkboek kunnen jongeren oefeningen maken of hun ervaringen en wensen neerschrijven. </a:t>
            </a:r>
          </a:p>
          <a:p>
            <a:pPr marL="0" indent="0">
              <a:buNone/>
            </a:pPr>
            <a:endParaRPr lang="nl-NL" sz="1600" b="1" dirty="0">
              <a:solidFill>
                <a:srgbClr val="C00000"/>
              </a:solidFill>
              <a:latin typeface="Source Sans Pro"/>
            </a:endParaRPr>
          </a:p>
          <a:p>
            <a:pPr marL="0" indent="0">
              <a:buNone/>
            </a:pPr>
            <a:r>
              <a:rPr lang="nl-NL" sz="1600" b="1" dirty="0">
                <a:solidFill>
                  <a:srgbClr val="C00000"/>
                </a:solidFill>
                <a:latin typeface="Source Sans Pro"/>
              </a:rPr>
              <a:t>Kostprijs? </a:t>
            </a:r>
            <a:br>
              <a:rPr lang="nl-NL" sz="1600" dirty="0">
                <a:latin typeface="Source Sans Pro"/>
              </a:rPr>
            </a:br>
            <a:r>
              <a:rPr lang="nl-NL" sz="1600" dirty="0">
                <a:latin typeface="Source Sans Pro"/>
                <a:hlinkClick r:id="rId2"/>
              </a:rPr>
              <a:t>Hier</a:t>
            </a:r>
            <a:r>
              <a:rPr lang="nl-NL" sz="1600" dirty="0">
                <a:latin typeface="Source Sans Pro"/>
              </a:rPr>
              <a:t> gratis te ontlenen bij Logo Leieland.</a:t>
            </a:r>
            <a:br>
              <a:rPr lang="nl-NL" sz="1600" dirty="0">
                <a:latin typeface="Source Sans Pro"/>
              </a:rPr>
            </a:br>
            <a:br>
              <a:rPr lang="nl-NL" sz="1600" b="1" dirty="0">
                <a:solidFill>
                  <a:srgbClr val="C00000"/>
                </a:solidFill>
                <a:latin typeface="Source Sans Pro"/>
              </a:rPr>
            </a:br>
            <a:br>
              <a:rPr lang="nl-NL" sz="1600" b="1" dirty="0">
                <a:solidFill>
                  <a:srgbClr val="C00000"/>
                </a:solidFill>
                <a:latin typeface="Source Sans Pro"/>
              </a:rPr>
            </a:br>
            <a:r>
              <a:rPr lang="nl-NL" sz="1600" b="1" dirty="0">
                <a:solidFill>
                  <a:srgbClr val="C0000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170" name="Picture 2" descr="Leefsleutels voor jongeren - plus - Educatieve uitgave voor het  Buitengewoon Secundair Onderwijs (Bu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280" y="3411425"/>
            <a:ext cx="2263775" cy="315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07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612448"/>
          </a:xfrm>
        </p:spPr>
        <p:txBody>
          <a:bodyPr>
            <a:normAutofit fontScale="92500" lnSpcReduction="20000"/>
          </a:bodyPr>
          <a:lstStyle/>
          <a:p>
            <a:pPr marL="0" indent="0">
              <a:buNone/>
            </a:pPr>
            <a:r>
              <a:rPr lang="nl-BE" sz="2600" b="1" dirty="0">
                <a:solidFill>
                  <a:srgbClr val="C90735"/>
                </a:solidFill>
                <a:latin typeface="Source Sans Pro"/>
              </a:rPr>
              <a:t>Eigen wijsheden</a:t>
            </a:r>
            <a:br>
              <a:rPr lang="nl-BE" sz="2400" b="1" dirty="0">
                <a:solidFill>
                  <a:srgbClr val="C90735"/>
                </a:solidFill>
                <a:latin typeface="Source Sans Pro"/>
              </a:rPr>
            </a:br>
            <a:r>
              <a:rPr lang="nl-BE" sz="1900" b="1" dirty="0">
                <a:solidFill>
                  <a:srgbClr val="C90735"/>
                </a:solidFill>
                <a:latin typeface="Source Sans Pro"/>
              </a:rPr>
              <a:t>(vanaf 14 jaar)</a:t>
            </a:r>
            <a:endParaRPr lang="nl-BE" sz="1900" dirty="0">
              <a:solidFill>
                <a:srgbClr val="C90735"/>
              </a:solidFill>
              <a:latin typeface="Source Sans Pro"/>
            </a:endParaRPr>
          </a:p>
          <a:p>
            <a:pPr marL="0" indent="0">
              <a:buNone/>
            </a:pPr>
            <a:endParaRPr lang="nl-BE" sz="1700" dirty="0">
              <a:latin typeface="Source Sans Pro"/>
            </a:endParaRPr>
          </a:p>
          <a:p>
            <a:pPr marL="0" indent="0">
              <a:buNone/>
            </a:pPr>
            <a:r>
              <a:rPr lang="nl-NL" sz="1700" b="1" dirty="0">
                <a:solidFill>
                  <a:srgbClr val="C00000"/>
                </a:solidFill>
                <a:latin typeface="Source Sans Pro"/>
              </a:rPr>
              <a:t>Wat? </a:t>
            </a:r>
            <a:br>
              <a:rPr lang="nl-NL" sz="1700" dirty="0">
                <a:latin typeface="Source Sans Pro"/>
              </a:rPr>
            </a:br>
            <a:r>
              <a:rPr lang="nl-NL" sz="1700" dirty="0">
                <a:latin typeface="Source Sans Pro"/>
              </a:rPr>
              <a:t>Het ‘Eigen wijsheden-spel’ bestaat uit 144 kaarten. Daarbij staat op de voorzijde een citaat en op de achterzijde een vraag die gekoppeld is aan dit citaat. De </a:t>
            </a:r>
            <a:r>
              <a:rPr lang="nl-NL" sz="1700" b="1" dirty="0">
                <a:latin typeface="Source Sans Pro"/>
              </a:rPr>
              <a:t>citaten</a:t>
            </a:r>
            <a:r>
              <a:rPr lang="nl-NL" sz="1700" dirty="0">
                <a:latin typeface="Source Sans Pro"/>
              </a:rPr>
              <a:t> zijn onderverdeeld in 6 thema’s:</a:t>
            </a:r>
          </a:p>
          <a:p>
            <a:pPr marL="1168400"/>
            <a:r>
              <a:rPr lang="nl-NL" sz="1700" dirty="0">
                <a:latin typeface="Source Sans Pro"/>
              </a:rPr>
              <a:t>Relaties </a:t>
            </a:r>
          </a:p>
          <a:p>
            <a:pPr marL="1168400"/>
            <a:r>
              <a:rPr lang="nl-NL" sz="1700" dirty="0">
                <a:latin typeface="Source Sans Pro"/>
              </a:rPr>
              <a:t>Leiderschap </a:t>
            </a:r>
          </a:p>
          <a:p>
            <a:pPr marL="1168400"/>
            <a:r>
              <a:rPr lang="nl-NL" sz="1700" dirty="0">
                <a:latin typeface="Source Sans Pro"/>
              </a:rPr>
              <a:t>Communicatie </a:t>
            </a:r>
          </a:p>
          <a:p>
            <a:pPr marL="1168400"/>
            <a:r>
              <a:rPr lang="nl-NL" sz="1700" dirty="0">
                <a:latin typeface="Source Sans Pro"/>
              </a:rPr>
              <a:t>Zingeving</a:t>
            </a:r>
          </a:p>
          <a:p>
            <a:pPr marL="1168400"/>
            <a:r>
              <a:rPr lang="nl-NL" sz="1700" dirty="0">
                <a:latin typeface="Source Sans Pro"/>
              </a:rPr>
              <a:t>Verandering</a:t>
            </a:r>
          </a:p>
          <a:p>
            <a:pPr marL="1168400"/>
            <a:r>
              <a:rPr lang="nl-NL" sz="1700" dirty="0">
                <a:latin typeface="Source Sans Pro"/>
              </a:rPr>
              <a:t>Persoonlijke ontwikkeling </a:t>
            </a:r>
          </a:p>
          <a:p>
            <a:pPr marL="0" indent="0">
              <a:buNone/>
              <a:tabLst>
                <a:tab pos="92075" algn="l"/>
              </a:tabLst>
            </a:pPr>
            <a:r>
              <a:rPr lang="nl-NL" sz="1700" dirty="0">
                <a:latin typeface="Source Sans Pro"/>
              </a:rPr>
              <a:t>Door het beantwoorden van de vragen leren jongeren/ volwassenen zichzelf, maar ook anderen beter kennen. Er wordt een discussie gestart over onderwerpen die anders soms moeilijk te bespreken zijn. </a:t>
            </a:r>
          </a:p>
          <a:p>
            <a:pPr marL="0" indent="0">
              <a:buNone/>
            </a:pPr>
            <a:endParaRPr lang="nl-NL" sz="1700" b="1" dirty="0">
              <a:solidFill>
                <a:srgbClr val="C00000"/>
              </a:solidFill>
              <a:latin typeface="Source Sans Pro"/>
            </a:endParaRPr>
          </a:p>
          <a:p>
            <a:pPr marL="0" indent="0">
              <a:buNone/>
            </a:pPr>
            <a:r>
              <a:rPr lang="nl-NL" sz="1700" b="1" dirty="0">
                <a:solidFill>
                  <a:srgbClr val="C00000"/>
                </a:solidFill>
                <a:latin typeface="Source Sans Pro"/>
              </a:rPr>
              <a:t>Kostprijs? </a:t>
            </a:r>
            <a:br>
              <a:rPr lang="nl-NL" sz="1700" dirty="0">
                <a:latin typeface="Source Sans Pro"/>
              </a:rPr>
            </a:br>
            <a:r>
              <a:rPr lang="nl-NL" sz="1700" dirty="0">
                <a:latin typeface="Source Sans Pro"/>
                <a:hlinkClick r:id="rId2"/>
              </a:rPr>
              <a:t>Hier</a:t>
            </a:r>
            <a:r>
              <a:rPr lang="nl-NL" sz="1700" dirty="0">
                <a:latin typeface="Source Sans Pro"/>
              </a:rPr>
              <a:t> gratis te ontlenen bij Logo Leieland.</a:t>
            </a:r>
          </a:p>
          <a:p>
            <a:pPr marL="0" indent="0">
              <a:buNone/>
            </a:pPr>
            <a:br>
              <a:rPr lang="nl-NL" sz="1700" b="1" dirty="0">
                <a:solidFill>
                  <a:srgbClr val="C00000"/>
                </a:solidFill>
                <a:latin typeface="Source Sans Pro"/>
              </a:rPr>
            </a:br>
            <a:br>
              <a:rPr lang="nl-NL" sz="1700" b="1" dirty="0">
                <a:solidFill>
                  <a:srgbClr val="C00000"/>
                </a:solidFill>
                <a:latin typeface="Source Sans Pro"/>
              </a:rPr>
            </a:br>
            <a:r>
              <a:rPr lang="nl-NL" sz="1700" b="1" dirty="0">
                <a:solidFill>
                  <a:srgbClr val="C00000"/>
                </a:solidFill>
                <a:latin typeface="Source Sans Pro"/>
              </a:rPr>
              <a:t>Meer info? </a:t>
            </a:r>
            <a:br>
              <a:rPr lang="nl-NL" sz="1700" dirty="0">
                <a:latin typeface="Source Sans Pro"/>
              </a:rPr>
            </a:br>
            <a:r>
              <a:rPr lang="nl-NL" sz="1700" dirty="0">
                <a:latin typeface="Source Sans Pro"/>
              </a:rPr>
              <a:t>Telefoon: 056/44.07.94 </a:t>
            </a:r>
            <a:br>
              <a:rPr lang="nl-NL" sz="1700" dirty="0">
                <a:latin typeface="Source Sans Pro"/>
              </a:rPr>
            </a:br>
            <a:r>
              <a:rPr lang="nl-NL" sz="1700" dirty="0">
                <a:latin typeface="Source Sans Pro"/>
              </a:rPr>
              <a:t>E-mail: </a:t>
            </a:r>
            <a:r>
              <a:rPr lang="nl-NL" sz="1700" dirty="0">
                <a:latin typeface="Source Sans Pro"/>
                <a:hlinkClick r:id="rId3"/>
              </a:rPr>
              <a:t>logo@logoleieland.be</a:t>
            </a:r>
            <a:r>
              <a:rPr lang="nl-NL" sz="1700" dirty="0">
                <a:latin typeface="Source Sans Pro"/>
              </a:rPr>
              <a:t> </a:t>
            </a:r>
            <a:endParaRPr lang="nl-BE" sz="17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194" name="Picture 2" descr="https://logoleieland.be/sites/default/files/styles/material_picture/public/materials/Eigen%20wijsheden.JPG?itok=-Zwnbj1-&amp;c=9ee3cc26ea542ba3439d065d02f66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793" y="2205853"/>
            <a:ext cx="2316903" cy="173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02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fgeronde rechthoek 10"/>
          <p:cNvSpPr/>
          <p:nvPr/>
        </p:nvSpPr>
        <p:spPr>
          <a:xfrm>
            <a:off x="5660084" y="5747881"/>
            <a:ext cx="3832650" cy="25703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geronde rechthoek 9"/>
          <p:cNvSpPr/>
          <p:nvPr/>
        </p:nvSpPr>
        <p:spPr>
          <a:xfrm>
            <a:off x="5660084" y="3885945"/>
            <a:ext cx="3832650" cy="25703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Afgeronde rechthoek 7"/>
          <p:cNvSpPr/>
          <p:nvPr/>
        </p:nvSpPr>
        <p:spPr>
          <a:xfrm>
            <a:off x="5606868" y="984771"/>
            <a:ext cx="3832650" cy="25703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Afgeronde rechthoek 5"/>
          <p:cNvSpPr/>
          <p:nvPr/>
        </p:nvSpPr>
        <p:spPr>
          <a:xfrm>
            <a:off x="276497" y="5747881"/>
            <a:ext cx="3832650" cy="25703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5818536" y="183404"/>
            <a:ext cx="6373464" cy="7304515"/>
          </a:xfrm>
        </p:spPr>
        <p:txBody>
          <a:bodyPr>
            <a:normAutofit/>
          </a:bodyPr>
          <a:lstStyle/>
          <a:p>
            <a:pPr marL="538163" indent="0">
              <a:buNone/>
            </a:pPr>
            <a:br>
              <a:rPr lang="nl-BE" sz="1400" b="1" dirty="0">
                <a:latin typeface="Source Sans Pro"/>
              </a:rPr>
            </a:br>
            <a:endParaRPr lang="nl-BE" sz="1400" b="1" dirty="0">
              <a:latin typeface="Source Sans Pro"/>
            </a:endParaRPr>
          </a:p>
          <a:p>
            <a:pPr marL="538163" lvl="1" indent="0">
              <a:buNone/>
            </a:pPr>
            <a:endParaRPr lang="nl-BE" sz="1400" dirty="0">
              <a:solidFill>
                <a:schemeClr val="accent6"/>
              </a:solidFill>
              <a:latin typeface="Source Sans Pro"/>
            </a:endParaRPr>
          </a:p>
          <a:p>
            <a:pPr marL="92075" indent="0">
              <a:buNone/>
            </a:pPr>
            <a:r>
              <a:rPr lang="nl-BE" sz="1300" b="1" dirty="0">
                <a:solidFill>
                  <a:schemeClr val="bg1"/>
                </a:solidFill>
                <a:latin typeface="Source Sans Pro"/>
              </a:rPr>
              <a:t>SEKSUALITEIT EN RELATIES</a:t>
            </a:r>
          </a:p>
          <a:p>
            <a:pPr marL="538163" lvl="2" indent="0"/>
            <a:r>
              <a:rPr lang="nl-BE" sz="1100" dirty="0">
                <a:solidFill>
                  <a:schemeClr val="accent4"/>
                </a:solidFill>
                <a:latin typeface="Source Sans Pro"/>
                <a:hlinkClick r:id="rId2" action="ppaction://hlinksldjump"/>
              </a:rPr>
              <a:t>Vlaggensysteem: omgaan met seksueel (grensoverschrijdend) gedrag op school </a:t>
            </a:r>
            <a:r>
              <a:rPr lang="nl-BE" sz="1100" dirty="0">
                <a:solidFill>
                  <a:schemeClr val="accent4"/>
                </a:solidFill>
                <a:latin typeface="Source Sans Pro"/>
              </a:rPr>
              <a:t>(p. 73)</a:t>
            </a:r>
          </a:p>
          <a:p>
            <a:pPr marL="538163" lvl="2" indent="0"/>
            <a:r>
              <a:rPr lang="nl-BE" sz="1100" dirty="0">
                <a:solidFill>
                  <a:schemeClr val="accent4"/>
                </a:solidFill>
                <a:latin typeface="Source Sans Pro"/>
                <a:hlinkClick r:id="rId3" action="ppaction://hlinksldjump"/>
              </a:rPr>
              <a:t>Mijn wens, mijn grens </a:t>
            </a:r>
            <a:r>
              <a:rPr lang="nl-BE" sz="1100" dirty="0">
                <a:solidFill>
                  <a:schemeClr val="accent4"/>
                </a:solidFill>
                <a:latin typeface="Source Sans Pro"/>
              </a:rPr>
              <a:t>(p. 74)</a:t>
            </a:r>
          </a:p>
          <a:p>
            <a:pPr marL="538163" lvl="2" indent="0"/>
            <a:r>
              <a:rPr lang="nl-BE" sz="1100" dirty="0">
                <a:solidFill>
                  <a:schemeClr val="accent4"/>
                </a:solidFill>
                <a:latin typeface="Source Sans Pro"/>
                <a:hlinkClick r:id="rId4" action="ppaction://hlinksldjump"/>
              </a:rPr>
              <a:t>Lesgeven over homoseksualiteit </a:t>
            </a:r>
            <a:r>
              <a:rPr lang="nl-BE" sz="1100" dirty="0">
                <a:solidFill>
                  <a:schemeClr val="accent4"/>
                </a:solidFill>
                <a:latin typeface="Source Sans Pro"/>
              </a:rPr>
              <a:t>(p. 75)</a:t>
            </a:r>
          </a:p>
          <a:p>
            <a:pPr marL="538163" lvl="2" indent="0"/>
            <a:r>
              <a:rPr lang="nl-BE" sz="1100" dirty="0">
                <a:solidFill>
                  <a:schemeClr val="accent4"/>
                </a:solidFill>
                <a:latin typeface="Source Sans Pro"/>
                <a:hlinkClick r:id="rId5" action="ppaction://hlinksldjump"/>
              </a:rPr>
              <a:t>Soulmate</a:t>
            </a:r>
            <a:r>
              <a:rPr lang="nl-BE" sz="1100" dirty="0">
                <a:solidFill>
                  <a:schemeClr val="accent4"/>
                </a:solidFill>
                <a:latin typeface="Source Sans Pro"/>
              </a:rPr>
              <a:t> (p. 76)</a:t>
            </a:r>
          </a:p>
          <a:p>
            <a:pPr marL="538163" lvl="2" indent="0"/>
            <a:r>
              <a:rPr lang="nl-BE" sz="1100" dirty="0">
                <a:solidFill>
                  <a:schemeClr val="accent4"/>
                </a:solidFill>
                <a:latin typeface="Source Sans Pro"/>
                <a:hlinkClick r:id="rId6" action="ppaction://hlinksldjump"/>
              </a:rPr>
              <a:t>Bloosdoos</a:t>
            </a:r>
            <a:r>
              <a:rPr lang="nl-BE" sz="1100" dirty="0">
                <a:solidFill>
                  <a:schemeClr val="accent4"/>
                </a:solidFill>
                <a:latin typeface="Source Sans Pro"/>
              </a:rPr>
              <a:t> (p. 77)</a:t>
            </a:r>
          </a:p>
          <a:p>
            <a:pPr marL="538163" lvl="2" indent="0"/>
            <a:r>
              <a:rPr lang="nl-BE" sz="1100" dirty="0">
                <a:solidFill>
                  <a:schemeClr val="accent4"/>
                </a:solidFill>
                <a:latin typeface="Source Sans Pro"/>
                <a:hlinkClick r:id="rId7" action="ppaction://hlinksldjump"/>
              </a:rPr>
              <a:t>Oké?! Spel over seksueel grensoverschrijdend gedrag</a:t>
            </a:r>
            <a:r>
              <a:rPr lang="nl-BE" sz="1100" dirty="0">
                <a:solidFill>
                  <a:schemeClr val="accent4"/>
                </a:solidFill>
                <a:latin typeface="Source Sans Pro"/>
              </a:rPr>
              <a:t> (p. 78)</a:t>
            </a:r>
          </a:p>
          <a:p>
            <a:pPr marL="538163" lvl="2" indent="0"/>
            <a:r>
              <a:rPr lang="nl-BE" sz="1100" dirty="0">
                <a:solidFill>
                  <a:schemeClr val="accent4"/>
                </a:solidFill>
                <a:latin typeface="Source Sans Pro"/>
                <a:hlinkClick r:id="rId8" action="ppaction://hlinksldjump"/>
              </a:rPr>
              <a:t>Tussen de lakens </a:t>
            </a:r>
            <a:r>
              <a:rPr lang="nl-BE" sz="1100" dirty="0">
                <a:solidFill>
                  <a:schemeClr val="accent4"/>
                </a:solidFill>
                <a:latin typeface="Source Sans Pro"/>
              </a:rPr>
              <a:t>(OKAN) (p. 79)</a:t>
            </a:r>
          </a:p>
          <a:p>
            <a:pPr marL="538163" lvl="2" indent="0"/>
            <a:r>
              <a:rPr lang="nl-BE" sz="1100" dirty="0">
                <a:solidFill>
                  <a:schemeClr val="accent4"/>
                </a:solidFill>
                <a:latin typeface="Source Sans Pro"/>
                <a:hlinkClick r:id="rId9" action="ppaction://hlinksldjump"/>
              </a:rPr>
              <a:t>JEF jeugdfilms en lesmappen </a:t>
            </a:r>
            <a:r>
              <a:rPr lang="nl-BE" sz="1100" dirty="0">
                <a:solidFill>
                  <a:schemeClr val="accent4"/>
                </a:solidFill>
                <a:latin typeface="Source Sans Pro"/>
              </a:rPr>
              <a:t>(p. 80)</a:t>
            </a:r>
          </a:p>
          <a:p>
            <a:pPr marL="538163" lvl="2" indent="0"/>
            <a:r>
              <a:rPr lang="nl-BE" sz="1100" dirty="0">
                <a:solidFill>
                  <a:schemeClr val="accent4"/>
                </a:solidFill>
                <a:latin typeface="Source Sans Pro"/>
                <a:hlinkClick r:id="rId10" action="ppaction://hlinksldjump"/>
              </a:rPr>
              <a:t>Better safe </a:t>
            </a:r>
            <a:r>
              <a:rPr lang="nl-BE" sz="1100" dirty="0" err="1">
                <a:solidFill>
                  <a:schemeClr val="accent4"/>
                </a:solidFill>
                <a:latin typeface="Source Sans Pro"/>
                <a:hlinkClick r:id="rId10" action="ppaction://hlinksldjump"/>
              </a:rPr>
              <a:t>than</a:t>
            </a:r>
            <a:r>
              <a:rPr lang="nl-BE" sz="1100" dirty="0">
                <a:solidFill>
                  <a:schemeClr val="accent4"/>
                </a:solidFill>
                <a:latin typeface="Source Sans Pro"/>
                <a:hlinkClick r:id="rId10" action="ppaction://hlinksldjump"/>
              </a:rPr>
              <a:t> soa </a:t>
            </a:r>
            <a:r>
              <a:rPr lang="nl-BE" sz="1100" dirty="0">
                <a:solidFill>
                  <a:schemeClr val="accent4"/>
                </a:solidFill>
                <a:latin typeface="Source Sans Pro"/>
              </a:rPr>
              <a:t>(p. 81)</a:t>
            </a:r>
          </a:p>
          <a:p>
            <a:pPr marL="538163" lvl="2" indent="0"/>
            <a:r>
              <a:rPr lang="nl-BE" sz="1100" dirty="0">
                <a:solidFill>
                  <a:schemeClr val="accent4"/>
                </a:solidFill>
                <a:latin typeface="Source Sans Pro"/>
                <a:hlinkClick r:id="rId11" action="ppaction://hlinksldjump"/>
              </a:rPr>
              <a:t>Grenswijs</a:t>
            </a:r>
            <a:r>
              <a:rPr lang="nl-BE" sz="1100" dirty="0">
                <a:solidFill>
                  <a:schemeClr val="accent4"/>
                </a:solidFill>
                <a:latin typeface="Source Sans Pro"/>
              </a:rPr>
              <a:t> (p. 82)</a:t>
            </a:r>
          </a:p>
          <a:p>
            <a:pPr marL="538163" lvl="2" indent="0"/>
            <a:r>
              <a:rPr lang="nl-BE" sz="1100" dirty="0">
                <a:solidFill>
                  <a:srgbClr val="FFC000"/>
                </a:solidFill>
                <a:latin typeface="Source Sans Pro"/>
                <a:hlinkClick r:id="rId12" action="ppaction://hlinksldjump"/>
              </a:rPr>
              <a:t>Lesgeven over anticonceptie </a:t>
            </a:r>
            <a:r>
              <a:rPr lang="nl-BE" sz="1100" dirty="0">
                <a:solidFill>
                  <a:srgbClr val="FFC000"/>
                </a:solidFill>
                <a:latin typeface="Source Sans Pro"/>
              </a:rPr>
              <a:t>(p. 83)</a:t>
            </a:r>
          </a:p>
          <a:p>
            <a:pPr marL="538163" lvl="2" indent="0"/>
            <a:r>
              <a:rPr lang="nl-BE" sz="1100" dirty="0">
                <a:solidFill>
                  <a:srgbClr val="FFC000"/>
                </a:solidFill>
                <a:latin typeface="Source Sans Pro"/>
                <a:hlinkClick r:id="rId13" action="ppaction://hlinksldjump"/>
              </a:rPr>
              <a:t>Zanzu.be helpt je praten met anderstaligen </a:t>
            </a:r>
            <a:r>
              <a:rPr lang="nl-BE" sz="1100" dirty="0">
                <a:solidFill>
                  <a:srgbClr val="FFC000"/>
                </a:solidFill>
                <a:latin typeface="Source Sans Pro"/>
              </a:rPr>
              <a:t>(p. 84)</a:t>
            </a:r>
          </a:p>
          <a:p>
            <a:pPr marL="538163" lvl="2" indent="0"/>
            <a:endParaRPr lang="nl-BE" sz="1100" dirty="0">
              <a:solidFill>
                <a:schemeClr val="accent4"/>
              </a:solidFill>
              <a:latin typeface="Source Sans Pro"/>
            </a:endParaRPr>
          </a:p>
          <a:p>
            <a:pPr lvl="1"/>
            <a:endParaRPr lang="nl-BE" sz="1100" dirty="0">
              <a:solidFill>
                <a:srgbClr val="7030A0"/>
              </a:solidFill>
              <a:latin typeface="Source Sans Pro"/>
            </a:endParaRPr>
          </a:p>
          <a:p>
            <a:pPr lvl="1"/>
            <a:endParaRPr lang="nl-BE" b="1" dirty="0">
              <a:solidFill>
                <a:srgbClr val="7030A0"/>
              </a:solidFill>
              <a:latin typeface="Source Sans Pro"/>
            </a:endParaRPr>
          </a:p>
          <a:p>
            <a:pPr lvl="1"/>
            <a:endParaRPr lang="nl-BE" dirty="0"/>
          </a:p>
          <a:p>
            <a:pPr lvl="1"/>
            <a:endParaRPr lang="nl-BE" dirty="0"/>
          </a:p>
          <a:p>
            <a:pPr lvl="1"/>
            <a:endParaRPr lang="nl-BE" dirty="0"/>
          </a:p>
          <a:p>
            <a:pPr marL="457200" lvl="1" indent="0">
              <a:buNone/>
            </a:pPr>
            <a:endParaRPr lang="nl-BE"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a:t>
            </a:fld>
            <a:endParaRPr lang="nl-BE"/>
          </a:p>
        </p:txBody>
      </p:sp>
      <p:sp>
        <p:nvSpPr>
          <p:cNvPr id="7" name="Rectangle 3"/>
          <p:cNvSpPr>
            <a:spLocks noChangeArrowheads="1"/>
          </p:cNvSpPr>
          <p:nvPr/>
        </p:nvSpPr>
        <p:spPr bwMode="auto">
          <a:xfrm>
            <a:off x="0" y="439579"/>
            <a:ext cx="16850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600" b="1" i="0" u="none" strike="noStrike" cap="none" normalizeH="0" baseline="0" dirty="0">
                <a:ln>
                  <a:noFill/>
                </a:ln>
                <a:solidFill>
                  <a:srgbClr val="FFFFFF"/>
                </a:solidFill>
                <a:effectLst/>
                <a:latin typeface="Source Sans Pro"/>
                <a:ea typeface="Calibri" panose="020F0502020204030204" pitchFamily="34" charset="0"/>
                <a:cs typeface="Times New Roman" panose="02020603050405020304" pitchFamily="18" charset="0"/>
              </a:rPr>
              <a:t>  INHOUD</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9" name="Rechthoek 8"/>
          <p:cNvSpPr/>
          <p:nvPr/>
        </p:nvSpPr>
        <p:spPr>
          <a:xfrm>
            <a:off x="276497" y="395452"/>
            <a:ext cx="3254375" cy="413385"/>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BE" sz="2400" b="1" dirty="0">
                <a:latin typeface="Source Sans Pro"/>
              </a:rPr>
              <a:t>INHOUD</a:t>
            </a:r>
            <a:r>
              <a:rPr lang="nl-BE" b="1" dirty="0"/>
              <a:t> </a:t>
            </a:r>
            <a:endParaRPr lang="nl-BE" dirty="0"/>
          </a:p>
        </p:txBody>
      </p:sp>
      <p:sp>
        <p:nvSpPr>
          <p:cNvPr id="2" name="Rechthoek 1"/>
          <p:cNvSpPr/>
          <p:nvPr/>
        </p:nvSpPr>
        <p:spPr>
          <a:xfrm>
            <a:off x="5660084" y="3669491"/>
            <a:ext cx="6096000" cy="3554819"/>
          </a:xfrm>
          <a:prstGeom prst="rect">
            <a:avLst/>
          </a:prstGeom>
        </p:spPr>
        <p:txBody>
          <a:bodyPr>
            <a:spAutoFit/>
          </a:bodyPr>
          <a:lstStyle/>
          <a:p>
            <a:endParaRPr lang="nl-BE" sz="1200" b="1" dirty="0">
              <a:solidFill>
                <a:schemeClr val="bg1"/>
              </a:solidFill>
              <a:latin typeface="Source Sans Pro"/>
            </a:endParaRPr>
          </a:p>
          <a:p>
            <a:r>
              <a:rPr lang="nl-BE" sz="1200" b="1" dirty="0">
                <a:solidFill>
                  <a:schemeClr val="bg1"/>
                </a:solidFill>
                <a:latin typeface="Source Sans Pro"/>
              </a:rPr>
              <a:t>       GEZONDHEID EN MILIEU</a:t>
            </a:r>
          </a:p>
          <a:p>
            <a:pPr marL="720725" lvl="2"/>
            <a:endParaRPr lang="nl-BE" sz="1200" dirty="0">
              <a:solidFill>
                <a:srgbClr val="92D050"/>
              </a:solidFill>
              <a:latin typeface="Source Sans Pro"/>
              <a:hlinkClick r:id="rId14" action="ppaction://hlinksldjump"/>
            </a:endParaRPr>
          </a:p>
          <a:p>
            <a:pPr marL="720725" lvl="2" indent="193675">
              <a:buFont typeface="Arial" panose="020B0604020202020204" pitchFamily="34" charset="0"/>
              <a:buChar char="•"/>
            </a:pPr>
            <a:r>
              <a:rPr lang="nl-BE" sz="1100" dirty="0">
                <a:solidFill>
                  <a:srgbClr val="92D050"/>
                </a:solidFill>
                <a:latin typeface="Source Sans Pro"/>
                <a:hlinkClick r:id="rId14" action="ppaction://hlinksldjump"/>
              </a:rPr>
              <a:t>Air @ school </a:t>
            </a:r>
            <a:r>
              <a:rPr lang="nl-BE" sz="1100" dirty="0">
                <a:solidFill>
                  <a:srgbClr val="92D050"/>
                </a:solidFill>
                <a:latin typeface="Source Sans Pro"/>
              </a:rPr>
              <a:t>(p. 85)</a:t>
            </a:r>
          </a:p>
          <a:p>
            <a:pPr marL="720725" lvl="2" indent="193675">
              <a:buFont typeface="Arial" panose="020B0604020202020204" pitchFamily="34" charset="0"/>
              <a:buChar char="•"/>
            </a:pPr>
            <a:r>
              <a:rPr lang="nl-BE" sz="1100" dirty="0">
                <a:solidFill>
                  <a:srgbClr val="92D050"/>
                </a:solidFill>
                <a:latin typeface="Source Sans Pro"/>
                <a:hlinkClick r:id="rId15" action="ppaction://hlinksldjump"/>
              </a:rPr>
              <a:t>Podcast ventileren </a:t>
            </a:r>
            <a:r>
              <a:rPr lang="nl-BE" sz="1100" dirty="0">
                <a:solidFill>
                  <a:srgbClr val="92D050"/>
                </a:solidFill>
                <a:latin typeface="Source Sans Pro"/>
              </a:rPr>
              <a:t>(p. 86)</a:t>
            </a:r>
            <a:endParaRPr lang="nl-BE" sz="1100" dirty="0">
              <a:solidFill>
                <a:srgbClr val="92D050"/>
              </a:solidFill>
              <a:latin typeface="Source Sans Pro"/>
              <a:hlinkClick r:id="rId16" action="ppaction://hlinksldjump"/>
            </a:endParaRPr>
          </a:p>
          <a:p>
            <a:pPr marL="720725" lvl="2" indent="193675">
              <a:buFont typeface="Arial" panose="020B0604020202020204" pitchFamily="34" charset="0"/>
              <a:buChar char="•"/>
            </a:pPr>
            <a:r>
              <a:rPr lang="nl-BE" sz="1100" dirty="0">
                <a:solidFill>
                  <a:srgbClr val="92D050"/>
                </a:solidFill>
                <a:latin typeface="Source Sans Pro"/>
                <a:hlinkClick r:id="rId16" action="ppaction://hlinksldjump"/>
              </a:rPr>
              <a:t>Een valies vol lucht </a:t>
            </a:r>
            <a:r>
              <a:rPr lang="nl-BE" sz="1100" dirty="0">
                <a:solidFill>
                  <a:srgbClr val="92D050"/>
                </a:solidFill>
                <a:latin typeface="Source Sans Pro"/>
              </a:rPr>
              <a:t>(p. 87)</a:t>
            </a:r>
            <a:endParaRPr lang="nl-BE" sz="1100" dirty="0">
              <a:solidFill>
                <a:srgbClr val="92D050"/>
              </a:solidFill>
              <a:latin typeface="Source Sans Pro"/>
              <a:hlinkClick r:id="rId17" action="ppaction://hlinksldjump"/>
            </a:endParaRPr>
          </a:p>
          <a:p>
            <a:pPr marL="720725" lvl="2" indent="193675">
              <a:buFont typeface="Arial" panose="020B0604020202020204" pitchFamily="34" charset="0"/>
              <a:buChar char="•"/>
            </a:pPr>
            <a:r>
              <a:rPr lang="nl-BE" sz="1100" dirty="0">
                <a:solidFill>
                  <a:srgbClr val="92D050"/>
                </a:solidFill>
                <a:latin typeface="Source Sans Pro"/>
                <a:hlinkClick r:id="rId17" action="ppaction://hlinksldjump"/>
              </a:rPr>
              <a:t>Warme dagen</a:t>
            </a:r>
            <a:r>
              <a:rPr lang="nl-BE" sz="1100" dirty="0">
                <a:solidFill>
                  <a:srgbClr val="92D050"/>
                </a:solidFill>
                <a:latin typeface="Source Sans Pro"/>
              </a:rPr>
              <a:t> (p. 88)</a:t>
            </a:r>
          </a:p>
          <a:p>
            <a:pPr marL="720725" lvl="2" indent="193675">
              <a:buFont typeface="Arial" panose="020B0604020202020204" pitchFamily="34" charset="0"/>
              <a:buChar char="•"/>
            </a:pPr>
            <a:r>
              <a:rPr lang="nl-BE" sz="1100" dirty="0">
                <a:solidFill>
                  <a:srgbClr val="92D050"/>
                </a:solidFill>
                <a:latin typeface="Source Sans Pro"/>
                <a:hlinkClick r:id="rId18" action="ppaction://hlinksldjump"/>
              </a:rPr>
              <a:t>Wees niet gek, doe de tekencheck</a:t>
            </a:r>
            <a:r>
              <a:rPr lang="nl-BE" sz="1100" dirty="0">
                <a:solidFill>
                  <a:srgbClr val="92D050"/>
                </a:solidFill>
                <a:latin typeface="Source Sans Pro"/>
              </a:rPr>
              <a:t> (p. 89)</a:t>
            </a:r>
          </a:p>
          <a:p>
            <a:pPr marL="720725" lvl="2" indent="193675">
              <a:buFont typeface="Arial" panose="020B0604020202020204" pitchFamily="34" charset="0"/>
              <a:buChar char="•"/>
            </a:pPr>
            <a:r>
              <a:rPr lang="nl-BE" sz="1100" dirty="0">
                <a:solidFill>
                  <a:srgbClr val="92D050"/>
                </a:solidFill>
                <a:latin typeface="Source Sans Pro"/>
                <a:hlinkClick r:id="rId19" action="ppaction://hlinksldjump"/>
              </a:rPr>
              <a:t>Schijtluizen – reuzeberenklauw en eikenprocessierups </a:t>
            </a:r>
            <a:r>
              <a:rPr lang="nl-BE" sz="1100" dirty="0">
                <a:solidFill>
                  <a:srgbClr val="92D050"/>
                </a:solidFill>
                <a:latin typeface="Source Sans Pro"/>
              </a:rPr>
              <a:t>(p. 90)</a:t>
            </a:r>
          </a:p>
          <a:p>
            <a:pPr marL="720725" lvl="2" indent="193675">
              <a:buFont typeface="Arial" panose="020B0604020202020204" pitchFamily="34" charset="0"/>
              <a:buChar char="•"/>
            </a:pPr>
            <a:r>
              <a:rPr lang="nl-BE" sz="1100" dirty="0">
                <a:solidFill>
                  <a:srgbClr val="92D050"/>
                </a:solidFill>
                <a:latin typeface="Source Sans Pro"/>
                <a:hlinkClick r:id="rId20" action="ppaction://hlinksldjump"/>
              </a:rPr>
              <a:t>Milieu op school</a:t>
            </a:r>
            <a:r>
              <a:rPr lang="nl-BE" sz="1100" dirty="0">
                <a:solidFill>
                  <a:srgbClr val="92D050"/>
                </a:solidFill>
                <a:latin typeface="Source Sans Pro"/>
              </a:rPr>
              <a:t> (p. 92)</a:t>
            </a:r>
          </a:p>
          <a:p>
            <a:pPr marL="720725" lvl="2" indent="193675">
              <a:buFont typeface="Arial" panose="020B0604020202020204" pitchFamily="34" charset="0"/>
              <a:buChar char="•"/>
            </a:pPr>
            <a:r>
              <a:rPr lang="nl-BE" sz="1100" dirty="0">
                <a:solidFill>
                  <a:srgbClr val="92D050"/>
                </a:solidFill>
                <a:latin typeface="Source Sans Pro"/>
                <a:hlinkClick r:id="rId21" action="ppaction://hlinksldjump"/>
              </a:rPr>
              <a:t>Veilig omgaan met kraantjeswater op school</a:t>
            </a:r>
            <a:r>
              <a:rPr lang="nl-BE" sz="1100" dirty="0">
                <a:solidFill>
                  <a:srgbClr val="92D050"/>
                </a:solidFill>
                <a:latin typeface="Source Sans Pro"/>
              </a:rPr>
              <a:t> (p. 93)</a:t>
            </a:r>
          </a:p>
          <a:p>
            <a:pPr marL="720725" lvl="2" indent="193675">
              <a:buFont typeface="Arial" panose="020B0604020202020204" pitchFamily="34" charset="0"/>
              <a:buChar char="•"/>
            </a:pPr>
            <a:r>
              <a:rPr lang="nl-BE" sz="1100" dirty="0">
                <a:latin typeface="Source Sans Pro"/>
                <a:hlinkClick r:id="rId22" action="ppaction://hlinksldjump"/>
              </a:rPr>
              <a:t>Gezondheidsrally</a:t>
            </a:r>
            <a:r>
              <a:rPr lang="nl-BE" sz="1100" dirty="0">
                <a:solidFill>
                  <a:srgbClr val="92D050"/>
                </a:solidFill>
                <a:latin typeface="Source Sans Pro"/>
              </a:rPr>
              <a:t> (p. 91)</a:t>
            </a:r>
          </a:p>
          <a:p>
            <a:r>
              <a:rPr lang="nl-BE" sz="1200" b="1" dirty="0">
                <a:solidFill>
                  <a:schemeClr val="bg1"/>
                </a:solidFill>
                <a:latin typeface="Source Sans Pro"/>
              </a:rPr>
              <a:t>THEMA-OVERSTIJGEND</a:t>
            </a:r>
          </a:p>
          <a:p>
            <a:endParaRPr lang="nl-BE" sz="1200" b="1" dirty="0">
              <a:solidFill>
                <a:srgbClr val="92D050"/>
              </a:solidFill>
              <a:latin typeface="Source Sans Pro"/>
            </a:endParaRPr>
          </a:p>
          <a:p>
            <a:pPr marL="985838" lvl="2" indent="-285750">
              <a:buFont typeface="Arial" panose="020B0604020202020204" pitchFamily="34" charset="0"/>
              <a:buChar char="•"/>
            </a:pPr>
            <a:r>
              <a:rPr lang="nl-BE" sz="1100" dirty="0" err="1">
                <a:solidFill>
                  <a:schemeClr val="accent2"/>
                </a:solidFill>
                <a:latin typeface="Source Sans Pro"/>
                <a:hlinkClick r:id="rId23" action="ppaction://hlinksldjump"/>
              </a:rPr>
              <a:t>EDUbox</a:t>
            </a:r>
            <a:r>
              <a:rPr lang="nl-BE" sz="1100" dirty="0">
                <a:solidFill>
                  <a:schemeClr val="accent2"/>
                </a:solidFill>
                <a:latin typeface="Source Sans Pro"/>
                <a:hlinkClick r:id="rId23" action="ppaction://hlinksldjump"/>
              </a:rPr>
              <a:t> rond diverse thema’s </a:t>
            </a:r>
            <a:r>
              <a:rPr lang="nl-BE" sz="1100" dirty="0">
                <a:solidFill>
                  <a:schemeClr val="accent2"/>
                </a:solidFill>
                <a:latin typeface="Source Sans Pro"/>
              </a:rPr>
              <a:t>(p. 94)</a:t>
            </a:r>
            <a:endParaRPr lang="nl-BE" sz="1100" dirty="0">
              <a:solidFill>
                <a:schemeClr val="accent2"/>
              </a:solidFill>
              <a:latin typeface="Source Sans Pro"/>
              <a:hlinkClick r:id="rId24" action="ppaction://hlinksldjump"/>
            </a:endParaRPr>
          </a:p>
          <a:p>
            <a:pPr marL="985838" lvl="2" indent="-285750">
              <a:buFont typeface="Arial" panose="020B0604020202020204" pitchFamily="34" charset="0"/>
              <a:buChar char="•"/>
            </a:pPr>
            <a:r>
              <a:rPr lang="nl-BE" sz="1100" dirty="0">
                <a:solidFill>
                  <a:schemeClr val="accent2"/>
                </a:solidFill>
                <a:latin typeface="Source Sans Pro"/>
                <a:hlinkClick r:id="rId24" action="ppaction://hlinksldjump"/>
              </a:rPr>
              <a:t>Leerlijnen over gezond Leven</a:t>
            </a:r>
            <a:r>
              <a:rPr lang="nl-BE" sz="1100" dirty="0">
                <a:solidFill>
                  <a:schemeClr val="accent2"/>
                </a:solidFill>
                <a:latin typeface="Source Sans Pro"/>
              </a:rPr>
              <a:t> (p. 95)</a:t>
            </a:r>
          </a:p>
          <a:p>
            <a:pPr marL="985838" lvl="2" indent="-285750">
              <a:buFont typeface="Arial" panose="020B0604020202020204" pitchFamily="34" charset="0"/>
              <a:buChar char="•"/>
            </a:pPr>
            <a:r>
              <a:rPr lang="nl-BE" sz="1100" dirty="0">
                <a:solidFill>
                  <a:schemeClr val="accent2"/>
                </a:solidFill>
                <a:latin typeface="Source Sans Pro"/>
                <a:hlinkClick r:id="rId25" action="ppaction://hlinksldjump"/>
              </a:rPr>
              <a:t>Gezond opvoeden</a:t>
            </a:r>
            <a:r>
              <a:rPr lang="nl-BE" sz="1100" dirty="0">
                <a:solidFill>
                  <a:schemeClr val="accent2"/>
                </a:solidFill>
                <a:latin typeface="Source Sans Pro"/>
              </a:rPr>
              <a:t> (p. 96)</a:t>
            </a:r>
          </a:p>
          <a:p>
            <a:pPr marL="985838" lvl="2" indent="-285750">
              <a:buFont typeface="Arial" panose="020B0604020202020204" pitchFamily="34" charset="0"/>
              <a:buChar char="•"/>
            </a:pPr>
            <a:r>
              <a:rPr lang="nl-BE" sz="1100" dirty="0">
                <a:solidFill>
                  <a:schemeClr val="accent2"/>
                </a:solidFill>
                <a:latin typeface="Source Sans Pro"/>
                <a:hlinkClick r:id="rId26" action="ppaction://hlinksldjump"/>
              </a:rPr>
              <a:t>Gezonde school</a:t>
            </a:r>
            <a:r>
              <a:rPr lang="nl-BE" sz="1100" dirty="0">
                <a:solidFill>
                  <a:schemeClr val="accent2"/>
                </a:solidFill>
                <a:latin typeface="Source Sans Pro"/>
              </a:rPr>
              <a:t> (p. </a:t>
            </a:r>
            <a:r>
              <a:rPr lang="nl-BE" sz="1100">
                <a:solidFill>
                  <a:schemeClr val="accent2"/>
                </a:solidFill>
                <a:latin typeface="Source Sans Pro"/>
              </a:rPr>
              <a:t>97)</a:t>
            </a:r>
            <a:endParaRPr lang="nl-BE" sz="1100" dirty="0">
              <a:solidFill>
                <a:schemeClr val="accent2"/>
              </a:solidFill>
              <a:latin typeface="Source Sans Pro"/>
            </a:endParaRPr>
          </a:p>
          <a:p>
            <a:pPr lvl="1"/>
            <a:endParaRPr lang="nl-BE" sz="1100" dirty="0">
              <a:latin typeface="Source Sans Pro"/>
            </a:endParaRPr>
          </a:p>
          <a:p>
            <a:pPr lvl="1"/>
            <a:endParaRPr lang="nl-BE" sz="1100" dirty="0"/>
          </a:p>
        </p:txBody>
      </p:sp>
      <p:sp>
        <p:nvSpPr>
          <p:cNvPr id="12" name="Afgeronde rechthoek 11"/>
          <p:cNvSpPr/>
          <p:nvPr/>
        </p:nvSpPr>
        <p:spPr>
          <a:xfrm>
            <a:off x="276497" y="984771"/>
            <a:ext cx="3832650" cy="257038"/>
          </a:xfrm>
          <a:prstGeom prst="roundRect">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200" b="1" dirty="0">
                <a:solidFill>
                  <a:schemeClr val="bg1"/>
                </a:solidFill>
                <a:latin typeface="Source Sans Pro"/>
              </a:rPr>
              <a:t>TABAK, ALCOHOL, DRUGS EN GAMEN </a:t>
            </a:r>
            <a:endParaRPr lang="nl-BE" sz="1200" b="1" dirty="0"/>
          </a:p>
        </p:txBody>
      </p:sp>
      <p:sp>
        <p:nvSpPr>
          <p:cNvPr id="5" name="Rechthoek 4"/>
          <p:cNvSpPr/>
          <p:nvPr/>
        </p:nvSpPr>
        <p:spPr>
          <a:xfrm>
            <a:off x="35073" y="1234386"/>
            <a:ext cx="5571795" cy="3816429"/>
          </a:xfrm>
          <a:prstGeom prst="rect">
            <a:avLst/>
          </a:prstGeom>
        </p:spPr>
        <p:txBody>
          <a:bodyPr wrap="square">
            <a:spAutoFit/>
          </a:bodyPr>
          <a:lstStyle/>
          <a:p>
            <a:pPr marL="823913" indent="-285750">
              <a:buFont typeface="Arial" panose="020B0604020202020204" pitchFamily="34" charset="0"/>
              <a:buChar char="•"/>
            </a:pPr>
            <a:r>
              <a:rPr lang="nl-BE" sz="1100" dirty="0">
                <a:solidFill>
                  <a:srgbClr val="CC0099"/>
                </a:solidFill>
                <a:latin typeface="Source Sans Pro"/>
                <a:hlinkClick r:id="rId27" action="ppaction://hlinksldjump"/>
              </a:rPr>
              <a:t>Crush</a:t>
            </a:r>
            <a:r>
              <a:rPr lang="nl-BE" sz="1100" dirty="0">
                <a:solidFill>
                  <a:srgbClr val="CC0099"/>
                </a:solidFill>
                <a:latin typeface="Source Sans Pro"/>
              </a:rPr>
              <a:t> (p. 49)</a:t>
            </a:r>
          </a:p>
          <a:p>
            <a:pPr marL="823913" indent="-285750">
              <a:buFont typeface="Arial" panose="020B0604020202020204" pitchFamily="34" charset="0"/>
              <a:buChar char="•"/>
            </a:pPr>
            <a:r>
              <a:rPr lang="nl-BE" sz="1100" dirty="0">
                <a:solidFill>
                  <a:srgbClr val="CC0099"/>
                </a:solidFill>
                <a:latin typeface="Source Sans Pro"/>
                <a:hlinkClick r:id="rId28" action="ppaction://hlinksldjump"/>
              </a:rPr>
              <a:t>Rock Zero </a:t>
            </a:r>
            <a:r>
              <a:rPr lang="nl-BE" sz="1100" dirty="0">
                <a:solidFill>
                  <a:srgbClr val="CC0099"/>
                </a:solidFill>
                <a:latin typeface="Source Sans Pro"/>
              </a:rPr>
              <a:t>(p. 50)</a:t>
            </a:r>
          </a:p>
          <a:p>
            <a:pPr marL="823913" indent="-285750">
              <a:buFont typeface="Arial" panose="020B0604020202020204" pitchFamily="34" charset="0"/>
              <a:buChar char="•"/>
            </a:pPr>
            <a:r>
              <a:rPr lang="nl-BE" sz="1100" dirty="0">
                <a:solidFill>
                  <a:srgbClr val="CC0099"/>
                </a:solidFill>
                <a:latin typeface="Source Sans Pro"/>
                <a:hlinkClick r:id="rId29" action="ppaction://hlinksldjump"/>
              </a:rPr>
              <a:t>Laat jouw beeldscherm sporen na? </a:t>
            </a:r>
            <a:r>
              <a:rPr lang="nl-BE" sz="1100" dirty="0">
                <a:solidFill>
                  <a:srgbClr val="CC0099"/>
                </a:solidFill>
                <a:latin typeface="Source Sans Pro"/>
              </a:rPr>
              <a:t>(p. 51)</a:t>
            </a:r>
          </a:p>
          <a:p>
            <a:pPr marL="823913" indent="-285750">
              <a:buFont typeface="Arial" panose="020B0604020202020204" pitchFamily="34" charset="0"/>
              <a:buChar char="•"/>
            </a:pPr>
            <a:r>
              <a:rPr lang="nl-BE" sz="1100" dirty="0">
                <a:solidFill>
                  <a:srgbClr val="CC0099"/>
                </a:solidFill>
                <a:latin typeface="Source Sans Pro"/>
                <a:hlinkClick r:id="rId30" action="ppaction://hlinksldjump"/>
              </a:rPr>
              <a:t>Friends &amp; Fun </a:t>
            </a:r>
            <a:r>
              <a:rPr lang="nl-BE" sz="1100" dirty="0">
                <a:solidFill>
                  <a:srgbClr val="CC0099"/>
                </a:solidFill>
                <a:latin typeface="Source Sans Pro"/>
              </a:rPr>
              <a:t>(p. 52)</a:t>
            </a:r>
          </a:p>
          <a:p>
            <a:pPr marL="823913" indent="-285750">
              <a:buFont typeface="Arial" panose="020B0604020202020204" pitchFamily="34" charset="0"/>
              <a:buChar char="•"/>
            </a:pPr>
            <a:r>
              <a:rPr lang="nl-BE" sz="1100" dirty="0">
                <a:solidFill>
                  <a:srgbClr val="CC0099"/>
                </a:solidFill>
                <a:latin typeface="Source Sans Pro"/>
                <a:hlinkClick r:id="rId31" action="ppaction://hlinksldjump"/>
              </a:rPr>
              <a:t>You Bet </a:t>
            </a:r>
            <a:r>
              <a:rPr lang="nl-BE" sz="1100" dirty="0">
                <a:solidFill>
                  <a:srgbClr val="CC0099"/>
                </a:solidFill>
                <a:latin typeface="Source Sans Pro"/>
              </a:rPr>
              <a:t>(p. 53)</a:t>
            </a:r>
          </a:p>
          <a:p>
            <a:pPr marL="823913" indent="-285750">
              <a:buFont typeface="Arial" panose="020B0604020202020204" pitchFamily="34" charset="0"/>
              <a:buChar char="•"/>
            </a:pPr>
            <a:r>
              <a:rPr lang="nl-BE" sz="1100" dirty="0">
                <a:solidFill>
                  <a:srgbClr val="CC0099"/>
                </a:solidFill>
                <a:latin typeface="Source Sans Pro"/>
                <a:hlinkClick r:id="rId32" action="ppaction://hlinksldjump"/>
              </a:rPr>
              <a:t>Play</a:t>
            </a:r>
            <a:r>
              <a:rPr lang="nl-BE" sz="1100" dirty="0">
                <a:solidFill>
                  <a:srgbClr val="CC0099"/>
                </a:solidFill>
                <a:latin typeface="Source Sans Pro"/>
              </a:rPr>
              <a:t> (p. 54)</a:t>
            </a:r>
          </a:p>
          <a:p>
            <a:pPr marL="823913" indent="-285750">
              <a:buFont typeface="Arial" panose="020B0604020202020204" pitchFamily="34" charset="0"/>
              <a:buChar char="•"/>
            </a:pPr>
            <a:r>
              <a:rPr lang="nl-BE" sz="1100" dirty="0">
                <a:solidFill>
                  <a:srgbClr val="CC0099"/>
                </a:solidFill>
                <a:latin typeface="Source Sans Pro"/>
                <a:hlinkClick r:id="rId33" action="ppaction://hlinksldjump"/>
              </a:rPr>
              <a:t>Maat in de shit </a:t>
            </a:r>
            <a:r>
              <a:rPr lang="nl-BE" sz="1100" dirty="0">
                <a:solidFill>
                  <a:srgbClr val="CC0099"/>
                </a:solidFill>
                <a:latin typeface="Source Sans Pro"/>
              </a:rPr>
              <a:t>(p. 55)</a:t>
            </a:r>
          </a:p>
          <a:p>
            <a:pPr marL="823913" indent="-285750">
              <a:buFont typeface="Arial" panose="020B0604020202020204" pitchFamily="34" charset="0"/>
              <a:buChar char="•"/>
            </a:pPr>
            <a:r>
              <a:rPr lang="nl-BE" sz="1100" dirty="0">
                <a:solidFill>
                  <a:srgbClr val="CC0099"/>
                </a:solidFill>
                <a:latin typeface="Source Sans Pro"/>
                <a:hlinkClick r:id="rId34" action="ppaction://hlinksldjump"/>
              </a:rPr>
              <a:t>Visual display en rookrobot </a:t>
            </a:r>
            <a:r>
              <a:rPr lang="nl-BE" sz="1100" dirty="0">
                <a:solidFill>
                  <a:srgbClr val="CC0099"/>
                </a:solidFill>
                <a:latin typeface="Source Sans Pro"/>
              </a:rPr>
              <a:t>(p. 56)</a:t>
            </a:r>
          </a:p>
          <a:p>
            <a:pPr marL="823913" indent="-285750">
              <a:buFont typeface="Arial" panose="020B0604020202020204" pitchFamily="34" charset="0"/>
              <a:buChar char="•"/>
            </a:pPr>
            <a:r>
              <a:rPr lang="nl-BE" sz="1100" dirty="0">
                <a:solidFill>
                  <a:srgbClr val="CC0099"/>
                </a:solidFill>
                <a:latin typeface="Source Sans Pro"/>
                <a:hlinkClick r:id="rId35" action="ppaction://hlinksldjump"/>
              </a:rPr>
              <a:t>Bullshit Free </a:t>
            </a:r>
            <a:r>
              <a:rPr lang="nl-BE" sz="1100" dirty="0" err="1">
                <a:solidFill>
                  <a:srgbClr val="CC0099"/>
                </a:solidFill>
                <a:latin typeface="Source Sans Pro"/>
                <a:hlinkClick r:id="rId35" action="ppaction://hlinksldjump"/>
              </a:rPr>
              <a:t>Generation</a:t>
            </a:r>
            <a:r>
              <a:rPr lang="nl-BE" sz="1100" dirty="0">
                <a:solidFill>
                  <a:srgbClr val="CC0099"/>
                </a:solidFill>
                <a:latin typeface="Source Sans Pro"/>
                <a:hlinkClick r:id="rId35" action="ppaction://hlinksldjump"/>
              </a:rPr>
              <a:t> </a:t>
            </a:r>
            <a:r>
              <a:rPr lang="nl-BE" sz="1100" dirty="0">
                <a:solidFill>
                  <a:srgbClr val="CC0099"/>
                </a:solidFill>
                <a:latin typeface="Source Sans Pro"/>
              </a:rPr>
              <a:t>(p. 57)</a:t>
            </a:r>
          </a:p>
          <a:p>
            <a:pPr marL="823913" indent="-285750">
              <a:buFont typeface="Arial" panose="020B0604020202020204" pitchFamily="34" charset="0"/>
              <a:buChar char="•"/>
            </a:pPr>
            <a:r>
              <a:rPr lang="nl-BE" sz="1100" dirty="0">
                <a:solidFill>
                  <a:srgbClr val="CC0099"/>
                </a:solidFill>
                <a:latin typeface="Source Sans Pro"/>
                <a:hlinkClick r:id="rId36" action="ppaction://hlinksldjump"/>
              </a:rPr>
              <a:t>Bordspel over roken </a:t>
            </a:r>
            <a:r>
              <a:rPr lang="nl-BE" sz="1100" dirty="0">
                <a:solidFill>
                  <a:srgbClr val="CC0099"/>
                </a:solidFill>
                <a:latin typeface="Source Sans Pro"/>
              </a:rPr>
              <a:t>(p. 58)</a:t>
            </a:r>
          </a:p>
          <a:p>
            <a:pPr marL="823913" indent="-285750">
              <a:buFont typeface="Arial" panose="020B0604020202020204" pitchFamily="34" charset="0"/>
              <a:buChar char="•"/>
            </a:pPr>
            <a:r>
              <a:rPr lang="nl-BE" sz="1100" dirty="0">
                <a:solidFill>
                  <a:srgbClr val="CC0099"/>
                </a:solidFill>
                <a:latin typeface="Source Sans Pro"/>
                <a:hlinkClick r:id="rId37" action="ppaction://hlinksldjump"/>
              </a:rPr>
              <a:t>Uitgespaard</a:t>
            </a:r>
            <a:r>
              <a:rPr lang="nl-BE" sz="1100" dirty="0">
                <a:solidFill>
                  <a:srgbClr val="CC0099"/>
                </a:solidFill>
                <a:latin typeface="Source Sans Pro"/>
              </a:rPr>
              <a:t> (p. 59)</a:t>
            </a:r>
          </a:p>
          <a:p>
            <a:pPr marL="823913" indent="-285750">
              <a:buFont typeface="Arial" panose="020B0604020202020204" pitchFamily="34" charset="0"/>
              <a:buChar char="•"/>
            </a:pPr>
            <a:r>
              <a:rPr lang="nl-BE" sz="1100" dirty="0">
                <a:solidFill>
                  <a:srgbClr val="CC0099"/>
                </a:solidFill>
                <a:latin typeface="Source Sans Pro"/>
                <a:hlinkClick r:id="rId38" action="ppaction://hlinksldjump"/>
              </a:rPr>
              <a:t>Zever in pakskes </a:t>
            </a:r>
            <a:r>
              <a:rPr lang="nl-BE" sz="1100" dirty="0">
                <a:solidFill>
                  <a:srgbClr val="CC0099"/>
                </a:solidFill>
                <a:latin typeface="Source Sans Pro"/>
              </a:rPr>
              <a:t>(p. 60)</a:t>
            </a:r>
          </a:p>
          <a:p>
            <a:pPr marL="823913" indent="-285750">
              <a:buFont typeface="Arial" panose="020B0604020202020204" pitchFamily="34" charset="0"/>
              <a:buChar char="•"/>
            </a:pPr>
            <a:r>
              <a:rPr lang="nl-BE" sz="1100" dirty="0">
                <a:solidFill>
                  <a:srgbClr val="CC0099"/>
                </a:solidFill>
                <a:latin typeface="Source Sans Pro"/>
                <a:hlinkClick r:id="rId39" action="ppaction://hlinksldjump"/>
              </a:rPr>
              <a:t>Samen op stap </a:t>
            </a:r>
            <a:r>
              <a:rPr lang="nl-BE" sz="1100" dirty="0">
                <a:solidFill>
                  <a:srgbClr val="CC0099"/>
                </a:solidFill>
                <a:latin typeface="Source Sans Pro"/>
              </a:rPr>
              <a:t>(p. 61)</a:t>
            </a:r>
          </a:p>
          <a:p>
            <a:pPr marL="823913" indent="-285750">
              <a:buFont typeface="Arial" panose="020B0604020202020204" pitchFamily="34" charset="0"/>
              <a:buChar char="•"/>
            </a:pPr>
            <a:r>
              <a:rPr lang="nl-BE" sz="1100" dirty="0">
                <a:solidFill>
                  <a:srgbClr val="CC0099"/>
                </a:solidFill>
                <a:latin typeface="Source Sans Pro"/>
                <a:hlinkClick r:id="rId40" action="ppaction://hlinksldjump"/>
              </a:rPr>
              <a:t>Unplugged</a:t>
            </a:r>
            <a:r>
              <a:rPr lang="nl-BE" sz="1100" dirty="0">
                <a:solidFill>
                  <a:srgbClr val="CC0099"/>
                </a:solidFill>
                <a:latin typeface="Source Sans Pro"/>
              </a:rPr>
              <a:t> (p. 62)</a:t>
            </a:r>
          </a:p>
          <a:p>
            <a:pPr marL="823913" indent="-285750">
              <a:buFont typeface="Arial" panose="020B0604020202020204" pitchFamily="34" charset="0"/>
              <a:buChar char="•"/>
            </a:pPr>
            <a:r>
              <a:rPr lang="nl-BE" sz="1100" dirty="0">
                <a:solidFill>
                  <a:srgbClr val="CC0099"/>
                </a:solidFill>
                <a:latin typeface="Source Sans Pro"/>
                <a:hlinkClick r:id="rId41" action="ppaction://hlinksldjump"/>
              </a:rPr>
              <a:t>Tabak, alcohol en drugs op school </a:t>
            </a:r>
            <a:r>
              <a:rPr lang="nl-BE" sz="1100" dirty="0">
                <a:solidFill>
                  <a:srgbClr val="CC0099"/>
                </a:solidFill>
                <a:latin typeface="Source Sans Pro"/>
              </a:rPr>
              <a:t>(p. 63)</a:t>
            </a:r>
          </a:p>
          <a:p>
            <a:pPr marL="823913" indent="-285750">
              <a:buFont typeface="Arial" panose="020B0604020202020204" pitchFamily="34" charset="0"/>
              <a:buChar char="•"/>
            </a:pPr>
            <a:r>
              <a:rPr lang="nl-BE" sz="1100" dirty="0">
                <a:solidFill>
                  <a:srgbClr val="CC0099"/>
                </a:solidFill>
                <a:latin typeface="Source Sans Pro"/>
                <a:hlinkClick r:id="rId42" action="ppaction://hlinksldjump"/>
              </a:rPr>
              <a:t>Ouderavond ‘Als kleine kinderen groot worden’ </a:t>
            </a:r>
            <a:r>
              <a:rPr lang="nl-BE" sz="1100" dirty="0">
                <a:solidFill>
                  <a:srgbClr val="CC0099"/>
                </a:solidFill>
                <a:latin typeface="Source Sans Pro"/>
              </a:rPr>
              <a:t>(p. 64)</a:t>
            </a:r>
          </a:p>
          <a:p>
            <a:pPr marL="823913" indent="-285750">
              <a:buFont typeface="Arial" panose="020B0604020202020204" pitchFamily="34" charset="0"/>
              <a:buChar char="•"/>
            </a:pPr>
            <a:r>
              <a:rPr lang="nl-BE" sz="1100" dirty="0">
                <a:solidFill>
                  <a:srgbClr val="CC0099"/>
                </a:solidFill>
                <a:latin typeface="Source Sans Pro"/>
                <a:hlinkClick r:id="rId43" action="ppaction://hlinksldjump"/>
              </a:rPr>
              <a:t>Kierrewiet met Speed </a:t>
            </a:r>
            <a:r>
              <a:rPr lang="nl-BE" sz="1100" dirty="0">
                <a:solidFill>
                  <a:srgbClr val="CC0099"/>
                </a:solidFill>
                <a:latin typeface="Source Sans Pro"/>
              </a:rPr>
              <a:t>(p. 65)</a:t>
            </a:r>
          </a:p>
          <a:p>
            <a:pPr marL="823913" indent="-285750">
              <a:buFont typeface="Arial" panose="020B0604020202020204" pitchFamily="34" charset="0"/>
              <a:buChar char="•"/>
            </a:pPr>
            <a:r>
              <a:rPr lang="nl-BE" sz="1100" dirty="0">
                <a:solidFill>
                  <a:srgbClr val="CC0099"/>
                </a:solidFill>
                <a:latin typeface="Source Sans Pro"/>
                <a:hlinkClick r:id="rId44" action="ppaction://hlinksldjump"/>
              </a:rPr>
              <a:t>Infosessie rookstop </a:t>
            </a:r>
            <a:r>
              <a:rPr lang="nl-BE" sz="1100" dirty="0">
                <a:solidFill>
                  <a:srgbClr val="CC0099"/>
                </a:solidFill>
                <a:latin typeface="Source Sans Pro"/>
              </a:rPr>
              <a:t>(p. 66)</a:t>
            </a:r>
          </a:p>
          <a:p>
            <a:pPr marL="823913" indent="-285750">
              <a:buFont typeface="Arial" panose="020B0604020202020204" pitchFamily="34" charset="0"/>
              <a:buChar char="•"/>
            </a:pPr>
            <a:r>
              <a:rPr lang="nl-BE" sz="1100" dirty="0">
                <a:solidFill>
                  <a:srgbClr val="CC0099"/>
                </a:solidFill>
                <a:latin typeface="Source Sans Pro"/>
                <a:hlinkClick r:id="rId45" action="ppaction://hlinksldjump"/>
              </a:rPr>
              <a:t>Leerlijn tabak, alcohol, illegale drugs, gokken en gamen </a:t>
            </a:r>
            <a:r>
              <a:rPr lang="nl-BE" sz="1100" dirty="0">
                <a:solidFill>
                  <a:srgbClr val="CC0099"/>
                </a:solidFill>
                <a:latin typeface="Source Sans Pro"/>
              </a:rPr>
              <a:t>(p. 67)</a:t>
            </a:r>
          </a:p>
          <a:p>
            <a:pPr marL="823913" indent="-285750">
              <a:buFont typeface="Arial" panose="020B0604020202020204" pitchFamily="34" charset="0"/>
              <a:buChar char="•"/>
            </a:pPr>
            <a:r>
              <a:rPr lang="nl-BE" sz="1100" dirty="0">
                <a:solidFill>
                  <a:srgbClr val="CC0099"/>
                </a:solidFill>
                <a:latin typeface="Source Sans Pro"/>
                <a:hlinkClick r:id="rId46" action="ppaction://hlinksldjump"/>
              </a:rPr>
              <a:t>Alcohol- en drugsbeleid op school </a:t>
            </a:r>
            <a:r>
              <a:rPr lang="nl-BE" sz="1100" dirty="0">
                <a:solidFill>
                  <a:srgbClr val="CC0099"/>
                </a:solidFill>
                <a:latin typeface="Source Sans Pro"/>
              </a:rPr>
              <a:t>(p. 68)</a:t>
            </a:r>
          </a:p>
          <a:p>
            <a:pPr marL="823913" indent="-285750">
              <a:buFont typeface="Arial" panose="020B0604020202020204" pitchFamily="34" charset="0"/>
              <a:buChar char="•"/>
            </a:pPr>
            <a:r>
              <a:rPr lang="nl-BE" sz="1100" dirty="0">
                <a:solidFill>
                  <a:srgbClr val="CC0099"/>
                </a:solidFill>
                <a:latin typeface="Source Sans Pro"/>
                <a:hlinkClick r:id="rId47" action="ppaction://hlinksldjump"/>
              </a:rPr>
              <a:t>VAD-leerlingenbevraging</a:t>
            </a:r>
            <a:r>
              <a:rPr lang="nl-BE" sz="1100" dirty="0">
                <a:solidFill>
                  <a:srgbClr val="CC0099"/>
                </a:solidFill>
                <a:latin typeface="Source Sans Pro"/>
              </a:rPr>
              <a:t> (p. 69)</a:t>
            </a:r>
          </a:p>
          <a:p>
            <a:pPr marL="823913" indent="-285750">
              <a:buFont typeface="Arial" panose="020B0604020202020204" pitchFamily="34" charset="0"/>
              <a:buChar char="•"/>
            </a:pPr>
            <a:r>
              <a:rPr lang="nl-BE" sz="1100" dirty="0">
                <a:solidFill>
                  <a:srgbClr val="CC0099"/>
                </a:solidFill>
                <a:latin typeface="Source Sans Pro"/>
                <a:hlinkClick r:id="rId48" action="ppaction://hlinksldjump"/>
              </a:rPr>
              <a:t>Alcohol- en drugsbeleid op school. Aan de slag! </a:t>
            </a:r>
            <a:r>
              <a:rPr lang="nl-BE" sz="1100" dirty="0">
                <a:solidFill>
                  <a:srgbClr val="CC0099"/>
                </a:solidFill>
                <a:latin typeface="Source Sans Pro"/>
              </a:rPr>
              <a:t>(p. 70)</a:t>
            </a:r>
          </a:p>
        </p:txBody>
      </p:sp>
      <p:sp>
        <p:nvSpPr>
          <p:cNvPr id="13" name="Rechthoek 12"/>
          <p:cNvSpPr/>
          <p:nvPr/>
        </p:nvSpPr>
        <p:spPr>
          <a:xfrm>
            <a:off x="354012" y="5761622"/>
            <a:ext cx="6096000" cy="630942"/>
          </a:xfrm>
          <a:prstGeom prst="rect">
            <a:avLst/>
          </a:prstGeom>
        </p:spPr>
        <p:txBody>
          <a:bodyPr>
            <a:spAutoFit/>
          </a:bodyPr>
          <a:lstStyle/>
          <a:p>
            <a:pPr marL="92075" indent="0">
              <a:buNone/>
            </a:pPr>
            <a:r>
              <a:rPr lang="nl-BE" sz="1300" b="1" dirty="0">
                <a:solidFill>
                  <a:schemeClr val="bg1"/>
                </a:solidFill>
                <a:latin typeface="Source Sans Pro"/>
              </a:rPr>
              <a:t>HYGIËNE</a:t>
            </a:r>
          </a:p>
          <a:p>
            <a:pPr marL="538163" lvl="2" indent="0"/>
            <a:r>
              <a:rPr lang="nl-BE" sz="1100" dirty="0">
                <a:solidFill>
                  <a:srgbClr val="00B050"/>
                </a:solidFill>
                <a:latin typeface="Source Sans Pro"/>
                <a:hlinkClick r:id="rId46" action="ppaction://hlinksldjump"/>
              </a:rPr>
              <a:t>Gezonde mond</a:t>
            </a:r>
            <a:r>
              <a:rPr lang="nl-BE" sz="1100" dirty="0">
                <a:solidFill>
                  <a:srgbClr val="00B050"/>
                </a:solidFill>
                <a:latin typeface="Source Sans Pro"/>
              </a:rPr>
              <a:t> (p. 71)</a:t>
            </a:r>
          </a:p>
          <a:p>
            <a:pPr marL="538163" lvl="2" indent="0"/>
            <a:r>
              <a:rPr lang="nl-BE" sz="1100" dirty="0">
                <a:solidFill>
                  <a:srgbClr val="00B050"/>
                </a:solidFill>
                <a:latin typeface="Source Sans Pro"/>
                <a:hlinkClick r:id="rId47" action="ppaction://hlinksldjump"/>
              </a:rPr>
              <a:t>Basisadviezen mondgezondheid </a:t>
            </a:r>
            <a:r>
              <a:rPr lang="nl-BE" sz="1100" dirty="0">
                <a:solidFill>
                  <a:srgbClr val="00B050"/>
                </a:solidFill>
                <a:latin typeface="Source Sans Pro"/>
              </a:rPr>
              <a:t>(p. 72)</a:t>
            </a:r>
          </a:p>
        </p:txBody>
      </p:sp>
    </p:spTree>
    <p:extLst>
      <p:ext uri="{BB962C8B-B14F-4D97-AF65-F5344CB8AC3E}">
        <p14:creationId xmlns:p14="http://schemas.microsoft.com/office/powerpoint/2010/main" val="271382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Gespreksstarters</a:t>
            </a:r>
            <a:endParaRPr lang="nl-BE" sz="24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00000"/>
                </a:solidFill>
                <a:latin typeface="Source Sans Pro"/>
              </a:rPr>
              <a:t>Wat? </a:t>
            </a:r>
            <a:br>
              <a:rPr lang="nl-NL" sz="1600" dirty="0">
                <a:latin typeface="Source Sans Pro"/>
              </a:rPr>
            </a:br>
            <a:r>
              <a:rPr lang="nl-NL" sz="1600" dirty="0">
                <a:latin typeface="Source Sans Pro"/>
              </a:rPr>
              <a:t>Gespreksstarters is een doosje met daarin 110 kaartjes. Daarop staat telkens een interessante of uitdagende vraag die gebruikt kan worden om een gesprek tussen twee personen te verrijken. Het is de ideale manier om een conversatie te starten, mensen te ontmoeten of elkaar beter te leren kennen.</a:t>
            </a:r>
          </a:p>
          <a:p>
            <a:pPr marL="0" indent="0">
              <a:buNone/>
            </a:pPr>
            <a:endParaRPr lang="nl-NL" sz="1600" b="1" dirty="0">
              <a:solidFill>
                <a:srgbClr val="C00000"/>
              </a:solidFill>
              <a:latin typeface="Source Sans Pro"/>
            </a:endParaRPr>
          </a:p>
          <a:p>
            <a:pPr marL="0" indent="0">
              <a:buNone/>
            </a:pPr>
            <a:r>
              <a:rPr lang="nl-NL" sz="1600" b="1" dirty="0">
                <a:solidFill>
                  <a:srgbClr val="C00000"/>
                </a:solidFill>
                <a:latin typeface="Source Sans Pro"/>
              </a:rPr>
              <a:t>Kostprijs? </a:t>
            </a:r>
            <a:br>
              <a:rPr lang="nl-NL" sz="1600" dirty="0">
                <a:latin typeface="Source Sans Pro"/>
              </a:rPr>
            </a:br>
            <a:r>
              <a:rPr lang="nl-NL" sz="1600" dirty="0">
                <a:latin typeface="Source Sans Pro"/>
                <a:hlinkClick r:id="rId2"/>
              </a:rPr>
              <a:t>Hier</a:t>
            </a:r>
            <a:r>
              <a:rPr lang="nl-NL" sz="1600" dirty="0">
                <a:latin typeface="Source Sans Pro"/>
              </a:rPr>
              <a:t> gratis te ontlenen bij Logo Leieland.</a:t>
            </a:r>
            <a:br>
              <a:rPr lang="nl-NL" sz="1600" dirty="0">
                <a:latin typeface="Source Sans Pro"/>
              </a:rPr>
            </a:br>
            <a:endParaRPr lang="nl-NL" sz="1600" dirty="0">
              <a:latin typeface="Source Sans Pro"/>
            </a:endParaRPr>
          </a:p>
          <a:p>
            <a:pPr marL="0" indent="0">
              <a:buNone/>
            </a:pPr>
            <a:r>
              <a:rPr lang="nl-NL" sz="1600" b="1" dirty="0">
                <a:solidFill>
                  <a:srgbClr val="C0000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218" name="Picture 2" descr="https://logoleieland.be/sites/default/files/domain%20editor/leielandcm/Gespreksstart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9494" y="3864639"/>
            <a:ext cx="2852706" cy="214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88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Silver Game – lessenpakket </a:t>
            </a:r>
            <a:br>
              <a:rPr lang="nl-BE" sz="2400" b="1" dirty="0">
                <a:solidFill>
                  <a:srgbClr val="C90735"/>
                </a:solidFill>
                <a:latin typeface="Source Sans Pro"/>
              </a:rPr>
            </a:br>
            <a:r>
              <a:rPr lang="nl-BE" sz="1800" b="1" dirty="0">
                <a:solidFill>
                  <a:srgbClr val="C90735"/>
                </a:solidFill>
                <a:latin typeface="Source Sans Pro"/>
              </a:rPr>
              <a:t>(12 tot 16 jaar)</a:t>
            </a:r>
            <a:endParaRPr lang="nl-BE" sz="20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2175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47626" y="1548160"/>
            <a:ext cx="9367804" cy="5509200"/>
          </a:xfrm>
          <a:prstGeom prst="rect">
            <a:avLst/>
          </a:prstGeom>
        </p:spPr>
        <p:txBody>
          <a:bodyPr wrap="square">
            <a:spAutoFit/>
          </a:bodyPr>
          <a:lstStyle/>
          <a:p>
            <a:r>
              <a:rPr lang="nl-NL" sz="1600" b="1" dirty="0">
                <a:solidFill>
                  <a:srgbClr val="C00000"/>
                </a:solidFill>
                <a:latin typeface="Source Sans Pro"/>
              </a:rPr>
              <a:t>Wat? </a:t>
            </a:r>
            <a:br>
              <a:rPr lang="nl-NL" sz="1600" dirty="0">
                <a:latin typeface="Source Sans Pro"/>
              </a:rPr>
            </a:br>
            <a:r>
              <a:rPr lang="nl-NL" sz="1600" dirty="0">
                <a:latin typeface="Source Sans Pro"/>
              </a:rPr>
              <a:t>Silver biedt je een exclusieve kijk in het hoofd van andere jongeren.</a:t>
            </a:r>
            <a:br>
              <a:rPr lang="nl-NL" sz="1600" dirty="0">
                <a:latin typeface="Source Sans Pro"/>
              </a:rPr>
            </a:br>
            <a:r>
              <a:rPr lang="nl-NL" sz="1600" dirty="0">
                <a:latin typeface="Source Sans Pro"/>
              </a:rPr>
              <a:t>In deze </a:t>
            </a:r>
            <a:r>
              <a:rPr lang="nl-NL" sz="1600" b="1" dirty="0">
                <a:latin typeface="Source Sans Pro"/>
              </a:rPr>
              <a:t>game</a:t>
            </a:r>
            <a:r>
              <a:rPr lang="nl-NL" sz="1600" dirty="0">
                <a:latin typeface="Source Sans Pro"/>
              </a:rPr>
              <a:t> volgen jongeren 4 verschillende personages tijdens hun bezoek aan het Silver festival. Doorheen het festival bepaal jij hoe ze zich voelen en reageren.</a:t>
            </a:r>
            <a:br>
              <a:rPr lang="nl-NL" sz="1600" dirty="0">
                <a:latin typeface="Source Sans Pro"/>
              </a:rPr>
            </a:br>
            <a:r>
              <a:rPr lang="nl-NL" sz="1600" dirty="0">
                <a:latin typeface="Source Sans Pro"/>
              </a:rPr>
              <a:t>Bij de game hoort ook een lessenpakket om in de klas mee aan de slag te gaan. </a:t>
            </a:r>
          </a:p>
          <a:p>
            <a:r>
              <a:rPr lang="nl-NL" sz="1600" dirty="0">
                <a:latin typeface="Source Sans Pro"/>
              </a:rPr>
              <a:t>Silver is perfect geschikt om een </a:t>
            </a:r>
            <a:r>
              <a:rPr lang="nl-NL" sz="1600" b="1" dirty="0">
                <a:latin typeface="Source Sans Pro"/>
              </a:rPr>
              <a:t>speelse manier </a:t>
            </a:r>
            <a:r>
              <a:rPr lang="nl-NL" sz="1600" dirty="0">
                <a:latin typeface="Source Sans Pro"/>
              </a:rPr>
              <a:t>lessen waarin geestelijke gezondheid centraal staat, aan te pakken. Het spel </a:t>
            </a:r>
            <a:r>
              <a:rPr lang="nl-NL" sz="1600" b="1" dirty="0">
                <a:latin typeface="Source Sans Pro"/>
              </a:rPr>
              <a:t>verhoogt het inzicht </a:t>
            </a:r>
            <a:r>
              <a:rPr lang="nl-NL" sz="1600" dirty="0">
                <a:latin typeface="Source Sans Pro"/>
              </a:rPr>
              <a:t>van jongeren in de samenhang tussen gedachten, gevoelens en gedrag. </a:t>
            </a:r>
          </a:p>
          <a:p>
            <a:r>
              <a:rPr lang="nl-NL" sz="1600" dirty="0">
                <a:latin typeface="Source Sans Pro"/>
              </a:rPr>
              <a:t>Vanaf het najaar 2021 zullen er ook vormingen beschikbaar zijn. </a:t>
            </a:r>
          </a:p>
          <a:p>
            <a:r>
              <a:rPr lang="nl-NL" sz="1600" dirty="0">
                <a:latin typeface="Source Sans Pro"/>
              </a:rPr>
              <a:t>update</a:t>
            </a:r>
          </a:p>
          <a:p>
            <a:endParaRPr lang="nl-NL" sz="1600" dirty="0">
              <a:latin typeface="Source Sans Pro"/>
            </a:endParaRPr>
          </a:p>
          <a:p>
            <a:r>
              <a:rPr lang="nl-NL" sz="1600" b="1" dirty="0">
                <a:solidFill>
                  <a:srgbClr val="C00000"/>
                </a:solidFill>
                <a:latin typeface="Source Sans Pro"/>
              </a:rPr>
              <a:t>Kostprijs? </a:t>
            </a:r>
            <a:br>
              <a:rPr lang="nl-NL" sz="1600" dirty="0">
                <a:latin typeface="Source Sans Pro"/>
              </a:rPr>
            </a:br>
            <a:r>
              <a:rPr lang="nl-NL" sz="1600" dirty="0">
                <a:latin typeface="Source Sans Pro"/>
                <a:hlinkClick r:id="rId2"/>
              </a:rPr>
              <a:t>Hier</a:t>
            </a:r>
            <a:r>
              <a:rPr lang="nl-NL" sz="1600" dirty="0">
                <a:latin typeface="Source Sans Pro"/>
              </a:rPr>
              <a:t> gratis te spelen.</a:t>
            </a:r>
          </a:p>
          <a:p>
            <a:r>
              <a:rPr lang="nl-NL" sz="1600" dirty="0">
                <a:latin typeface="Source Sans Pro"/>
                <a:hlinkClick r:id="rId3"/>
              </a:rPr>
              <a:t>Hier</a:t>
            </a:r>
            <a:r>
              <a:rPr lang="nl-NL" sz="1600" dirty="0">
                <a:latin typeface="Source Sans Pro"/>
              </a:rPr>
              <a:t> gratis lespakket te downloaden. </a:t>
            </a:r>
            <a:br>
              <a:rPr lang="nl-NL" sz="1600" dirty="0">
                <a:latin typeface="Source Sans Pro"/>
              </a:rPr>
            </a:br>
            <a:endParaRPr lang="nl-NL" sz="1600" dirty="0">
              <a:latin typeface="Source Sans Pro"/>
            </a:endParaRPr>
          </a:p>
          <a:p>
            <a:r>
              <a:rPr lang="nl-NL" sz="1600" dirty="0">
                <a:latin typeface="Source Sans Pro"/>
              </a:rPr>
              <a:t>Er gaan ook enkele </a:t>
            </a:r>
            <a:r>
              <a:rPr lang="nl-NL" sz="1600" dirty="0">
                <a:latin typeface="Source Sans Pro"/>
                <a:hlinkClick r:id="rId3">
                  <a:extLst>
                    <a:ext uri="{A12FA001-AC4F-418D-AE19-62706E023703}">
                      <ahyp:hlinkClr xmlns:ahyp="http://schemas.microsoft.com/office/drawing/2018/hyperlinkcolor" val="tx"/>
                    </a:ext>
                  </a:extLst>
                </a:hlinkClick>
              </a:rPr>
              <a:t>online vormingen </a:t>
            </a:r>
            <a:r>
              <a:rPr lang="nl-NL" sz="1600" dirty="0">
                <a:latin typeface="Source Sans Pro"/>
              </a:rPr>
              <a:t>door voor leerkrachten, </a:t>
            </a:r>
          </a:p>
          <a:p>
            <a:r>
              <a:rPr lang="nl-NL" sz="1600" dirty="0">
                <a:latin typeface="Source Sans Pro"/>
              </a:rPr>
              <a:t>leerlingenbegeleiders en andere sleutelfiguren binnen de school. </a:t>
            </a:r>
          </a:p>
          <a:p>
            <a:endParaRPr lang="nl-NL" sz="1600" dirty="0">
              <a:latin typeface="Source Sans Pro"/>
            </a:endParaRPr>
          </a:p>
          <a:p>
            <a:r>
              <a:rPr lang="nl-NL" sz="1600" b="1" dirty="0">
                <a:solidFill>
                  <a:srgbClr val="C0000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4"/>
              </a:rPr>
              <a:t>logo@logoleieland.be</a:t>
            </a:r>
            <a:r>
              <a:rPr lang="nl-NL" sz="1600" dirty="0">
                <a:latin typeface="Source Sans Pro"/>
              </a:rPr>
              <a:t> </a:t>
            </a:r>
            <a:endParaRPr lang="nl-BE" sz="1600" b="1" dirty="0">
              <a:latin typeface="Source Sans Pro"/>
            </a:endParaRPr>
          </a:p>
          <a:p>
            <a:endParaRPr lang="nl-NL" sz="1600" dirty="0">
              <a:latin typeface="Source Sans Pro"/>
            </a:endParaRPr>
          </a:p>
        </p:txBody>
      </p:sp>
      <p:pic>
        <p:nvPicPr>
          <p:cNvPr id="11266" name="Picture 2" descr="Serious game 'Silver' moet geestelijke gezondheid bij jongeren versterken —  Universiteit G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947" y="4282634"/>
            <a:ext cx="4073670" cy="243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28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#WELINJEVEL</a:t>
            </a:r>
            <a:br>
              <a:rPr lang="nl-BE" sz="2400" b="1" dirty="0">
                <a:solidFill>
                  <a:srgbClr val="C90735"/>
                </a:solidFill>
                <a:latin typeface="Source Sans Pro"/>
              </a:rPr>
            </a:br>
            <a:r>
              <a:rPr lang="nl-BE" sz="1800" b="1" dirty="0">
                <a:solidFill>
                  <a:srgbClr val="C90735"/>
                </a:solidFill>
                <a:latin typeface="Source Sans Pro"/>
              </a:rPr>
              <a:t>(vanaf 12 jaar)</a:t>
            </a:r>
            <a:endParaRPr lang="nl-BE" sz="2000" b="1" dirty="0">
              <a:solidFill>
                <a:srgbClr val="C90735"/>
              </a:solidFill>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47626" y="1782395"/>
            <a:ext cx="9367804" cy="3785652"/>
          </a:xfrm>
          <a:prstGeom prst="rect">
            <a:avLst/>
          </a:prstGeom>
        </p:spPr>
        <p:txBody>
          <a:bodyPr wrap="square">
            <a:spAutoFit/>
          </a:bodyPr>
          <a:lstStyle/>
          <a:p>
            <a:r>
              <a:rPr lang="nl-NL" sz="1600" b="1" dirty="0">
                <a:solidFill>
                  <a:srgbClr val="C00000"/>
                </a:solidFill>
                <a:latin typeface="Source Sans Pro"/>
              </a:rPr>
              <a:t>Wat? </a:t>
            </a:r>
            <a:br>
              <a:rPr lang="nl-NL" sz="1600" dirty="0">
                <a:latin typeface="Source Sans Pro"/>
              </a:rPr>
            </a:br>
            <a:r>
              <a:rPr lang="nl-BE" sz="1600" dirty="0">
                <a:latin typeface="Source Sans Pro"/>
              </a:rPr>
              <a:t>#WELINJEVEL </a:t>
            </a:r>
            <a:r>
              <a:rPr lang="nl-NL" sz="1600" dirty="0">
                <a:latin typeface="Source Sans Pro"/>
              </a:rPr>
              <a:t>omvat twee methodiekbundels om aan de slag te gaan met je klas of groep rond mentaal welzijn op een interactieve manier.</a:t>
            </a:r>
            <a:r>
              <a:rPr lang="nl-BE" sz="1600" dirty="0">
                <a:latin typeface="Source Sans Pro"/>
              </a:rPr>
              <a:t> In de bundel worden 6 methodieken aangereikt aan de hand van 6 concrete tips: zorg voor voldoende ontspanning, vertrouw op jezelf, durf hulp te vragen, pieker je niet rot, zie jezelf graag en veerkracht te kort, probeer eens een sport. </a:t>
            </a:r>
          </a:p>
          <a:p>
            <a:r>
              <a:rPr lang="nl-BE" sz="1600" dirty="0">
                <a:latin typeface="Source Sans Pro"/>
              </a:rPr>
              <a:t>Filmpje: klik </a:t>
            </a:r>
            <a:r>
              <a:rPr lang="nl-BE" sz="1600" dirty="0">
                <a:latin typeface="Source Sans Pro"/>
                <a:hlinkClick r:id="rId2"/>
              </a:rPr>
              <a:t>hier</a:t>
            </a:r>
            <a:r>
              <a:rPr lang="nl-BE" sz="1600" dirty="0">
                <a:latin typeface="Source Sans Pro"/>
              </a:rPr>
              <a:t>.</a:t>
            </a:r>
            <a:endParaRPr lang="nl-NL" sz="1600" dirty="0">
              <a:latin typeface="Source Sans Pro"/>
            </a:endParaRPr>
          </a:p>
          <a:p>
            <a:endParaRPr lang="nl-NL" sz="1600" dirty="0">
              <a:latin typeface="Source Sans Pro"/>
            </a:endParaRPr>
          </a:p>
          <a:p>
            <a:endParaRPr lang="nl-NL" sz="1600" b="1" dirty="0">
              <a:solidFill>
                <a:srgbClr val="C00000"/>
              </a:solidFill>
              <a:latin typeface="Source Sans Pro"/>
            </a:endParaRPr>
          </a:p>
          <a:p>
            <a:r>
              <a:rPr lang="nl-NL" sz="1600" b="1" dirty="0">
                <a:solidFill>
                  <a:srgbClr val="C00000"/>
                </a:solidFill>
                <a:latin typeface="Source Sans Pro"/>
              </a:rPr>
              <a:t>Kostprijs? </a:t>
            </a:r>
            <a:br>
              <a:rPr lang="nl-NL" sz="1600" dirty="0">
                <a:latin typeface="Source Sans Pro"/>
              </a:rPr>
            </a:br>
            <a:r>
              <a:rPr lang="nl-NL" sz="1600" dirty="0">
                <a:latin typeface="Source Sans Pro"/>
              </a:rPr>
              <a:t>Al het materiaal  is </a:t>
            </a:r>
            <a:r>
              <a:rPr lang="nl-NL" sz="1600" dirty="0">
                <a:latin typeface="Source Sans Pro"/>
                <a:hlinkClick r:id="rId3"/>
              </a:rPr>
              <a:t>hier</a:t>
            </a:r>
            <a:r>
              <a:rPr lang="nl-NL" sz="1600" dirty="0">
                <a:latin typeface="Source Sans Pro"/>
              </a:rPr>
              <a:t> gratis te downloaden. </a:t>
            </a:r>
          </a:p>
          <a:p>
            <a:r>
              <a:rPr lang="nl-NL" sz="1600" dirty="0">
                <a:latin typeface="Source Sans Pro"/>
              </a:rPr>
              <a:t>De affiches zijn </a:t>
            </a:r>
            <a:r>
              <a:rPr lang="nl-NL" sz="1600" dirty="0">
                <a:latin typeface="Source Sans Pro"/>
                <a:hlinkClick r:id="rId4"/>
              </a:rPr>
              <a:t>hier</a:t>
            </a:r>
            <a:r>
              <a:rPr lang="nl-NL" sz="1600" dirty="0">
                <a:latin typeface="Source Sans Pro"/>
              </a:rPr>
              <a:t> gratis aan te vragen.</a:t>
            </a:r>
            <a:br>
              <a:rPr lang="nl-NL" sz="1600" dirty="0">
                <a:latin typeface="Source Sans Pro"/>
              </a:rPr>
            </a:br>
            <a:endParaRPr lang="nl-BE" sz="1600" dirty="0">
              <a:latin typeface="Source Sans Pro"/>
            </a:endParaRPr>
          </a:p>
          <a:p>
            <a:br>
              <a:rPr lang="nl-NL" sz="1600" b="1" dirty="0">
                <a:solidFill>
                  <a:srgbClr val="C00000"/>
                </a:solidFill>
                <a:latin typeface="Source Sans Pro"/>
              </a:rPr>
            </a:br>
            <a:r>
              <a:rPr lang="nl-NL" sz="1600" b="1" dirty="0">
                <a:solidFill>
                  <a:srgbClr val="C00000"/>
                </a:solidFill>
                <a:latin typeface="Source Sans Pro"/>
              </a:rPr>
              <a:t>Meer info? </a:t>
            </a:r>
          </a:p>
          <a:p>
            <a:r>
              <a:rPr lang="nl-NL" sz="1600" dirty="0">
                <a:latin typeface="Source Sans Pro"/>
              </a:rPr>
              <a:t>E-mail: </a:t>
            </a:r>
            <a:r>
              <a:rPr lang="nl-NL" sz="1600" dirty="0">
                <a:latin typeface="Source Sans Pro"/>
                <a:hlinkClick r:id="rId5"/>
              </a:rPr>
              <a:t>preventie@cawzuidwestvlaanderen.be</a:t>
            </a:r>
            <a:r>
              <a:rPr lang="nl-NL" sz="1600" dirty="0">
                <a:latin typeface="Source Sans Pro"/>
              </a:rPr>
              <a:t> </a:t>
            </a:r>
            <a:endParaRPr lang="nl-BE" sz="1600" b="1" dirty="0">
              <a:latin typeface="Source Sans Pro"/>
            </a:endParaRPr>
          </a:p>
        </p:txBody>
      </p:sp>
      <p:pic>
        <p:nvPicPr>
          <p:cNvPr id="5124" name="Picture 4" descr="#WELINJEVEL 2.0 : Mentaal welzijn van jongeren - Downloadbaar lesmateriaal  - KlasCement">
            <a:extLst>
              <a:ext uri="{FF2B5EF4-FFF2-40B4-BE49-F238E27FC236}">
                <a16:creationId xmlns:a16="http://schemas.microsoft.com/office/drawing/2014/main" id="{FA00DC59-608B-0949-B0E5-87FE96520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001" y="4457971"/>
            <a:ext cx="2780867" cy="179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859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3"/>
            <a:ext cx="9292334" cy="5612448"/>
          </a:xfrm>
        </p:spPr>
        <p:txBody>
          <a:bodyPr>
            <a:normAutofit/>
          </a:bodyPr>
          <a:lstStyle/>
          <a:p>
            <a:pPr marL="0" indent="0">
              <a:buNone/>
            </a:pPr>
            <a:r>
              <a:rPr lang="nl-BE" b="1" dirty="0">
                <a:solidFill>
                  <a:srgbClr val="C90735"/>
                </a:solidFill>
                <a:latin typeface="Source Sans Pro"/>
              </a:rPr>
              <a:t>Happy Snacks</a:t>
            </a:r>
          </a:p>
          <a:p>
            <a:pPr marL="0" indent="0">
              <a:buNone/>
            </a:pPr>
            <a:endParaRPr lang="nl-BE" dirty="0">
              <a:latin typeface="Source Sans Pro"/>
            </a:endParaRPr>
          </a:p>
          <a:p>
            <a:pPr marL="0" indent="0" fontAlgn="base">
              <a:buNone/>
            </a:pPr>
            <a:r>
              <a:rPr lang="nl-NL" sz="1600" b="1" dirty="0">
                <a:solidFill>
                  <a:srgbClr val="C90735"/>
                </a:solidFill>
                <a:latin typeface="Source Sans Pro"/>
              </a:rPr>
              <a:t>Wat? </a:t>
            </a:r>
            <a:br>
              <a:rPr lang="nl-NL" sz="1600" b="1" dirty="0">
                <a:solidFill>
                  <a:srgbClr val="C90735"/>
                </a:solidFill>
                <a:latin typeface="Source Sans Pro"/>
              </a:rPr>
            </a:br>
            <a:r>
              <a:rPr lang="nl-BE" sz="1600" dirty="0">
                <a:latin typeface="Source Sans Pro"/>
              </a:rPr>
              <a:t>Ga actief aan de slag met deze </a:t>
            </a:r>
            <a:r>
              <a:rPr lang="nl-BE" sz="1600" dirty="0" err="1">
                <a:latin typeface="Source Sans Pro"/>
              </a:rPr>
              <a:t>toolkit</a:t>
            </a:r>
            <a:r>
              <a:rPr lang="nl-BE" sz="1600" dirty="0">
                <a:latin typeface="Source Sans Pro"/>
              </a:rPr>
              <a:t>. Zo werk je bewust en met vaste regelmaat aan mentaal welbevinden. </a:t>
            </a:r>
            <a:r>
              <a:rPr lang="en-US" sz="1600" dirty="0">
                <a:latin typeface="Source Sans Pro"/>
              </a:rPr>
              <a:t>​</a:t>
            </a:r>
            <a:r>
              <a:rPr lang="nl-BE" sz="1600" dirty="0">
                <a:latin typeface="Source Sans Pro"/>
              </a:rPr>
              <a:t>Leerlingen reflecteren over zichzelf en ontdekken hoe ze geluk actief in handen kunnen nemen. </a:t>
            </a:r>
            <a:r>
              <a:rPr lang="en-US" sz="1600" dirty="0">
                <a:latin typeface="Source Sans Pro"/>
              </a:rPr>
              <a:t>​</a:t>
            </a:r>
          </a:p>
          <a:p>
            <a:pPr marL="0" indent="0" fontAlgn="base">
              <a:buNone/>
            </a:pPr>
            <a:r>
              <a:rPr lang="nl-BE" sz="1600" dirty="0">
                <a:latin typeface="Source Sans Pro"/>
              </a:rPr>
              <a:t>Het pakket bestaat uit 48 kaartjes met kant-en-klare kleine werkvormen gelinkt aan een competentie uit de </a:t>
            </a:r>
            <a:r>
              <a:rPr lang="nl-BE" sz="1600" dirty="0" err="1">
                <a:latin typeface="Source Sans Pro"/>
              </a:rPr>
              <a:t>geluksdriehoek</a:t>
            </a:r>
            <a:r>
              <a:rPr lang="nl-BE" sz="1600" dirty="0">
                <a:latin typeface="Source Sans Pro"/>
              </a:rPr>
              <a:t>.</a:t>
            </a:r>
            <a:r>
              <a:rPr lang="en-US" sz="1600" dirty="0">
                <a:latin typeface="Source Sans Pro"/>
              </a:rPr>
              <a:t>​</a:t>
            </a:r>
            <a:endParaRPr lang="nl-BE" sz="1600" dirty="0">
              <a:latin typeface="Source Sans Pro"/>
            </a:endParaRPr>
          </a:p>
          <a:p>
            <a:pPr marL="0" indent="0" fontAlgn="base">
              <a:buNone/>
            </a:pPr>
            <a:r>
              <a:rPr lang="nl-BE" sz="1600" dirty="0">
                <a:latin typeface="Source Sans Pro"/>
              </a:rPr>
              <a:t>Er werd ook een link gelegd met de </a:t>
            </a:r>
            <a:r>
              <a:rPr lang="nl-BE" sz="1600" dirty="0">
                <a:latin typeface="Source Sans Pro"/>
                <a:hlinkClick r:id="rId2">
                  <a:extLst>
                    <a:ext uri="{A12FA001-AC4F-418D-AE19-62706E023703}">
                      <ahyp:hlinkClr xmlns:ahyp="http://schemas.microsoft.com/office/drawing/2018/hyperlinkcolor" val="tx"/>
                    </a:ext>
                  </a:extLst>
                </a:hlinkClick>
              </a:rPr>
              <a:t>leerdoelen</a:t>
            </a:r>
            <a:r>
              <a:rPr lang="nl-BE" sz="1600" dirty="0">
                <a:latin typeface="Source Sans Pro"/>
              </a:rPr>
              <a:t>. </a:t>
            </a:r>
            <a:r>
              <a:rPr lang="en-US" sz="1600" dirty="0">
                <a:latin typeface="Source Sans Pro"/>
              </a:rPr>
              <a:t>​</a:t>
            </a:r>
          </a:p>
          <a:p>
            <a:pPr marL="0" indent="0" fontAlgn="base">
              <a:buNone/>
            </a:pPr>
            <a:endParaRPr lang="en-US" sz="1600" dirty="0"/>
          </a:p>
          <a:p>
            <a:pPr marL="0" indent="0" fontAlgn="base">
              <a:buNone/>
            </a:pPr>
            <a:r>
              <a:rPr lang="nl-NL" sz="1600" b="1" dirty="0">
                <a:solidFill>
                  <a:srgbClr val="C90735"/>
                </a:solidFill>
                <a:latin typeface="Source Sans Pro"/>
              </a:rPr>
              <a:t>Kostprijs? </a:t>
            </a:r>
            <a:br>
              <a:rPr lang="nl-NL" sz="1600" b="1" dirty="0">
                <a:solidFill>
                  <a:srgbClr val="C90735"/>
                </a:solidFill>
                <a:latin typeface="Source Sans Pro"/>
              </a:rPr>
            </a:br>
            <a:r>
              <a:rPr lang="nl-BE" sz="1600" dirty="0">
                <a:latin typeface="Source Sans Pro"/>
              </a:rPr>
              <a:t>Je kan </a:t>
            </a:r>
            <a:r>
              <a:rPr lang="nl-BE" sz="1600" dirty="0">
                <a:latin typeface="Source Sans Pro"/>
                <a:hlinkClick r:id="rId3"/>
              </a:rPr>
              <a:t>hier</a:t>
            </a:r>
            <a:r>
              <a:rPr lang="nl-BE" sz="1600" dirty="0">
                <a:latin typeface="Source Sans Pro"/>
              </a:rPr>
              <a:t> deze gratis ontlenen bij Logo Leieland. </a:t>
            </a:r>
            <a:br>
              <a:rPr lang="nl-BE" sz="1600" dirty="0">
                <a:latin typeface="Source Sans Pro"/>
              </a:rPr>
            </a:br>
            <a:br>
              <a:rPr lang="nl-BE" sz="1600" dirty="0">
                <a:latin typeface="Source Sans Pro"/>
              </a:rPr>
            </a:br>
            <a:br>
              <a:rPr lang="nl-BE" sz="1600" dirty="0">
                <a:latin typeface="Source Sans Pro"/>
              </a:rPr>
            </a:b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4"/>
              </a:rPr>
              <a:t>logo@logoleieland.be</a:t>
            </a:r>
            <a:r>
              <a:rPr lang="nl-NL" sz="1600" dirty="0">
                <a:latin typeface="Source Sans Pro"/>
              </a:rPr>
              <a:t> </a:t>
            </a:r>
          </a:p>
          <a:p>
            <a:pPr marL="0" indent="0" fontAlgn="base">
              <a:buNone/>
            </a:pPr>
            <a:r>
              <a:rPr lang="nl-BE" sz="1600" dirty="0">
                <a:latin typeface="Source Sans Pro"/>
              </a:rPr>
              <a:t>Meer informatie over Happy snacks en de routines voor in de klas: </a:t>
            </a:r>
            <a:r>
              <a:rPr lang="nl-BE" sz="1600" dirty="0">
                <a:latin typeface="Source Sans Pro"/>
                <a:hlinkClick r:id="rId5"/>
              </a:rPr>
              <a:t>Aan de slag | Gezond Leven</a:t>
            </a:r>
            <a:r>
              <a:rPr lang="nl-BE" sz="1600" dirty="0">
                <a:latin typeface="Source Sans Pro"/>
              </a:rPr>
              <a:t>​</a:t>
            </a:r>
          </a:p>
          <a:p>
            <a:pPr marL="0" indent="0" fontAlgn="base">
              <a:buNone/>
            </a:pPr>
            <a:endParaRPr lang="nl-BE" sz="2300" dirty="0">
              <a:latin typeface="Source Sans Pro"/>
            </a:endParaRPr>
          </a:p>
          <a:p>
            <a:pPr fontAlgn="base"/>
            <a:endParaRPr lang="en-US" dirty="0"/>
          </a:p>
          <a:p>
            <a:pPr marL="0" indent="0">
              <a:buNone/>
            </a:pPr>
            <a:endParaRPr lang="nl-BE" sz="1600" dirty="0"/>
          </a:p>
          <a:p>
            <a:pPr marL="0" indent="0">
              <a:buNone/>
            </a:pPr>
            <a:endParaRPr lang="nl-BE" sz="1600" dirty="0"/>
          </a:p>
          <a:p>
            <a:pPr marL="0" indent="0">
              <a:buNone/>
            </a:pPr>
            <a:endParaRPr lang="nl-BE" sz="1600"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54" name="Picture 6" descr="https://logoleieland.be/sites/default/files/styles/material_picture/public/materials/Happy%20Snacks%20materiaal.jpg?itok=ffWOvl7_&amp;c=0e3ba974f910d87a0a5edb9c82d7f7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001" y="3109912"/>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91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2"/>
            <a:ext cx="9292334" cy="5216684"/>
          </a:xfrm>
        </p:spPr>
        <p:txBody>
          <a:bodyPr>
            <a:normAutofit fontScale="25000" lnSpcReduction="20000"/>
          </a:bodyPr>
          <a:lstStyle/>
          <a:p>
            <a:pPr marL="0" indent="0">
              <a:buNone/>
            </a:pPr>
            <a:r>
              <a:rPr lang="nl-BE" sz="9600" b="1" dirty="0">
                <a:solidFill>
                  <a:srgbClr val="C90735"/>
                </a:solidFill>
                <a:latin typeface="Source Sans Pro"/>
              </a:rPr>
              <a:t>Lespakket </a:t>
            </a:r>
            <a:r>
              <a:rPr lang="nl-BE" sz="9600" b="1" dirty="0" err="1">
                <a:solidFill>
                  <a:srgbClr val="C90735"/>
                </a:solidFill>
                <a:latin typeface="Source Sans Pro"/>
              </a:rPr>
              <a:t>Geluksdriehoek</a:t>
            </a:r>
            <a:r>
              <a:rPr lang="nl-BE" sz="9600" b="1" dirty="0">
                <a:solidFill>
                  <a:srgbClr val="C90735"/>
                </a:solidFill>
                <a:latin typeface="Source Sans Pro"/>
              </a:rPr>
              <a:t> - geluk in de klas</a:t>
            </a:r>
          </a:p>
          <a:p>
            <a:pPr marL="0" indent="0">
              <a:buNone/>
            </a:pPr>
            <a:endParaRPr lang="nl-BE" dirty="0">
              <a:latin typeface="Source Sans Pro"/>
            </a:endParaRPr>
          </a:p>
          <a:p>
            <a:pPr marL="0" indent="0">
              <a:buNone/>
            </a:pPr>
            <a:r>
              <a:rPr lang="nl-NL" sz="6400" b="1" dirty="0">
                <a:solidFill>
                  <a:srgbClr val="C90735"/>
                </a:solidFill>
                <a:latin typeface="Source Sans Pro"/>
              </a:rPr>
              <a:t>Wat? </a:t>
            </a:r>
            <a:br>
              <a:rPr lang="nl-NL" sz="6400" b="1" dirty="0">
                <a:solidFill>
                  <a:srgbClr val="C90735"/>
                </a:solidFill>
                <a:latin typeface="Source Sans Pro"/>
              </a:rPr>
            </a:br>
            <a:r>
              <a:rPr lang="nl-NL" sz="6400" dirty="0">
                <a:latin typeface="Source Sans Pro"/>
              </a:rPr>
              <a:t>U</a:t>
            </a:r>
            <a:r>
              <a:rPr lang="nl-BE" sz="6400" dirty="0" err="1">
                <a:latin typeface="Source Sans Pro"/>
              </a:rPr>
              <a:t>it</a:t>
            </a:r>
            <a:r>
              <a:rPr lang="nl-BE" sz="6400" dirty="0">
                <a:latin typeface="Source Sans Pro"/>
              </a:rPr>
              <a:t> welke bouwstenen bestaat geluk? Kan ik mijn geluksgevoel beïnvloeden? Kan ik verdrietig en tegelijkertijd toch ook gelukkig zijn? Hoe geef ik op een laagdrempelige (en leuke) manier les over het thema? Deze en nog vele andere vragen komen aan bod in het lespakket ‘</a:t>
            </a:r>
            <a:r>
              <a:rPr lang="nl-BE" sz="6400" dirty="0" err="1">
                <a:latin typeface="Source Sans Pro"/>
              </a:rPr>
              <a:t>Geluksdriehoek</a:t>
            </a:r>
            <a:r>
              <a:rPr lang="nl-BE" sz="6400" dirty="0">
                <a:latin typeface="Source Sans Pro"/>
              </a:rPr>
              <a:t>’. ​</a:t>
            </a:r>
          </a:p>
          <a:p>
            <a:pPr marL="0" indent="0">
              <a:buNone/>
            </a:pPr>
            <a:r>
              <a:rPr lang="nl-BE" sz="6400" dirty="0">
                <a:latin typeface="Source Sans Pro"/>
              </a:rPr>
              <a:t>Er zijn 5 leeftijdsgroepen: 5-7j, 8-10j, 11-12j, 13-14j en 15+. Voor iedere leeftijdsgroep bevelen we telkens 2 verschillende lessen aan die geluk via een andere invalshoek benaderen. Voor het lager onderwijs is de ene les is wat taliger en de andere meer beeldend opgevat, terwijl er voor het secundair onderwijs eerder inductief, dan wel deductief te werk wordt gegaan. De leerkracht kiest dus de les die het beste bij zijn/haar klas past. Zo brengen jullie samen de </a:t>
            </a:r>
            <a:r>
              <a:rPr lang="nl-BE" sz="6400" dirty="0" err="1">
                <a:latin typeface="Source Sans Pro"/>
              </a:rPr>
              <a:t>geluksdriehoek</a:t>
            </a:r>
            <a:r>
              <a:rPr lang="nl-BE" sz="6400" dirty="0">
                <a:latin typeface="Source Sans Pro"/>
              </a:rPr>
              <a:t> tot leven.</a:t>
            </a:r>
          </a:p>
          <a:p>
            <a:pPr marL="0" indent="0">
              <a:buNone/>
            </a:pPr>
            <a:endParaRPr lang="nl-BE" sz="6400" dirty="0">
              <a:latin typeface="Source Sans Pro"/>
            </a:endParaRPr>
          </a:p>
          <a:p>
            <a:pPr marL="0" indent="0">
              <a:buNone/>
            </a:pPr>
            <a:r>
              <a:rPr lang="nl-NL" sz="6400" b="1" dirty="0">
                <a:solidFill>
                  <a:srgbClr val="C90735"/>
                </a:solidFill>
                <a:latin typeface="Source Sans Pro"/>
              </a:rPr>
              <a:t>Kostprijs? </a:t>
            </a:r>
            <a:br>
              <a:rPr lang="nl-NL" sz="6400" b="1" dirty="0">
                <a:solidFill>
                  <a:srgbClr val="C90735"/>
                </a:solidFill>
                <a:latin typeface="Source Sans Pro"/>
              </a:rPr>
            </a:br>
            <a:r>
              <a:rPr lang="nl-BE" sz="6400" dirty="0">
                <a:latin typeface="Source Sans Pro"/>
              </a:rPr>
              <a:t>Download </a:t>
            </a:r>
            <a:r>
              <a:rPr lang="nl-BE" sz="6400" dirty="0">
                <a:latin typeface="Source Sans Pro"/>
                <a:hlinkClick r:id="rId2"/>
              </a:rPr>
              <a:t>hier</a:t>
            </a:r>
            <a:r>
              <a:rPr lang="nl-BE" sz="6400" dirty="0">
                <a:latin typeface="Source Sans Pro"/>
              </a:rPr>
              <a:t> gratis het lespakket. </a:t>
            </a:r>
            <a:br>
              <a:rPr lang="nl-BE" sz="6400" dirty="0">
                <a:latin typeface="Source Sans Pro"/>
              </a:rPr>
            </a:br>
            <a:br>
              <a:rPr lang="nl-BE" sz="6400" dirty="0">
                <a:latin typeface="Source Sans Pro"/>
              </a:rPr>
            </a:br>
            <a:endParaRPr lang="nl-BE" sz="6400" dirty="0">
              <a:latin typeface="Source Sans Pro"/>
            </a:endParaRPr>
          </a:p>
          <a:p>
            <a:pPr marL="0" indent="0">
              <a:buNone/>
            </a:pPr>
            <a:r>
              <a:rPr lang="nl-NL" sz="6400" b="1" dirty="0">
                <a:solidFill>
                  <a:srgbClr val="C90735"/>
                </a:solidFill>
                <a:latin typeface="Source Sans Pro"/>
              </a:rPr>
              <a:t>Meer info? </a:t>
            </a:r>
            <a:br>
              <a:rPr lang="nl-NL" sz="6400" b="1" dirty="0">
                <a:solidFill>
                  <a:srgbClr val="C90735"/>
                </a:solidFill>
                <a:latin typeface="Source Sans Pro"/>
              </a:rPr>
            </a:br>
            <a:r>
              <a:rPr lang="nl-NL" sz="6400" dirty="0">
                <a:latin typeface="Source Sans Pro"/>
              </a:rPr>
              <a:t>Telefoon: 056/44.07.94</a:t>
            </a:r>
            <a:br>
              <a:rPr lang="nl-NL" sz="6400" dirty="0">
                <a:latin typeface="Source Sans Pro"/>
              </a:rPr>
            </a:br>
            <a:r>
              <a:rPr lang="nl-NL" sz="6400" dirty="0">
                <a:latin typeface="Source Sans Pro"/>
              </a:rPr>
              <a:t>E-mail: </a:t>
            </a:r>
            <a:r>
              <a:rPr lang="nl-NL" sz="6400" dirty="0">
                <a:latin typeface="Source Sans Pro"/>
                <a:hlinkClick r:id="rId3"/>
              </a:rPr>
              <a:t>logo@logoleieland.be</a:t>
            </a:r>
            <a:br>
              <a:rPr lang="nl-NL" sz="6400" dirty="0">
                <a:latin typeface="Source Sans Pro"/>
              </a:rPr>
            </a:br>
            <a:r>
              <a:rPr lang="nl-NL" sz="6400" dirty="0">
                <a:latin typeface="Source Sans Pro"/>
              </a:rPr>
              <a:t>Website: meer informatie vind je </a:t>
            </a:r>
            <a:r>
              <a:rPr lang="nl-NL" sz="6400" dirty="0">
                <a:latin typeface="Source Sans Pro"/>
                <a:hlinkClick r:id="rId4"/>
              </a:rPr>
              <a:t>hier</a:t>
            </a:r>
            <a:r>
              <a:rPr lang="nl-NL" sz="6400" dirty="0">
                <a:latin typeface="Source Sans Pro"/>
              </a:rPr>
              <a:t>.</a:t>
            </a:r>
            <a:endParaRPr lang="nl-BE" sz="6400" dirty="0"/>
          </a:p>
          <a:p>
            <a:pPr marL="0" indent="0">
              <a:buNone/>
            </a:pPr>
            <a:r>
              <a:rPr lang="nl-NL" sz="6400" dirty="0">
                <a:latin typeface="Source Sans Pro"/>
              </a:rPr>
              <a:t> </a:t>
            </a:r>
          </a:p>
          <a:p>
            <a:pPr marL="0" indent="0">
              <a:buNone/>
            </a:pPr>
            <a:endParaRPr lang="nl-BE" sz="1600" dirty="0"/>
          </a:p>
          <a:p>
            <a:pPr marL="0" indent="0">
              <a:buNone/>
            </a:pPr>
            <a:endParaRPr lang="nl-BE" sz="1600"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 name="Picture 2" descr="Lespakket visual FB Ba O SO">
            <a:extLst>
              <a:ext uri="{FF2B5EF4-FFF2-40B4-BE49-F238E27FC236}">
                <a16:creationId xmlns:a16="http://schemas.microsoft.com/office/drawing/2014/main" id="{4FE2F40C-F0BC-194A-9F4F-7C47F27818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8244" y="4784436"/>
            <a:ext cx="3504350" cy="183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380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2"/>
            <a:ext cx="9292334" cy="4915217"/>
          </a:xfrm>
        </p:spPr>
        <p:txBody>
          <a:bodyPr>
            <a:normAutofit/>
          </a:bodyPr>
          <a:lstStyle/>
          <a:p>
            <a:pPr marL="0" indent="0">
              <a:buNone/>
            </a:pPr>
            <a:r>
              <a:rPr lang="nl-BE" sz="2400" b="1" dirty="0">
                <a:solidFill>
                  <a:srgbClr val="C90735"/>
                </a:solidFill>
                <a:latin typeface="Source Sans Pro"/>
              </a:rPr>
              <a:t>Wel-in-je-vel spel</a:t>
            </a:r>
            <a:br>
              <a:rPr lang="nl-BE" sz="2400" b="1" dirty="0">
                <a:solidFill>
                  <a:srgbClr val="C90735"/>
                </a:solidFill>
                <a:latin typeface="Source Sans Pro"/>
              </a:rPr>
            </a:br>
            <a:r>
              <a:rPr lang="nl-BE" sz="1800" b="1" dirty="0">
                <a:solidFill>
                  <a:srgbClr val="C90735"/>
                </a:solidFill>
                <a:latin typeface="Source Sans Pro"/>
              </a:rPr>
              <a:t>(eerste graad)</a:t>
            </a: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H</a:t>
            </a:r>
            <a:r>
              <a:rPr lang="nl-BE" sz="1600" dirty="0">
                <a:latin typeface="Source Sans Pro"/>
              </a:rPr>
              <a:t>et wel in je vel-spel is een uitbreiding van de les ‘Wel in je vel-spel’ uit het </a:t>
            </a:r>
            <a:r>
              <a:rPr lang="nl-BE" sz="1600" dirty="0">
                <a:latin typeface="Source Sans Pro"/>
                <a:hlinkClick r:id="rId2"/>
              </a:rPr>
              <a:t>lespakket van de </a:t>
            </a:r>
            <a:r>
              <a:rPr lang="nl-BE" sz="1600" dirty="0" err="1">
                <a:latin typeface="Source Sans Pro"/>
                <a:hlinkClick r:id="rId2"/>
              </a:rPr>
              <a:t>geluksdriehoek</a:t>
            </a:r>
            <a:r>
              <a:rPr lang="nl-BE" sz="1600" dirty="0">
                <a:latin typeface="Source Sans Pro"/>
              </a:rPr>
              <a:t> en is gericht naar jongeren van de eerste graad van het secundair onderwijs. Dit spel gaat over mentaal welbevinden, of kortweg: geluk. De leerlingen ontdekken hoe je kunt inspelen op lastige situaties. Ze leren zo bewust na te denken hoe je geluk in eigen handen kunt nemen.​</a:t>
            </a:r>
          </a:p>
          <a:p>
            <a:pPr marL="0" indent="0">
              <a:buNone/>
            </a:pPr>
            <a:endParaRPr lang="nl-BE" sz="1600"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56770" y="3429000"/>
            <a:ext cx="6096000" cy="2062103"/>
          </a:xfrm>
          <a:prstGeom prst="rect">
            <a:avLst/>
          </a:prstGeom>
        </p:spPr>
        <p:txBody>
          <a:bodyPr>
            <a:spAutoFit/>
          </a:bodyPr>
          <a:lstStyle/>
          <a:p>
            <a:r>
              <a:rPr lang="nl-NL" sz="1600" b="1" dirty="0">
                <a:solidFill>
                  <a:srgbClr val="C90735"/>
                </a:solidFill>
                <a:latin typeface="Source Sans Pro"/>
              </a:rPr>
              <a:t>Kostprijs? </a:t>
            </a:r>
            <a:br>
              <a:rPr lang="nl-NL" sz="1600" b="1" dirty="0">
                <a:solidFill>
                  <a:srgbClr val="C90735"/>
                </a:solidFill>
                <a:latin typeface="Source Sans Pro"/>
              </a:rPr>
            </a:br>
            <a:r>
              <a:rPr lang="nl-BE" sz="1600" dirty="0">
                <a:latin typeface="Source Sans Pro"/>
              </a:rPr>
              <a:t>Ontleen </a:t>
            </a:r>
            <a:r>
              <a:rPr lang="nl-BE" sz="1600" dirty="0">
                <a:latin typeface="Source Sans Pro"/>
                <a:hlinkClick r:id="rId3"/>
              </a:rPr>
              <a:t>hier</a:t>
            </a:r>
            <a:r>
              <a:rPr lang="nl-BE" sz="1600" dirty="0">
                <a:latin typeface="Source Sans Pro"/>
              </a:rPr>
              <a:t> gratis via Logo Leieland of bestel </a:t>
            </a:r>
            <a:r>
              <a:rPr lang="nl-BE" sz="1600" dirty="0">
                <a:latin typeface="Source Sans Pro"/>
                <a:hlinkClick r:id="rId4"/>
              </a:rPr>
              <a:t>hier</a:t>
            </a:r>
            <a:r>
              <a:rPr lang="nl-BE" sz="1600" dirty="0">
                <a:latin typeface="Source Sans Pro"/>
              </a:rPr>
              <a:t>.</a:t>
            </a:r>
            <a:br>
              <a:rPr lang="nl-BE" sz="1600" dirty="0">
                <a:latin typeface="Source Sans Pro"/>
              </a:rPr>
            </a:br>
            <a:br>
              <a:rPr lang="nl-BE" sz="1600" dirty="0">
                <a:latin typeface="Source Sans Pro"/>
              </a:rPr>
            </a:br>
            <a:endParaRPr lang="nl-NL" sz="1600" dirty="0">
              <a:latin typeface="Source Sans Pro"/>
            </a:endParaRPr>
          </a:p>
          <a:p>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5"/>
              </a:rPr>
              <a:t>logo@logoleieland.be</a:t>
            </a:r>
            <a:r>
              <a:rPr lang="nl-NL" sz="1600" dirty="0">
                <a:latin typeface="Source Sans Pro"/>
              </a:rPr>
              <a:t> </a:t>
            </a:r>
          </a:p>
          <a:p>
            <a:r>
              <a:rPr lang="nl-NL" sz="1600" dirty="0">
                <a:latin typeface="Source Sans Pro"/>
              </a:rPr>
              <a:t>Website: meer informatie vind je </a:t>
            </a:r>
            <a:r>
              <a:rPr lang="nl-NL" sz="1600" dirty="0">
                <a:latin typeface="Source Sans Pro"/>
                <a:hlinkClick r:id="rId4"/>
              </a:rPr>
              <a:t>hier</a:t>
            </a:r>
            <a:r>
              <a:rPr lang="nl-NL" sz="1600" dirty="0">
                <a:latin typeface="Source Sans Pro"/>
              </a:rPr>
              <a:t>. </a:t>
            </a:r>
          </a:p>
        </p:txBody>
      </p:sp>
      <p:pic>
        <p:nvPicPr>
          <p:cNvPr id="6146" name="Picture 2" descr="Wel in je vel-spel | Gezond Lev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2940" y="3697877"/>
            <a:ext cx="2658473" cy="265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214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699391" cy="5336858"/>
          </a:xfrm>
        </p:spPr>
        <p:txBody>
          <a:bodyPr>
            <a:normAutofit fontScale="92500" lnSpcReduction="20000"/>
          </a:bodyPr>
          <a:lstStyle/>
          <a:p>
            <a:pPr marL="0" indent="0">
              <a:buNone/>
            </a:pPr>
            <a:r>
              <a:rPr lang="nl-BE" sz="2600" b="1" dirty="0">
                <a:solidFill>
                  <a:srgbClr val="C90735"/>
                </a:solidFill>
                <a:latin typeface="Source Sans Pro"/>
              </a:rPr>
              <a:t>Rots en Water</a:t>
            </a:r>
            <a:endParaRPr lang="nl-BE" sz="2600" dirty="0">
              <a:solidFill>
                <a:srgbClr val="C90735"/>
              </a:solidFill>
              <a:latin typeface="Source Sans Pro"/>
            </a:endParaRPr>
          </a:p>
          <a:p>
            <a:pPr marL="0" indent="0">
              <a:buNone/>
            </a:pPr>
            <a:endParaRPr lang="nl-BE" sz="1600" dirty="0">
              <a:latin typeface="Source Sans Pro"/>
            </a:endParaRPr>
          </a:p>
          <a:p>
            <a:pPr marL="0" indent="0">
              <a:buNone/>
            </a:pPr>
            <a:r>
              <a:rPr lang="nl-NL" sz="1700" b="1" dirty="0">
                <a:solidFill>
                  <a:srgbClr val="C90735"/>
                </a:solidFill>
                <a:latin typeface="Source Sans Pro"/>
              </a:rPr>
              <a:t>Wat? </a:t>
            </a:r>
            <a:br>
              <a:rPr lang="nl-NL" sz="1700" b="1" dirty="0">
                <a:latin typeface="Source Sans Pro"/>
              </a:rPr>
            </a:br>
            <a:r>
              <a:rPr lang="nl-BE" sz="1700" dirty="0">
                <a:latin typeface="Source Sans Pro"/>
              </a:rPr>
              <a:t>Deze boeken bieden ondersteuning bij zowel de fysiek-emotionele ontwikkeling (beweging, spel, sporten) en verbaal emotionele ontwikkeling (gesprekken). </a:t>
            </a:r>
            <a:br>
              <a:rPr lang="nl-BE" sz="1700" dirty="0">
                <a:latin typeface="Source Sans Pro"/>
              </a:rPr>
            </a:br>
            <a:br>
              <a:rPr lang="nl-BE" sz="1700" dirty="0">
                <a:latin typeface="Source Sans Pro"/>
              </a:rPr>
            </a:br>
            <a:r>
              <a:rPr lang="nl-BE" sz="1700" dirty="0">
                <a:latin typeface="Source Sans Pro"/>
              </a:rPr>
              <a:t>Het Rots en Waterprogramma, dé sociaal-emotionele vaardigheidstraining, is geschikt voor jongens én meisjes.</a:t>
            </a:r>
          </a:p>
          <a:p>
            <a:r>
              <a:rPr lang="nl-BE" sz="1700" dirty="0">
                <a:latin typeface="Source Sans Pro"/>
              </a:rPr>
              <a:t>In het </a:t>
            </a:r>
            <a:r>
              <a:rPr lang="nl-BE" sz="1700" b="1" dirty="0">
                <a:latin typeface="Source Sans Pro"/>
              </a:rPr>
              <a:t>basisboek</a:t>
            </a:r>
            <a:r>
              <a:rPr lang="nl-BE" sz="1700" dirty="0">
                <a:latin typeface="Source Sans Pro"/>
              </a:rPr>
              <a:t> wordt de methodiek van de </a:t>
            </a:r>
            <a:r>
              <a:rPr lang="nl-BE" sz="1700" dirty="0" err="1">
                <a:latin typeface="Source Sans Pro"/>
              </a:rPr>
              <a:t>psychofysieke</a:t>
            </a:r>
            <a:r>
              <a:rPr lang="nl-BE" sz="1700" dirty="0">
                <a:latin typeface="Source Sans Pro"/>
              </a:rPr>
              <a:t> training en theoretische onderbouwing beschreven.</a:t>
            </a:r>
          </a:p>
          <a:p>
            <a:r>
              <a:rPr lang="nl-BE" sz="1700" dirty="0">
                <a:latin typeface="Source Sans Pro"/>
              </a:rPr>
              <a:t>Het </a:t>
            </a:r>
            <a:r>
              <a:rPr lang="nl-BE" sz="1700" b="1" dirty="0">
                <a:latin typeface="Source Sans Pro"/>
              </a:rPr>
              <a:t>praktijkboek</a:t>
            </a:r>
            <a:r>
              <a:rPr lang="nl-BE" sz="1700" dirty="0">
                <a:latin typeface="Source Sans Pro"/>
              </a:rPr>
              <a:t> bevat dertien lesbeschrijvingen met instructieve foto's en lesbrieven</a:t>
            </a:r>
          </a:p>
          <a:p>
            <a:pPr marL="0" indent="0">
              <a:buNone/>
            </a:pPr>
            <a:r>
              <a:rPr lang="nl-BE" sz="1700" dirty="0">
                <a:latin typeface="Source Sans Pro"/>
              </a:rPr>
              <a:t>Om concreet aan de slag te gaan binnen je school kan je de Rots en Water trainingen volgen. </a:t>
            </a:r>
          </a:p>
          <a:p>
            <a:pPr marL="0" indent="0">
              <a:buNone/>
            </a:pPr>
            <a:endParaRPr lang="nl-NL" sz="1700" b="1" dirty="0">
              <a:solidFill>
                <a:srgbClr val="C90735"/>
              </a:solidFill>
              <a:latin typeface="Source Sans Pro"/>
            </a:endParaRPr>
          </a:p>
          <a:p>
            <a:pPr marL="0" indent="0">
              <a:buNone/>
            </a:pPr>
            <a:r>
              <a:rPr lang="nl-NL" sz="1700" b="1" dirty="0">
                <a:solidFill>
                  <a:srgbClr val="C90735"/>
                </a:solidFill>
                <a:latin typeface="Source Sans Pro"/>
              </a:rPr>
              <a:t>Kostprijs? </a:t>
            </a:r>
            <a:br>
              <a:rPr lang="nl-NL" sz="1700" dirty="0">
                <a:latin typeface="Source Sans Pro"/>
              </a:rPr>
            </a:br>
            <a:r>
              <a:rPr lang="nl-NL" sz="1700" dirty="0">
                <a:latin typeface="Source Sans Pro"/>
              </a:rPr>
              <a:t>Basis- en praktijkboek zijn </a:t>
            </a:r>
            <a:r>
              <a:rPr lang="nl-NL" sz="1700" dirty="0">
                <a:latin typeface="Source Sans Pro"/>
                <a:hlinkClick r:id="rId2"/>
              </a:rPr>
              <a:t>hier</a:t>
            </a:r>
            <a:r>
              <a:rPr lang="nl-NL" sz="1700" dirty="0">
                <a:latin typeface="Source Sans Pro"/>
              </a:rPr>
              <a:t> gratis te ontlenen bij Logo Leieland. </a:t>
            </a:r>
          </a:p>
          <a:p>
            <a:pPr marL="0" indent="0">
              <a:buNone/>
            </a:pPr>
            <a:r>
              <a:rPr lang="nl-BE" sz="1700" dirty="0">
                <a:latin typeface="Source Sans Pro"/>
              </a:rPr>
              <a:t>Meer informatie omtrent een vorming kan worden opgevraagd bij Logo Leieland.</a:t>
            </a:r>
          </a:p>
          <a:p>
            <a:pPr marL="0" indent="0">
              <a:buNone/>
            </a:pPr>
            <a:br>
              <a:rPr lang="nl-NL" sz="1700" b="1" dirty="0">
                <a:solidFill>
                  <a:srgbClr val="C90735"/>
                </a:solidFill>
                <a:latin typeface="Source Sans Pro"/>
              </a:rPr>
            </a:br>
            <a:r>
              <a:rPr lang="nl-NL" sz="1700" b="1" dirty="0">
                <a:solidFill>
                  <a:srgbClr val="C90735"/>
                </a:solidFill>
                <a:latin typeface="Source Sans Pro"/>
              </a:rPr>
              <a:t>Meer info? </a:t>
            </a:r>
            <a:br>
              <a:rPr lang="nl-NL" sz="1700" dirty="0">
                <a:latin typeface="Source Sans Pro"/>
              </a:rPr>
            </a:br>
            <a:r>
              <a:rPr lang="nl-NL" sz="1700" dirty="0">
                <a:latin typeface="Source Sans Pro"/>
              </a:rPr>
              <a:t>Telefoon: 056/44.07.94</a:t>
            </a:r>
            <a:br>
              <a:rPr lang="nl-NL" sz="1700" dirty="0">
                <a:latin typeface="Source Sans Pro"/>
              </a:rPr>
            </a:br>
            <a:r>
              <a:rPr lang="nl-NL" sz="1700" dirty="0">
                <a:latin typeface="Source Sans Pro"/>
              </a:rPr>
              <a:t>E-mail: </a:t>
            </a:r>
            <a:r>
              <a:rPr lang="nl-NL" sz="1700" dirty="0">
                <a:latin typeface="Source Sans Pro"/>
                <a:hlinkClick r:id="rId3"/>
              </a:rPr>
              <a:t>logo@logoleieland.be</a:t>
            </a:r>
            <a:r>
              <a:rPr lang="nl-NL" sz="1700" dirty="0">
                <a:latin typeface="Source Sans Pro"/>
              </a:rPr>
              <a:t> </a:t>
            </a:r>
            <a:br>
              <a:rPr lang="nl-NL" sz="1700" dirty="0">
                <a:latin typeface="Source Sans Pro"/>
              </a:rPr>
            </a:br>
            <a:r>
              <a:rPr lang="nl-NL" sz="1700" dirty="0">
                <a:latin typeface="Source Sans Pro"/>
              </a:rPr>
              <a:t>Website: meer informatie vind je </a:t>
            </a:r>
            <a:r>
              <a:rPr lang="nl-NL" sz="1700" dirty="0">
                <a:latin typeface="Source Sans Pro"/>
                <a:hlinkClick r:id="rId2"/>
              </a:rPr>
              <a:t>hier</a:t>
            </a:r>
            <a:r>
              <a:rPr lang="nl-NL" sz="17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441440" y="439579"/>
            <a:ext cx="547406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 VORMING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47626" y="3798180"/>
            <a:ext cx="5389276" cy="584775"/>
          </a:xfrm>
          <a:prstGeom prst="rect">
            <a:avLst/>
          </a:prstGeom>
        </p:spPr>
        <p:txBody>
          <a:bodyPr wrap="square">
            <a:spAutoFit/>
          </a:bodyPr>
          <a:lstStyle/>
          <a:p>
            <a:r>
              <a:rPr lang="nl-BE" sz="1600" b="1" dirty="0">
                <a:solidFill>
                  <a:srgbClr val="C00000"/>
                </a:solidFill>
                <a:latin typeface="Source Sans Pro"/>
              </a:rPr>
              <a:t> </a:t>
            </a:r>
            <a:endParaRPr lang="nl-BE" sz="1600" dirty="0">
              <a:latin typeface="Source Sans Pro"/>
              <a:ea typeface="Calibri" panose="020F0502020204030204" pitchFamily="34" charset="0"/>
              <a:cs typeface="Times New Roman" panose="02020603050405020304" pitchFamily="18" charset="0"/>
            </a:endParaRPr>
          </a:p>
          <a:p>
            <a:r>
              <a:rPr lang="nl-NL" sz="1600" dirty="0"/>
              <a:t> </a:t>
            </a:r>
            <a:endParaRPr lang="nl-BE" sz="1600" dirty="0"/>
          </a:p>
        </p:txBody>
      </p:sp>
      <p:pic>
        <p:nvPicPr>
          <p:cNvPr id="1026" name="Picture 2" descr="bol.com | Rots &amp; Water Praktijkboek | 9789066657380 | Freerk Ykema | Boek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17" y="1747520"/>
            <a:ext cx="2865937" cy="406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13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fontScale="47500" lnSpcReduction="20000"/>
          </a:bodyPr>
          <a:lstStyle/>
          <a:p>
            <a:pPr marL="0" indent="0">
              <a:lnSpc>
                <a:spcPct val="100000"/>
              </a:lnSpc>
              <a:buNone/>
            </a:pPr>
            <a:r>
              <a:rPr lang="nl-BE" sz="5100" b="1" dirty="0">
                <a:solidFill>
                  <a:srgbClr val="C90735"/>
                </a:solidFill>
                <a:latin typeface="Source Sans Pro"/>
              </a:rPr>
              <a:t>10-daagse van de geestelijke gezondheid</a:t>
            </a:r>
          </a:p>
          <a:p>
            <a:pPr marL="0" indent="0">
              <a:buNone/>
            </a:pPr>
            <a:endParaRPr lang="nl-BE" dirty="0">
              <a:latin typeface="Source Sans Pro"/>
            </a:endParaRPr>
          </a:p>
          <a:p>
            <a:pPr marL="0" indent="0">
              <a:buNone/>
            </a:pPr>
            <a:r>
              <a:rPr lang="nl-BE" sz="3400" b="1" dirty="0">
                <a:solidFill>
                  <a:srgbClr val="C00000"/>
                </a:solidFill>
                <a:latin typeface="Source Sans Pro"/>
              </a:rPr>
              <a:t>Wat? </a:t>
            </a:r>
            <a:br>
              <a:rPr lang="nl-BE" sz="3400" b="1" dirty="0">
                <a:latin typeface="Source Sans Pro"/>
              </a:rPr>
            </a:br>
            <a:r>
              <a:rPr lang="nl-NL" sz="3400" dirty="0">
                <a:latin typeface="Source Sans Pro"/>
              </a:rPr>
              <a:t>Ook dit jaar tellen we 10 dagen af naar 10 oktober, de </a:t>
            </a:r>
            <a:r>
              <a:rPr lang="nl-NL" sz="3400" dirty="0" err="1">
                <a:latin typeface="Source Sans Pro"/>
              </a:rPr>
              <a:t>Werelddag</a:t>
            </a:r>
            <a:r>
              <a:rPr lang="nl-NL" sz="3400" dirty="0">
                <a:latin typeface="Source Sans Pro"/>
              </a:rPr>
              <a:t> van de Geestelijke Gezondheid. ‘Samen veerkrachtig’ is daarbij opnieuw de rode draad. Ook als school kan je ermee aan de slag! Werk aan de geestelijke gezondheid van zowel de leerlingen als het schoolteam! Uiteraard kan je ook na deze tiendaagse nog aan de slag met de inspiraties.</a:t>
            </a:r>
          </a:p>
          <a:p>
            <a:pPr marL="0" indent="0">
              <a:buNone/>
            </a:pPr>
            <a:r>
              <a:rPr lang="nl-NL" sz="3400" dirty="0">
                <a:latin typeface="Source Sans Pro"/>
              </a:rPr>
              <a:t>Dit jaar zetten we tijdens de 10-daagse van de Geestelijke Gezondheid 2021 één Vlaamse actie in de kijker. Het project </a:t>
            </a:r>
            <a:r>
              <a:rPr lang="nl-NL" sz="3400" b="1" dirty="0">
                <a:latin typeface="Source Sans Pro"/>
              </a:rPr>
              <a:t>‘Neem plaats op onze bank’ </a:t>
            </a:r>
            <a:r>
              <a:rPr lang="nl-NL" sz="3400" dirty="0">
                <a:latin typeface="Source Sans Pro"/>
              </a:rPr>
              <a:t>motiveert ontmoetingen en informele contacten tussen mensen onderling. Je vindt ongetwijfeld een bankenproject dat bij jou past in onze inspiratiegids. Babbelbanken, gevelbanken, ‘Bank zoekt plek’, project bankdirecteurs … Neem zeker contact met ons op voor meer inspiratie of ondersteuning. </a:t>
            </a:r>
          </a:p>
          <a:p>
            <a:pPr marL="0" indent="0">
              <a:buNone/>
            </a:pPr>
            <a:endParaRPr lang="nl-BE" sz="3400" b="1" dirty="0">
              <a:solidFill>
                <a:srgbClr val="C00000"/>
              </a:solidFill>
              <a:latin typeface="Source Sans Pro"/>
            </a:endParaRPr>
          </a:p>
          <a:p>
            <a:pPr marL="0" indent="0">
              <a:buNone/>
            </a:pPr>
            <a:r>
              <a:rPr lang="nl-BE" sz="3400" b="1" dirty="0">
                <a:solidFill>
                  <a:srgbClr val="C00000"/>
                </a:solidFill>
                <a:latin typeface="Source Sans Pro"/>
              </a:rPr>
              <a:t>Kostprijs?</a:t>
            </a:r>
            <a:r>
              <a:rPr lang="nl-BE" sz="3400" dirty="0">
                <a:solidFill>
                  <a:srgbClr val="C00000"/>
                </a:solidFill>
                <a:latin typeface="Source Sans Pro"/>
              </a:rPr>
              <a:t> </a:t>
            </a:r>
            <a:br>
              <a:rPr lang="nl-BE" sz="3400" dirty="0">
                <a:latin typeface="Source Sans Pro"/>
              </a:rPr>
            </a:br>
            <a:r>
              <a:rPr lang="nl-NL" sz="3400" dirty="0">
                <a:latin typeface="Source Sans Pro"/>
              </a:rPr>
              <a:t>De </a:t>
            </a:r>
            <a:r>
              <a:rPr lang="nl-NL" sz="3400" b="1" dirty="0">
                <a:latin typeface="Source Sans Pro"/>
              </a:rPr>
              <a:t>inspiratiegids</a:t>
            </a:r>
            <a:r>
              <a:rPr lang="nl-NL" sz="3400" dirty="0">
                <a:latin typeface="Source Sans Pro"/>
              </a:rPr>
              <a:t> is </a:t>
            </a:r>
            <a:r>
              <a:rPr lang="nl-NL" sz="3400" dirty="0">
                <a:latin typeface="Source Sans Pro"/>
                <a:hlinkClick r:id="rId2"/>
              </a:rPr>
              <a:t>gratis te downloaden </a:t>
            </a:r>
            <a:r>
              <a:rPr lang="nl-NL" sz="3400" dirty="0">
                <a:latin typeface="Source Sans Pro"/>
              </a:rPr>
              <a:t>via de website van Logo Leieland.</a:t>
            </a:r>
          </a:p>
          <a:p>
            <a:pPr marL="0" indent="0">
              <a:buNone/>
            </a:pPr>
            <a:r>
              <a:rPr lang="nl-NL" sz="3400" b="1" dirty="0">
                <a:latin typeface="Source Sans Pro"/>
              </a:rPr>
              <a:t>Gratis materialen </a:t>
            </a:r>
            <a:r>
              <a:rPr lang="nl-NL" sz="3400" dirty="0">
                <a:latin typeface="Source Sans Pro"/>
              </a:rPr>
              <a:t>bestellen kan </a:t>
            </a:r>
            <a:r>
              <a:rPr lang="nl-NL" sz="3400" dirty="0">
                <a:latin typeface="Source Sans Pro"/>
                <a:hlinkClick r:id="rId3"/>
              </a:rPr>
              <a:t>hier</a:t>
            </a:r>
            <a:r>
              <a:rPr lang="nl-NL" sz="3400" dirty="0">
                <a:latin typeface="Source Sans Pro"/>
              </a:rPr>
              <a:t>.</a:t>
            </a:r>
          </a:p>
          <a:p>
            <a:pPr marL="0" indent="0">
              <a:buNone/>
            </a:pPr>
            <a:br>
              <a:rPr lang="nl-BE" sz="3400" b="1" dirty="0">
                <a:solidFill>
                  <a:srgbClr val="C00000"/>
                </a:solidFill>
                <a:latin typeface="Source Sans Pro"/>
              </a:rPr>
            </a:br>
            <a:br>
              <a:rPr lang="nl-BE" sz="3400" b="1" dirty="0">
                <a:solidFill>
                  <a:srgbClr val="C00000"/>
                </a:solidFill>
                <a:latin typeface="Source Sans Pro"/>
              </a:rPr>
            </a:br>
            <a:r>
              <a:rPr lang="nl-BE" sz="3400" b="1" dirty="0">
                <a:solidFill>
                  <a:srgbClr val="C00000"/>
                </a:solidFill>
                <a:latin typeface="Source Sans Pro"/>
              </a:rPr>
              <a:t>Meer info?</a:t>
            </a:r>
            <a:r>
              <a:rPr lang="nl-BE" sz="3400" dirty="0">
                <a:solidFill>
                  <a:srgbClr val="C00000"/>
                </a:solidFill>
                <a:latin typeface="Source Sans Pro"/>
              </a:rPr>
              <a:t> </a:t>
            </a:r>
            <a:br>
              <a:rPr lang="nl-BE" sz="3400" dirty="0">
                <a:latin typeface="Source Sans Pro"/>
              </a:rPr>
            </a:br>
            <a:r>
              <a:rPr lang="nl-BE" sz="3400" dirty="0">
                <a:latin typeface="Source Sans Pro"/>
              </a:rPr>
              <a:t>Telefoon: 056/44.07.94 </a:t>
            </a:r>
            <a:br>
              <a:rPr lang="nl-BE" sz="3400" dirty="0">
                <a:latin typeface="Source Sans Pro"/>
              </a:rPr>
            </a:br>
            <a:r>
              <a:rPr lang="nl-BE" sz="3400" dirty="0">
                <a:latin typeface="Source Sans Pro"/>
              </a:rPr>
              <a:t>E-mail: </a:t>
            </a:r>
            <a:r>
              <a:rPr lang="nl-BE" sz="3400" dirty="0">
                <a:latin typeface="Source Sans Pro"/>
                <a:hlinkClick r:id="rId4"/>
              </a:rPr>
              <a:t>logo@logoleieland.be</a:t>
            </a:r>
            <a:r>
              <a:rPr lang="nl-BE" sz="3400" dirty="0">
                <a:latin typeface="Source Sans Pro"/>
              </a:rPr>
              <a:t>  </a:t>
            </a:r>
            <a:br>
              <a:rPr lang="nl-BE" sz="3400" dirty="0">
                <a:latin typeface="Source Sans Pro"/>
              </a:rPr>
            </a:br>
            <a:r>
              <a:rPr lang="nl-BE" sz="3400" dirty="0">
                <a:latin typeface="Source Sans Pro"/>
              </a:rPr>
              <a:t>Website: meer informatie vind je </a:t>
            </a:r>
            <a:r>
              <a:rPr lang="nl-BE" sz="3400" dirty="0">
                <a:latin typeface="Source Sans Pro"/>
                <a:hlinkClick r:id="rId5"/>
              </a:rPr>
              <a:t>hier</a:t>
            </a:r>
            <a:r>
              <a:rPr lang="nl-BE" sz="34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p:cNvPicPr>
            <a:picLocks noChangeAspect="1"/>
          </p:cNvPicPr>
          <p:nvPr/>
        </p:nvPicPr>
        <p:blipFill>
          <a:blip r:embed="rId6"/>
          <a:stretch>
            <a:fillRect/>
          </a:stretch>
        </p:blipFill>
        <p:spPr>
          <a:xfrm>
            <a:off x="7832765" y="3538513"/>
            <a:ext cx="2886852" cy="3319487"/>
          </a:xfrm>
          <a:prstGeom prst="rect">
            <a:avLst/>
          </a:prstGeom>
        </p:spPr>
      </p:pic>
    </p:spTree>
    <p:extLst>
      <p:ext uri="{BB962C8B-B14F-4D97-AF65-F5344CB8AC3E}">
        <p14:creationId xmlns:p14="http://schemas.microsoft.com/office/powerpoint/2010/main" val="2423781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3"/>
            <a:ext cx="9292334" cy="4964170"/>
          </a:xfrm>
        </p:spPr>
        <p:txBody>
          <a:bodyPr>
            <a:normAutofit/>
          </a:bodyPr>
          <a:lstStyle/>
          <a:p>
            <a:pPr marL="0" indent="0">
              <a:lnSpc>
                <a:spcPct val="100000"/>
              </a:lnSpc>
              <a:buNone/>
            </a:pPr>
            <a:r>
              <a:rPr lang="nl-BE" sz="2600" b="1" dirty="0">
                <a:solidFill>
                  <a:srgbClr val="C90735"/>
                </a:solidFill>
                <a:latin typeface="Source Sans Pro"/>
              </a:rPr>
              <a:t>Complimentenactie</a:t>
            </a:r>
          </a:p>
          <a:p>
            <a:pPr marL="0" indent="0">
              <a:lnSpc>
                <a:spcPct val="100000"/>
              </a:lnSpc>
              <a:buNone/>
            </a:pPr>
            <a:endParaRPr lang="nl-BE" dirty="0">
              <a:latin typeface="Source Sans Pro"/>
            </a:endParaRPr>
          </a:p>
          <a:p>
            <a:pPr marL="0" indent="0">
              <a:buNone/>
            </a:pPr>
            <a:r>
              <a:rPr lang="nl-BE" sz="1600" b="1" dirty="0">
                <a:solidFill>
                  <a:srgbClr val="C00000"/>
                </a:solidFill>
                <a:latin typeface="Source Sans Pro"/>
              </a:rPr>
              <a:t>Wat? </a:t>
            </a:r>
            <a:br>
              <a:rPr lang="nl-BE" sz="1600" b="1" dirty="0">
                <a:latin typeface="Source Sans Pro"/>
              </a:rPr>
            </a:br>
            <a:r>
              <a:rPr lang="nl-BE" sz="1600" dirty="0">
                <a:latin typeface="Source Sans Pro"/>
              </a:rPr>
              <a:t>Met de actie 'Geluk zit in een klein complimentje' willen we iedereen aanmoedigen om extra waardering te tonen aan collega's, leerlingen, familie of vrienden.</a:t>
            </a:r>
          </a:p>
          <a:p>
            <a:pPr marL="0" indent="0">
              <a:buNone/>
            </a:pPr>
            <a:endParaRPr lang="nl-BE" sz="1600" b="1" dirty="0">
              <a:solidFill>
                <a:srgbClr val="C00000"/>
              </a:solidFill>
              <a:latin typeface="Source Sans Pro"/>
            </a:endParaRPr>
          </a:p>
          <a:p>
            <a:pPr marL="0" indent="0">
              <a:buNone/>
            </a:pPr>
            <a:r>
              <a:rPr lang="nl-BE" sz="1600" b="1" dirty="0">
                <a:solidFill>
                  <a:srgbClr val="C00000"/>
                </a:solidFill>
                <a:latin typeface="Source Sans Pro"/>
              </a:rPr>
              <a:t>Kostprijs? </a:t>
            </a:r>
            <a:br>
              <a:rPr lang="nl-BE" sz="1600" dirty="0">
                <a:latin typeface="Source Sans Pro"/>
              </a:rPr>
            </a:br>
            <a:r>
              <a:rPr lang="nl-NL" sz="1600" dirty="0">
                <a:latin typeface="Source Sans Pro"/>
              </a:rPr>
              <a:t>Materialen kan je </a:t>
            </a:r>
            <a:r>
              <a:rPr lang="nl-NL" sz="1600" dirty="0">
                <a:latin typeface="Source Sans Pro"/>
                <a:hlinkClick r:id="rId2"/>
              </a:rPr>
              <a:t>hier</a:t>
            </a:r>
            <a:r>
              <a:rPr lang="nl-NL" sz="1600" dirty="0">
                <a:latin typeface="Source Sans Pro"/>
              </a:rPr>
              <a:t> gratis downloaden of bestellen. De inspiratiegids met voorbeelden kan je </a:t>
            </a:r>
            <a:r>
              <a:rPr lang="nl-NL" sz="1600" dirty="0">
                <a:latin typeface="Source Sans Pro"/>
                <a:hlinkClick r:id="rId3"/>
              </a:rPr>
              <a:t>hier</a:t>
            </a:r>
            <a:r>
              <a:rPr lang="nl-NL" sz="1600" dirty="0">
                <a:latin typeface="Source Sans Pro"/>
              </a:rPr>
              <a:t> inkijken.  </a:t>
            </a:r>
          </a:p>
          <a:p>
            <a:pPr marL="0" indent="0">
              <a:buNone/>
            </a:pPr>
            <a:br>
              <a:rPr lang="nl-BE" sz="1600" b="1" dirty="0">
                <a:solidFill>
                  <a:srgbClr val="C00000"/>
                </a:solidFill>
                <a:latin typeface="Source Sans Pro"/>
              </a:rPr>
            </a:br>
            <a:r>
              <a:rPr lang="nl-BE" sz="1600" b="1" dirty="0">
                <a:solidFill>
                  <a:srgbClr val="C00000"/>
                </a:solidFill>
                <a:latin typeface="Source Sans Pro"/>
              </a:rPr>
              <a:t>Meer info? </a:t>
            </a:r>
            <a:br>
              <a:rPr lang="nl-BE" sz="1600" dirty="0"/>
            </a:br>
            <a:r>
              <a:rPr lang="nl-BE" sz="1600" dirty="0">
                <a:latin typeface="Source Sans Pro"/>
              </a:rPr>
              <a:t>Telefoon: 056/44.07.94 </a:t>
            </a:r>
            <a:br>
              <a:rPr lang="nl-BE" sz="1600" dirty="0">
                <a:latin typeface="Source Sans Pro"/>
              </a:rPr>
            </a:br>
            <a:r>
              <a:rPr lang="nl-BE" sz="1600" dirty="0">
                <a:latin typeface="Source Sans Pro"/>
              </a:rPr>
              <a:t>E-mail: </a:t>
            </a:r>
            <a:r>
              <a:rPr lang="nl-BE" sz="1600" dirty="0">
                <a:latin typeface="Source Sans Pro"/>
                <a:hlinkClick r:id="rId4"/>
              </a:rPr>
              <a:t>logo@logoleieland.be</a:t>
            </a:r>
            <a:r>
              <a:rPr lang="nl-BE" sz="1600" dirty="0">
                <a:latin typeface="Source Sans Pro"/>
              </a:rPr>
              <a:t>  </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098" name="Picture 2" descr="https://logoleieland.be/sites/default/files/domain%20editor/Melissa/projectpagi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8629" y="4055109"/>
            <a:ext cx="33147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2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8718294" cy="5848285"/>
          </a:xfrm>
        </p:spPr>
        <p:txBody>
          <a:bodyPr>
            <a:normAutofit fontScale="25000" lnSpcReduction="20000"/>
          </a:bodyPr>
          <a:lstStyle/>
          <a:p>
            <a:pPr marL="0" indent="0">
              <a:buNone/>
            </a:pPr>
            <a:r>
              <a:rPr lang="nl-BE" sz="9600" b="1" dirty="0">
                <a:solidFill>
                  <a:srgbClr val="C90735"/>
                </a:solidFill>
                <a:latin typeface="Source Sans Pro"/>
              </a:rPr>
              <a:t>Kzitermee</a:t>
            </a:r>
            <a:endParaRPr lang="nl-BE" sz="9600" dirty="0">
              <a:solidFill>
                <a:srgbClr val="C90735"/>
              </a:solidFill>
              <a:latin typeface="Source Sans Pro"/>
            </a:endParaRPr>
          </a:p>
          <a:p>
            <a:pPr marL="0" indent="0">
              <a:buNone/>
            </a:pPr>
            <a:endParaRPr lang="nl-BE" dirty="0">
              <a:latin typeface="Source Sans Pro"/>
            </a:endParaRPr>
          </a:p>
          <a:p>
            <a:pPr marL="0" indent="0">
              <a:buNone/>
            </a:pPr>
            <a:r>
              <a:rPr lang="nl-BE" sz="6400" b="1" dirty="0">
                <a:solidFill>
                  <a:srgbClr val="C00000"/>
                </a:solidFill>
                <a:latin typeface="Source Sans Pro"/>
              </a:rPr>
              <a:t>Wat? </a:t>
            </a:r>
            <a:br>
              <a:rPr lang="nl-BE" sz="6400" dirty="0">
                <a:solidFill>
                  <a:srgbClr val="C00000"/>
                </a:solidFill>
                <a:latin typeface="Source Sans Pro"/>
              </a:rPr>
            </a:br>
            <a:r>
              <a:rPr lang="nl-BE" sz="6400" dirty="0">
                <a:latin typeface="Source Sans Pro"/>
              </a:rPr>
              <a:t>De aandacht voor mentaal welzijn is de laatste jaren enorm toegenomen. In het kader van het intergemeentelijke preventiewerk werd daarom de website (</a:t>
            </a:r>
            <a:r>
              <a:rPr lang="nl-BE" sz="6400" u="sng" dirty="0">
                <a:latin typeface="Source Sans Pro"/>
                <a:hlinkClick r:id="rId3"/>
              </a:rPr>
              <a:t>www.kzitermee.be</a:t>
            </a:r>
            <a:r>
              <a:rPr lang="nl-BE" sz="6400" dirty="0">
                <a:latin typeface="Source Sans Pro"/>
              </a:rPr>
              <a:t>) ontwikkeld waar iedereen die het even moeilijk heeft, </a:t>
            </a:r>
            <a:r>
              <a:rPr lang="nl-BE" sz="6400" b="1" dirty="0">
                <a:latin typeface="Source Sans Pro"/>
              </a:rPr>
              <a:t>met een vraag zit of hulp zoekt terecht kan, voor zichtzelf of voor iemand anders</a:t>
            </a:r>
            <a:r>
              <a:rPr lang="nl-BE" sz="6400" dirty="0">
                <a:latin typeface="Source Sans Pro"/>
              </a:rPr>
              <a:t>. Op deze website wordt zowel het regionale als Vlaamse aanbod omtrent mentaal welzijn in kaart gebracht, zowel aanbod omtrent preventie en hulpverlening en dit zowel voor jongeren, volwassenen als professionals. </a:t>
            </a:r>
          </a:p>
          <a:p>
            <a:pPr marL="0" indent="0">
              <a:buNone/>
            </a:pPr>
            <a:r>
              <a:rPr lang="nl-BE" sz="6400" dirty="0">
                <a:latin typeface="Source Sans Pro"/>
              </a:rPr>
              <a:t>Op de website kan iedereen terecht die met iets zit, groot of klein. Maar ook mensen die preventief aan hun veerkracht willen werken kunnen er de nodige informatie vinden. De website dient daarbij als gids.</a:t>
            </a:r>
          </a:p>
          <a:p>
            <a:pPr marL="0" indent="0">
              <a:buNone/>
            </a:pPr>
            <a:r>
              <a:rPr lang="nl-BE" sz="6400" dirty="0">
                <a:latin typeface="Source Sans Pro"/>
              </a:rPr>
              <a:t>Op </a:t>
            </a:r>
            <a:r>
              <a:rPr lang="nl-BE" sz="6400" u="sng" dirty="0">
                <a:latin typeface="Source Sans Pro"/>
                <a:hlinkClick r:id="rId4"/>
              </a:rPr>
              <a:t>deze deelpagina</a:t>
            </a:r>
            <a:r>
              <a:rPr lang="nl-BE" sz="6400" dirty="0">
                <a:latin typeface="Source Sans Pro"/>
                <a:hlinkClick r:id="rId4"/>
              </a:rPr>
              <a:t> </a:t>
            </a:r>
            <a:r>
              <a:rPr lang="nl-BE" sz="6400" dirty="0">
                <a:latin typeface="Source Sans Pro"/>
              </a:rPr>
              <a:t>kunnen jullie informatie vinden over hoe je als </a:t>
            </a:r>
            <a:r>
              <a:rPr lang="nl-BE" sz="6400" b="1" dirty="0">
                <a:latin typeface="Source Sans Pro"/>
              </a:rPr>
              <a:t>leerkracht</a:t>
            </a:r>
            <a:r>
              <a:rPr lang="nl-BE" sz="6400" dirty="0">
                <a:latin typeface="Source Sans Pro"/>
              </a:rPr>
              <a:t> jongeren kan helpen, naar welke instanties of websites je kan doorverwijzen, wat je kan doen in de klas of op school en hoe je jezelf kan bijscholen. Ook </a:t>
            </a:r>
            <a:r>
              <a:rPr lang="nl-BE" sz="6400" b="1" dirty="0">
                <a:latin typeface="Source Sans Pro"/>
              </a:rPr>
              <a:t>ouders </a:t>
            </a:r>
            <a:r>
              <a:rPr lang="nl-BE" sz="6400" dirty="0">
                <a:latin typeface="Source Sans Pro"/>
              </a:rPr>
              <a:t>kunnen</a:t>
            </a:r>
            <a:r>
              <a:rPr lang="nl-BE" sz="6400" b="1" dirty="0">
                <a:latin typeface="Source Sans Pro"/>
              </a:rPr>
              <a:t> </a:t>
            </a:r>
            <a:r>
              <a:rPr lang="nl-BE" sz="6400" dirty="0">
                <a:latin typeface="Source Sans Pro"/>
              </a:rPr>
              <a:t>er informatie vinden omtrent opvoedingsondersteuning of hulp voor hun kinderen. </a:t>
            </a:r>
          </a:p>
          <a:p>
            <a:pPr marL="0" indent="0">
              <a:buNone/>
            </a:pPr>
            <a:endParaRPr lang="nl-BE" sz="6400" b="1" dirty="0">
              <a:solidFill>
                <a:srgbClr val="C00000"/>
              </a:solidFill>
              <a:latin typeface="Source Sans Pro"/>
            </a:endParaRPr>
          </a:p>
          <a:p>
            <a:pPr marL="0" indent="0">
              <a:buNone/>
            </a:pPr>
            <a:r>
              <a:rPr lang="nl-BE" sz="6400" b="1" dirty="0">
                <a:solidFill>
                  <a:srgbClr val="C00000"/>
                </a:solidFill>
                <a:latin typeface="Source Sans Pro"/>
              </a:rPr>
              <a:t>Kostprijs?</a:t>
            </a:r>
            <a:br>
              <a:rPr lang="nl-BE" sz="6400" dirty="0">
                <a:solidFill>
                  <a:srgbClr val="C00000"/>
                </a:solidFill>
                <a:latin typeface="Source Sans Pro"/>
              </a:rPr>
            </a:br>
            <a:r>
              <a:rPr lang="nl-BE" sz="6400" dirty="0">
                <a:latin typeface="Source Sans Pro"/>
              </a:rPr>
              <a:t>Meer informatie over dit project kan je </a:t>
            </a:r>
            <a:r>
              <a:rPr lang="nl-BE" sz="6400" dirty="0">
                <a:latin typeface="Source Sans Pro"/>
                <a:hlinkClick r:id="rId5"/>
              </a:rPr>
              <a:t>hier</a:t>
            </a:r>
            <a:r>
              <a:rPr lang="nl-BE" sz="6400" dirty="0">
                <a:latin typeface="Source Sans Pro"/>
              </a:rPr>
              <a:t> vinden. Wil je graag aan de slag met materialen zoals complimentenkaartjes, affiches, …? Bestellen kan eenvoudig via </a:t>
            </a:r>
            <a:r>
              <a:rPr lang="nl-BE" sz="6400" dirty="0">
                <a:latin typeface="Source Sans Pro"/>
                <a:hlinkClick r:id="rId6"/>
              </a:rPr>
              <a:t>volgende link</a:t>
            </a:r>
            <a:r>
              <a:rPr lang="nl-BE" sz="6400" dirty="0">
                <a:latin typeface="Source Sans Pro"/>
              </a:rPr>
              <a:t>.</a:t>
            </a:r>
          </a:p>
          <a:p>
            <a:pPr marL="0" indent="0">
              <a:buNone/>
            </a:pPr>
            <a:endParaRPr lang="nl-BE" sz="6400" dirty="0">
              <a:latin typeface="Source Sans Pro"/>
            </a:endParaRPr>
          </a:p>
          <a:p>
            <a:pPr marL="0" indent="0">
              <a:buNone/>
            </a:pPr>
            <a:r>
              <a:rPr lang="nl-BE" sz="6400" b="1" dirty="0">
                <a:solidFill>
                  <a:srgbClr val="C00000"/>
                </a:solidFill>
                <a:latin typeface="Source Sans Pro"/>
              </a:rPr>
              <a:t>Meer info?</a:t>
            </a:r>
            <a:br>
              <a:rPr lang="nl-BE" sz="6400" dirty="0">
                <a:solidFill>
                  <a:srgbClr val="C00000"/>
                </a:solidFill>
                <a:latin typeface="Source Sans Pro"/>
              </a:rPr>
            </a:br>
            <a:r>
              <a:rPr lang="nl-BE" sz="6400" dirty="0">
                <a:latin typeface="Source Sans Pro"/>
              </a:rPr>
              <a:t>Graag verder aan de slag rond deze campagne in de klas of in een schoolproject? Aarzel niet om ons te contacteren, wij helpen je verder!</a:t>
            </a:r>
            <a:br>
              <a:rPr lang="nl-BE" sz="6400" dirty="0">
                <a:latin typeface="Source Sans Pro"/>
              </a:rPr>
            </a:br>
            <a:r>
              <a:rPr lang="en-US" sz="6400" dirty="0">
                <a:latin typeface="Source Sans Pro"/>
              </a:rPr>
              <a:t>Tel: 056/44.07.94</a:t>
            </a:r>
            <a:br>
              <a:rPr lang="nl-BE" sz="6400" dirty="0">
                <a:latin typeface="Source Sans Pro"/>
              </a:rPr>
            </a:br>
            <a:r>
              <a:rPr lang="en-US" sz="6400" dirty="0">
                <a:effectLst/>
                <a:latin typeface="Source Sans Pro"/>
              </a:rPr>
              <a:t>E-mail: </a:t>
            </a:r>
            <a:r>
              <a:rPr lang="en-US" sz="6400" u="sng" dirty="0">
                <a:latin typeface="Source Sans Pro"/>
                <a:hlinkClick r:id="rId7"/>
              </a:rPr>
              <a:t>logo@logoleieland.be</a:t>
            </a:r>
            <a:r>
              <a:rPr lang="en-US" sz="6400" u="sng" dirty="0">
                <a:latin typeface="Source Sans Pro"/>
              </a:rPr>
              <a:t> </a:t>
            </a:r>
            <a:br>
              <a:rPr lang="nl-BE" sz="6400" dirty="0">
                <a:latin typeface="Source Sans Pro"/>
              </a:rPr>
            </a:br>
            <a:r>
              <a:rPr lang="nl-BE" sz="6400" dirty="0">
                <a:latin typeface="Source Sans Pro"/>
              </a:rPr>
              <a:t>Website: </a:t>
            </a:r>
            <a:r>
              <a:rPr lang="nl-BE" sz="6400" u="sng" dirty="0">
                <a:latin typeface="Source Sans Pro"/>
                <a:hlinkClick r:id="rId3">
                  <a:extLst>
                    <a:ext uri="{A12FA001-AC4F-418D-AE19-62706E023703}">
                      <ahyp:hlinkClr xmlns:ahyp="http://schemas.microsoft.com/office/drawing/2018/hyperlinkcolor" val="tx"/>
                    </a:ext>
                  </a:extLst>
                </a:hlinkClick>
              </a:rPr>
              <a:t>www.kzitermee.be</a:t>
            </a:r>
            <a:r>
              <a:rPr lang="nl-BE" sz="6400" dirty="0">
                <a:latin typeface="Source Sans Pro"/>
              </a:rPr>
              <a:t> </a:t>
            </a:r>
          </a:p>
          <a:p>
            <a:pPr marL="0" indent="0">
              <a:buNone/>
            </a:pPr>
            <a:r>
              <a:rPr lang="nl-BE" sz="6400" dirty="0">
                <a:latin typeface="Source Sans Pro"/>
              </a:rPr>
              <a:t>Neem zeker ook eens een kijkje op de </a:t>
            </a:r>
            <a:r>
              <a:rPr lang="nl-BE" sz="6400" dirty="0">
                <a:latin typeface="Source Sans Pro"/>
                <a:hlinkClick r:id="rId8">
                  <a:extLst>
                    <a:ext uri="{A12FA001-AC4F-418D-AE19-62706E023703}">
                      <ahyp:hlinkClr xmlns:ahyp="http://schemas.microsoft.com/office/drawing/2018/hyperlinkcolor" val="tx"/>
                    </a:ext>
                  </a:extLst>
                </a:hlinkClick>
              </a:rPr>
              <a:t>Instagrampagina</a:t>
            </a:r>
            <a:r>
              <a:rPr lang="nl-BE" sz="6400" dirty="0">
                <a:latin typeface="Source Sans Pro"/>
              </a:rPr>
              <a:t> en </a:t>
            </a:r>
            <a:r>
              <a:rPr lang="nl-BE" sz="6400" dirty="0" err="1">
                <a:latin typeface="Source Sans Pro"/>
                <a:hlinkClick r:id="rId9">
                  <a:extLst>
                    <a:ext uri="{A12FA001-AC4F-418D-AE19-62706E023703}">
                      <ahyp:hlinkClr xmlns:ahyp="http://schemas.microsoft.com/office/drawing/2018/hyperlinkcolor" val="tx"/>
                    </a:ext>
                  </a:extLst>
                </a:hlinkClick>
              </a:rPr>
              <a:t>Youtubekanaal</a:t>
            </a:r>
            <a:r>
              <a:rPr lang="nl-BE" sz="6400" dirty="0">
                <a:latin typeface="Source Sans Pro"/>
              </a:rPr>
              <a:t>. </a:t>
            </a:r>
            <a:endParaRPr lang="nl-BE" sz="6400" dirty="0">
              <a:effectLs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441440" y="439579"/>
            <a:ext cx="547406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5E9587C7-2627-FA4E-840D-6E886F98821C}"/>
              </a:ext>
            </a:extLst>
          </p:cNvPr>
          <p:cNvPicPr>
            <a:picLocks noChangeAspect="1"/>
          </p:cNvPicPr>
          <p:nvPr/>
        </p:nvPicPr>
        <p:blipFill>
          <a:blip r:embed="rId10"/>
          <a:stretch>
            <a:fillRect/>
          </a:stretch>
        </p:blipFill>
        <p:spPr>
          <a:xfrm>
            <a:off x="9265442" y="4404330"/>
            <a:ext cx="1925909" cy="1468208"/>
          </a:xfrm>
          <a:prstGeom prst="rect">
            <a:avLst/>
          </a:prstGeom>
        </p:spPr>
      </p:pic>
      <p:pic>
        <p:nvPicPr>
          <p:cNvPr id="8" name="Afbeelding 7">
            <a:extLst>
              <a:ext uri="{FF2B5EF4-FFF2-40B4-BE49-F238E27FC236}">
                <a16:creationId xmlns:a16="http://schemas.microsoft.com/office/drawing/2014/main" id="{2C7393F6-17E5-1D43-361F-10753F90B4E0}"/>
              </a:ext>
            </a:extLst>
          </p:cNvPr>
          <p:cNvPicPr>
            <a:picLocks noChangeAspect="1"/>
          </p:cNvPicPr>
          <p:nvPr/>
        </p:nvPicPr>
        <p:blipFill>
          <a:blip r:embed="rId11"/>
          <a:stretch>
            <a:fillRect/>
          </a:stretch>
        </p:blipFill>
        <p:spPr>
          <a:xfrm>
            <a:off x="9265921" y="2799296"/>
            <a:ext cx="1925430" cy="1461683"/>
          </a:xfrm>
          <a:prstGeom prst="rect">
            <a:avLst/>
          </a:prstGeom>
        </p:spPr>
      </p:pic>
    </p:spTree>
    <p:extLst>
      <p:ext uri="{BB962C8B-B14F-4D97-AF65-F5344CB8AC3E}">
        <p14:creationId xmlns:p14="http://schemas.microsoft.com/office/powerpoint/2010/main" val="14319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252" y="996133"/>
            <a:ext cx="10515600" cy="5300163"/>
          </a:xfrm>
        </p:spPr>
        <p:txBody>
          <a:bodyPr>
            <a:normAutofit/>
          </a:bodyPr>
          <a:lstStyle/>
          <a:p>
            <a:pPr marL="0" indent="0">
              <a:buNone/>
            </a:pPr>
            <a:r>
              <a:rPr lang="nl-BE" sz="1600" dirty="0">
                <a:latin typeface="Source Sans Pro"/>
              </a:rPr>
              <a:t>Beste leerkracht, zorgcoördinator, directie, CLB/ Pedagogische dienst -medewerker,</a:t>
            </a:r>
            <a:br>
              <a:rPr lang="nl-BE" sz="1600" dirty="0">
                <a:latin typeface="Source Sans Pro"/>
              </a:rPr>
            </a:br>
            <a:br>
              <a:rPr lang="nl-BE" sz="1600" dirty="0">
                <a:latin typeface="Source Sans Pro"/>
              </a:rPr>
            </a:br>
            <a:r>
              <a:rPr lang="nl-BE" sz="1600" dirty="0">
                <a:latin typeface="Source Sans Pro"/>
              </a:rPr>
              <a:t>Bij deze stellen wij graag het aanbod voor om binnen jouw school of klas werk te maken van gezondheid! Uiteraard is dit slechts een greep uit het volledige aanbod van allerhande partners met een aanbod omtrent gezondheid.</a:t>
            </a:r>
          </a:p>
          <a:p>
            <a:pPr marL="0" indent="0">
              <a:buNone/>
            </a:pPr>
            <a:r>
              <a:rPr lang="nl-BE" sz="1600" dirty="0">
                <a:latin typeface="Source Sans Pro"/>
              </a:rPr>
              <a:t>Laat je inspireren door tal van </a:t>
            </a:r>
            <a:r>
              <a:rPr lang="nl-BE" sz="1600" b="1" dirty="0">
                <a:latin typeface="Source Sans Pro"/>
              </a:rPr>
              <a:t>projecten, methodieken, vormingen</a:t>
            </a:r>
            <a:r>
              <a:rPr lang="nl-BE" sz="1600" dirty="0">
                <a:latin typeface="Source Sans Pro"/>
              </a:rPr>
              <a:t>… en verruim je blik op het gezondheidsbeleid op school!</a:t>
            </a:r>
            <a:br>
              <a:rPr lang="nl-BE" sz="1600" dirty="0">
                <a:latin typeface="Source Sans Pro"/>
              </a:rPr>
            </a:br>
            <a:r>
              <a:rPr lang="nl-BE" sz="1600" dirty="0">
                <a:latin typeface="Source Sans Pro"/>
              </a:rPr>
              <a:t>Er is een aparte gids beschikbaar voor zowel het </a:t>
            </a:r>
            <a:r>
              <a:rPr lang="nl-BE" sz="1600" b="1" dirty="0">
                <a:latin typeface="Source Sans Pro"/>
              </a:rPr>
              <a:t>kleuter-, lager-, secundair- als hoger onderwijs</a:t>
            </a:r>
            <a:r>
              <a:rPr lang="nl-BE" sz="1600" dirty="0">
                <a:latin typeface="Source Sans Pro"/>
              </a:rPr>
              <a:t>. Wanneer een methodiek zich specifiek richt naar leerlingen uit het </a:t>
            </a:r>
            <a:r>
              <a:rPr lang="nl-BE" sz="1600" b="1" dirty="0">
                <a:latin typeface="Source Sans Pro"/>
              </a:rPr>
              <a:t>buitengewoon onderwijs,</a:t>
            </a:r>
            <a:r>
              <a:rPr lang="nl-BE" sz="1600" dirty="0">
                <a:latin typeface="Source Sans Pro"/>
              </a:rPr>
              <a:t> dan wordt dit expliciet vermeld.</a:t>
            </a:r>
          </a:p>
          <a:p>
            <a:pPr marL="0" indent="0">
              <a:buNone/>
            </a:pPr>
            <a:r>
              <a:rPr lang="nl-BE" sz="1600" dirty="0">
                <a:latin typeface="Source Sans Pro"/>
              </a:rPr>
              <a:t>Je kan telkens op zoek gaan per thema naar wat je precies zoekt of blader even door de brochure om ideeën op te doen. De volgende </a:t>
            </a:r>
            <a:r>
              <a:rPr lang="nl-BE" sz="1600" b="1" dirty="0">
                <a:latin typeface="Source Sans Pro"/>
              </a:rPr>
              <a:t>thema’s</a:t>
            </a:r>
            <a:r>
              <a:rPr lang="nl-BE" sz="1600" dirty="0">
                <a:latin typeface="Source Sans Pro"/>
              </a:rPr>
              <a:t> kan je terug vinden in de gids:</a:t>
            </a:r>
          </a:p>
          <a:p>
            <a:pPr lvl="1"/>
            <a:r>
              <a:rPr lang="nl-BE" sz="1600" b="1" dirty="0">
                <a:latin typeface="Source Sans Pro"/>
              </a:rPr>
              <a:t>Voeding en beweging</a:t>
            </a:r>
            <a:r>
              <a:rPr lang="nl-BE" sz="1600" dirty="0">
                <a:latin typeface="Source Sans Pro"/>
              </a:rPr>
              <a:t> (werken rond gezonde voeding, bewegingstussendoortjes, sporten, speelimpulsen, tegen gaan van sedentair gedrag…) </a:t>
            </a:r>
          </a:p>
          <a:p>
            <a:pPr lvl="1"/>
            <a:r>
              <a:rPr lang="nl-BE" sz="1600" b="1" dirty="0">
                <a:latin typeface="Source Sans Pro"/>
              </a:rPr>
              <a:t>Mentaal welbevinden </a:t>
            </a:r>
            <a:r>
              <a:rPr lang="nl-BE" sz="1600" dirty="0">
                <a:latin typeface="Source Sans Pro"/>
              </a:rPr>
              <a:t> (versterken van de veerkracht, het welbevinden, praten over gevoelens…) </a:t>
            </a:r>
          </a:p>
          <a:p>
            <a:pPr lvl="1"/>
            <a:r>
              <a:rPr lang="nl-BE" sz="1600" b="1" dirty="0">
                <a:latin typeface="Source Sans Pro"/>
              </a:rPr>
              <a:t>Tabak, alcohol, drugs en gamen</a:t>
            </a:r>
            <a:r>
              <a:rPr lang="nl-BE" sz="1600" dirty="0">
                <a:latin typeface="Source Sans Pro"/>
              </a:rPr>
              <a:t> (maar ook werken aan sociale vaardigheden en versterken van de weerbaarheid bij jonge kinderen) </a:t>
            </a:r>
          </a:p>
          <a:p>
            <a:pPr lvl="1"/>
            <a:r>
              <a:rPr lang="nl-BE" sz="1600" b="1" dirty="0">
                <a:latin typeface="Source Sans Pro"/>
              </a:rPr>
              <a:t>Hygiëne</a:t>
            </a:r>
            <a:r>
              <a:rPr lang="nl-BE" sz="1600" dirty="0">
                <a:latin typeface="Source Sans Pro"/>
              </a:rPr>
              <a:t> (luizen, mond- en tandhygiëne…) </a:t>
            </a:r>
          </a:p>
          <a:p>
            <a:pPr lvl="1"/>
            <a:r>
              <a:rPr lang="nl-BE" sz="1600" b="1" dirty="0">
                <a:latin typeface="Source Sans Pro"/>
              </a:rPr>
              <a:t>Relaties en seksualiteit</a:t>
            </a:r>
            <a:r>
              <a:rPr lang="nl-BE" sz="1600" dirty="0">
                <a:latin typeface="Source Sans Pro"/>
              </a:rPr>
              <a:t> (verliefd zijn, veilig vrijen, (seksueel) grensoverschrijdend gedrag…) </a:t>
            </a:r>
          </a:p>
          <a:p>
            <a:pPr lvl="1"/>
            <a:r>
              <a:rPr lang="nl-BE" sz="1600" b="1" dirty="0">
                <a:latin typeface="Source Sans Pro"/>
              </a:rPr>
              <a:t>Gezondheid en milieu</a:t>
            </a:r>
            <a:r>
              <a:rPr lang="nl-BE" sz="1600" dirty="0">
                <a:latin typeface="Source Sans Pro"/>
              </a:rPr>
              <a:t> (teken, zonnen, binnenmilieu…)</a:t>
            </a:r>
          </a:p>
          <a:p>
            <a:pPr lvl="1"/>
            <a:r>
              <a:rPr lang="nl-BE" sz="1600" b="1" dirty="0">
                <a:latin typeface="Source Sans Pro"/>
              </a:rPr>
              <a:t>Thema-overstijgend</a:t>
            </a:r>
            <a:r>
              <a:rPr lang="nl-BE" sz="1600" dirty="0">
                <a:latin typeface="Source Sans Pro"/>
              </a:rPr>
              <a:t> (gezondheidsbeleid op school, gezond opvoeden…)</a:t>
            </a:r>
          </a:p>
          <a:p>
            <a:pPr lvl="0"/>
            <a:endParaRPr lang="nl-BE" sz="2900" dirty="0">
              <a:latin typeface="Source Sans Pro"/>
            </a:endParaRPr>
          </a:p>
          <a:p>
            <a:pPr marL="0" indent="0">
              <a:buNone/>
            </a:pPr>
            <a:endParaRPr lang="nl-BE" sz="2900" dirty="0"/>
          </a:p>
          <a:p>
            <a:endParaRPr lang="nl-BE" sz="2900" dirty="0"/>
          </a:p>
        </p:txBody>
      </p:sp>
      <p:sp>
        <p:nvSpPr>
          <p:cNvPr id="8" name="Rechthoek 7"/>
          <p:cNvSpPr/>
          <p:nvPr/>
        </p:nvSpPr>
        <p:spPr>
          <a:xfrm>
            <a:off x="433252" y="355011"/>
            <a:ext cx="3254375" cy="413385"/>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BE" sz="2400" b="1" dirty="0">
                <a:latin typeface="Source Sans Pro"/>
              </a:rPr>
              <a:t>INLEIDING</a:t>
            </a:r>
            <a:r>
              <a:rPr lang="nl-BE" b="1" dirty="0"/>
              <a:t> </a:t>
            </a:r>
            <a:endParaRPr lang="nl-BE" dirty="0"/>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4</a:t>
            </a:fld>
            <a:endParaRPr lang="nl-BE"/>
          </a:p>
        </p:txBody>
      </p:sp>
    </p:spTree>
    <p:extLst>
      <p:ext uri="{BB962C8B-B14F-4D97-AF65-F5344CB8AC3E}">
        <p14:creationId xmlns:p14="http://schemas.microsoft.com/office/powerpoint/2010/main" val="202413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9159792" cy="5291139"/>
          </a:xfrm>
        </p:spPr>
        <p:txBody>
          <a:bodyPr>
            <a:normAutofit fontScale="62500" lnSpcReduction="20000"/>
          </a:bodyPr>
          <a:lstStyle/>
          <a:p>
            <a:pPr marL="0" indent="0">
              <a:buNone/>
            </a:pPr>
            <a:r>
              <a:rPr lang="nl-BE" sz="3800" b="1" dirty="0">
                <a:solidFill>
                  <a:srgbClr val="C90735"/>
                </a:solidFill>
                <a:latin typeface="Source Sans Pro"/>
              </a:rPr>
              <a:t>Warme Scholen</a:t>
            </a:r>
            <a:endParaRPr lang="nl-BE" sz="3800" dirty="0">
              <a:solidFill>
                <a:srgbClr val="C90735"/>
              </a:solidFill>
              <a:latin typeface="Source Sans Pro"/>
            </a:endParaRPr>
          </a:p>
          <a:p>
            <a:pPr marL="0" indent="0">
              <a:buNone/>
            </a:pPr>
            <a:endParaRPr lang="nl-BE" dirty="0">
              <a:latin typeface="Source Sans Pro"/>
            </a:endParaRPr>
          </a:p>
          <a:p>
            <a:pPr marL="0" indent="0" fontAlgn="base">
              <a:buNone/>
            </a:pPr>
            <a:r>
              <a:rPr lang="nl-BE" sz="2600" b="1" dirty="0">
                <a:solidFill>
                  <a:srgbClr val="C00000"/>
                </a:solidFill>
                <a:latin typeface="Source Sans Pro"/>
              </a:rPr>
              <a:t>Wat? </a:t>
            </a:r>
            <a:br>
              <a:rPr lang="nl-BE" sz="2600" dirty="0">
                <a:solidFill>
                  <a:srgbClr val="C00000"/>
                </a:solidFill>
                <a:latin typeface="Source Sans Pro"/>
              </a:rPr>
            </a:br>
            <a:r>
              <a:rPr lang="nl-NL" sz="2600" dirty="0">
                <a:latin typeface="Source Sans Pro"/>
              </a:rPr>
              <a:t>Een warme school zet in op veerkracht en welbevinden bij zowel leerlingen als leerkrachten. </a:t>
            </a:r>
            <a:r>
              <a:rPr lang="en-US" sz="2600" dirty="0">
                <a:latin typeface="Source Sans Pro"/>
              </a:rPr>
              <a:t>​​</a:t>
            </a:r>
          </a:p>
          <a:p>
            <a:pPr marL="0" indent="0" fontAlgn="base">
              <a:buNone/>
            </a:pPr>
            <a:r>
              <a:rPr lang="nl-NL" sz="2600" dirty="0">
                <a:latin typeface="Source Sans Pro"/>
              </a:rPr>
              <a:t>Dit door een warme gemeenschap te vormen waarbij er vertrokken wordt van ieders uniciteit en talent.</a:t>
            </a:r>
            <a:r>
              <a:rPr lang="en-US" sz="2600" dirty="0">
                <a:latin typeface="Source Sans Pro"/>
              </a:rPr>
              <a:t>​ </a:t>
            </a:r>
            <a:r>
              <a:rPr lang="nl-NL" sz="2600" dirty="0">
                <a:latin typeface="Source Sans Pro"/>
              </a:rPr>
              <a:t>Een warme school breekt met de traditionele structuren. </a:t>
            </a:r>
            <a:r>
              <a:rPr lang="en-US" sz="2600" dirty="0">
                <a:latin typeface="Source Sans Pro"/>
              </a:rPr>
              <a:t>​​</a:t>
            </a:r>
          </a:p>
          <a:p>
            <a:pPr marL="0" indent="0" fontAlgn="base">
              <a:buNone/>
            </a:pPr>
            <a:r>
              <a:rPr lang="nl-NL" sz="2600" dirty="0">
                <a:latin typeface="Source Sans Pro"/>
              </a:rPr>
              <a:t>Warme Scholen bevatten teams van leerkrachten die verantwoordelijk zijn voor leergemeenschappen over de jaren heen, waarbij leerlingen een gepersonaliseerd leertraject krijgen.</a:t>
            </a:r>
            <a:r>
              <a:rPr lang="en-US" sz="2600" dirty="0">
                <a:latin typeface="Source Sans Pro"/>
              </a:rPr>
              <a:t>​</a:t>
            </a:r>
          </a:p>
          <a:p>
            <a:pPr marL="0" indent="0" fontAlgn="base">
              <a:buNone/>
            </a:pPr>
            <a:r>
              <a:rPr lang="nl-NL" sz="2600" dirty="0">
                <a:latin typeface="Source Sans Pro"/>
              </a:rPr>
              <a:t>Als warme school loop je een eigen traject, maar ga je via een leerplatform ook in interactie met andere scholen. </a:t>
            </a:r>
            <a:r>
              <a:rPr lang="nl-BE" sz="2600" dirty="0">
                <a:latin typeface="Source Sans Pro"/>
              </a:rPr>
              <a:t>​</a:t>
            </a:r>
          </a:p>
          <a:p>
            <a:pPr marL="0" indent="0" fontAlgn="base">
              <a:buNone/>
            </a:pPr>
            <a:endParaRPr lang="nl-BE" sz="2600" dirty="0">
              <a:latin typeface="Source Sans Pro"/>
            </a:endParaRPr>
          </a:p>
          <a:p>
            <a:pPr marL="0" indent="0">
              <a:buNone/>
            </a:pPr>
            <a:r>
              <a:rPr lang="nl-BE" sz="2600" b="1" dirty="0">
                <a:solidFill>
                  <a:srgbClr val="C00000"/>
                </a:solidFill>
                <a:latin typeface="Source Sans Pro"/>
              </a:rPr>
              <a:t>Kostprijs?</a:t>
            </a:r>
            <a:br>
              <a:rPr lang="nl-BE" sz="2600" dirty="0">
                <a:solidFill>
                  <a:srgbClr val="C00000"/>
                </a:solidFill>
                <a:latin typeface="Source Sans Pro"/>
              </a:rPr>
            </a:br>
            <a:r>
              <a:rPr lang="nl-NL" sz="2600" dirty="0">
                <a:latin typeface="Source Sans Pro"/>
              </a:rPr>
              <a:t>Interesse? Stuur een mailtje naar </a:t>
            </a:r>
            <a:r>
              <a:rPr lang="nl-NL" sz="2600" dirty="0">
                <a:latin typeface="Source Sans Pro"/>
                <a:hlinkClick r:id="rId2"/>
              </a:rPr>
              <a:t>info@warmescholen.net</a:t>
            </a:r>
            <a:r>
              <a:rPr lang="nl-NL" sz="2600" dirty="0"/>
              <a:t> </a:t>
            </a:r>
            <a:r>
              <a:rPr lang="nl-BE" sz="2600" dirty="0"/>
              <a:t>​</a:t>
            </a:r>
            <a:r>
              <a:rPr lang="en-US" sz="2600" dirty="0"/>
              <a:t>​</a:t>
            </a:r>
          </a:p>
          <a:p>
            <a:pPr marL="0" indent="0">
              <a:buNone/>
            </a:pPr>
            <a:endParaRPr lang="nl-BE" sz="2600" dirty="0">
              <a:latin typeface="Source Sans Pro"/>
            </a:endParaRPr>
          </a:p>
          <a:p>
            <a:pPr marL="0" indent="0" fontAlgn="base">
              <a:buNone/>
            </a:pPr>
            <a:r>
              <a:rPr lang="nl-BE" sz="2600" b="1" dirty="0">
                <a:solidFill>
                  <a:srgbClr val="C00000"/>
                </a:solidFill>
                <a:latin typeface="Source Sans Pro"/>
              </a:rPr>
              <a:t>Meer info?</a:t>
            </a:r>
            <a:br>
              <a:rPr lang="nl-BE" sz="2600" dirty="0">
                <a:solidFill>
                  <a:srgbClr val="C00000"/>
                </a:solidFill>
                <a:latin typeface="Source Sans Pro"/>
              </a:rPr>
            </a:br>
            <a:r>
              <a:rPr lang="en-US" sz="2600" dirty="0">
                <a:latin typeface="Source Sans Pro"/>
                <a:hlinkClick r:id="rId3"/>
              </a:rPr>
              <a:t>w</a:t>
            </a:r>
            <a:r>
              <a:rPr lang="nl-NL" sz="2600" dirty="0">
                <a:latin typeface="Source Sans Pro"/>
                <a:hlinkClick r:id="rId3"/>
              </a:rPr>
              <a:t>ww.warmescholen.net</a:t>
            </a:r>
            <a:r>
              <a:rPr lang="nl-NL" sz="2600" dirty="0">
                <a:latin typeface="Source Sans Pro"/>
              </a:rPr>
              <a:t>  </a:t>
            </a:r>
          </a:p>
          <a:p>
            <a:pPr marL="0" indent="0" fontAlgn="base">
              <a:buNone/>
            </a:pPr>
            <a:r>
              <a:rPr lang="nl-NL" sz="2600" dirty="0">
                <a:latin typeface="Source Sans Pro"/>
                <a:hlinkClick r:id="rId4"/>
              </a:rPr>
              <a:t>Exemplarische scholen aan het woord</a:t>
            </a:r>
            <a:r>
              <a:rPr lang="en-US" sz="2600" dirty="0">
                <a:latin typeface="Source Sans Pro"/>
              </a:rPr>
              <a:t>​​</a:t>
            </a:r>
          </a:p>
          <a:p>
            <a:pPr marL="0" indent="0" fontAlgn="base">
              <a:buNone/>
            </a:pPr>
            <a:r>
              <a:rPr lang="nl-NL" sz="2600" dirty="0">
                <a:latin typeface="Source Sans Pro"/>
                <a:hlinkClick r:id="rId5"/>
              </a:rPr>
              <a:t>Bouwstenen van een warme school</a:t>
            </a:r>
            <a:r>
              <a:rPr lang="en-US" sz="2600" dirty="0">
                <a:latin typeface="Source Sans Pro"/>
                <a:hlinkClick r:id="rId5"/>
              </a:rPr>
              <a:t>​</a:t>
            </a:r>
            <a:r>
              <a:rPr lang="en-US" sz="2600" dirty="0">
                <a:latin typeface="Source Sans Pro"/>
              </a:rPr>
              <a:t>​</a:t>
            </a:r>
          </a:p>
          <a:p>
            <a:pPr marL="0" indent="0" fontAlgn="base">
              <a:buNone/>
            </a:pPr>
            <a:r>
              <a:rPr lang="nl-NL" sz="2600" dirty="0">
                <a:latin typeface="Source Sans Pro"/>
                <a:hlinkClick r:id="rId6"/>
              </a:rPr>
              <a:t>Zinactiviteiten</a:t>
            </a:r>
            <a:r>
              <a:rPr lang="nl-NL" sz="2600" dirty="0">
                <a:latin typeface="Source Sans Pro"/>
              </a:rPr>
              <a:t>​</a:t>
            </a:r>
            <a:r>
              <a:rPr lang="en-US" sz="2600" dirty="0">
                <a:latin typeface="Source Sans Pro"/>
              </a:rPr>
              <a:t>​</a:t>
            </a:r>
            <a:endParaRPr lang="nl-BE" sz="2600" dirty="0">
              <a:latin typeface="Source Sans Pro"/>
            </a:endParaRPr>
          </a:p>
          <a:p>
            <a:pPr marL="0" indent="0">
              <a:buNone/>
            </a:pPr>
            <a:endParaRPr lang="nl-BE" sz="3400" dirty="0">
              <a:effectLs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341223" y="439579"/>
            <a:ext cx="2574281"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124" name="Picture 4" descr="Warme schol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1891" y="3974522"/>
            <a:ext cx="3082636" cy="231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930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8718294" cy="5977573"/>
          </a:xfrm>
        </p:spPr>
        <p:txBody>
          <a:bodyPr>
            <a:normAutofit fontScale="92500" lnSpcReduction="10000"/>
          </a:bodyPr>
          <a:lstStyle/>
          <a:p>
            <a:pPr marL="0" indent="0">
              <a:buNone/>
            </a:pPr>
            <a:r>
              <a:rPr lang="nl-BE" sz="2600" b="1" dirty="0">
                <a:solidFill>
                  <a:srgbClr val="C90735"/>
                </a:solidFill>
                <a:latin typeface="Source Sans Pro"/>
              </a:rPr>
              <a:t>Veerkrachtige wandelingen</a:t>
            </a:r>
            <a:endParaRPr lang="nl-BE" sz="2600" dirty="0">
              <a:solidFill>
                <a:srgbClr val="C90735"/>
              </a:solidFill>
              <a:latin typeface="Source Sans Pro"/>
            </a:endParaRPr>
          </a:p>
          <a:p>
            <a:pPr marL="0" indent="0">
              <a:buNone/>
            </a:pPr>
            <a:endParaRPr lang="nl-BE" dirty="0">
              <a:latin typeface="Source Sans Pro"/>
            </a:endParaRPr>
          </a:p>
          <a:p>
            <a:pPr marL="0" indent="0">
              <a:buNone/>
            </a:pPr>
            <a:r>
              <a:rPr lang="nl-BE" sz="1700" b="1" dirty="0">
                <a:solidFill>
                  <a:srgbClr val="C00000"/>
                </a:solidFill>
                <a:latin typeface="Source Sans Pro"/>
              </a:rPr>
              <a:t>Wat? </a:t>
            </a:r>
            <a:br>
              <a:rPr lang="nl-BE" sz="1700" dirty="0">
                <a:solidFill>
                  <a:srgbClr val="C00000"/>
                </a:solidFill>
                <a:latin typeface="Source Sans Pro"/>
              </a:rPr>
            </a:br>
            <a:r>
              <a:rPr lang="nl-NL" sz="1700" dirty="0">
                <a:latin typeface="Source Sans Pro"/>
              </a:rPr>
              <a:t>Met deze wandeling </a:t>
            </a:r>
            <a:r>
              <a:rPr lang="nl-NL" sz="1700" b="1" dirty="0">
                <a:latin typeface="Source Sans Pro"/>
              </a:rPr>
              <a:t>versterk</a:t>
            </a:r>
            <a:r>
              <a:rPr lang="nl-NL" sz="1700" dirty="0">
                <a:latin typeface="Source Sans Pro"/>
              </a:rPr>
              <a:t> je niet alleen de </a:t>
            </a:r>
            <a:r>
              <a:rPr lang="nl-NL" sz="1700" b="1" dirty="0">
                <a:latin typeface="Source Sans Pro"/>
              </a:rPr>
              <a:t>veerkracht</a:t>
            </a:r>
            <a:r>
              <a:rPr lang="nl-NL" sz="1700" dirty="0">
                <a:latin typeface="Source Sans Pro"/>
              </a:rPr>
              <a:t> van je leerlingen, maar verbeter je ook de </a:t>
            </a:r>
            <a:r>
              <a:rPr lang="nl-NL" sz="1700" b="1" dirty="0">
                <a:latin typeface="Source Sans Pro"/>
              </a:rPr>
              <a:t>sfeer in de klas </a:t>
            </a:r>
            <a:r>
              <a:rPr lang="nl-NL" sz="1700" dirty="0">
                <a:latin typeface="Source Sans Pro"/>
              </a:rPr>
              <a:t>en laat je leerlingen </a:t>
            </a:r>
            <a:r>
              <a:rPr lang="nl-NL" sz="1700" b="1" dirty="0">
                <a:latin typeface="Source Sans Pro"/>
              </a:rPr>
              <a:t>kennis maken </a:t>
            </a:r>
            <a:r>
              <a:rPr lang="nl-NL" sz="1700" dirty="0">
                <a:latin typeface="Source Sans Pro"/>
              </a:rPr>
              <a:t>met verschillende </a:t>
            </a:r>
            <a:r>
              <a:rPr lang="nl-NL" sz="1700" b="1" dirty="0">
                <a:latin typeface="Source Sans Pro"/>
              </a:rPr>
              <a:t>jongerenorganisaties</a:t>
            </a:r>
            <a:r>
              <a:rPr lang="nl-NL" sz="1700" dirty="0">
                <a:latin typeface="Source Sans Pro"/>
              </a:rPr>
              <a:t>, zowel binnen de hulpverlening als zij die een aanbod hebben omtrent ontspanning en vrije tijd. De leerlingen worden bewust gemaakt van het bestaan van de organisaties en krijgen een inkijk in hun werking, momenteel op een virtuele manier.</a:t>
            </a:r>
          </a:p>
          <a:p>
            <a:pPr marL="0" indent="0">
              <a:buNone/>
            </a:pPr>
            <a:r>
              <a:rPr lang="nl-NL" sz="1700" dirty="0">
                <a:latin typeface="Source Sans Pro"/>
              </a:rPr>
              <a:t>Doorheen de wandeling komen verschillende oefeningen aan bod die inzetten op respect voor elkaar, een positieve sfeer in de klas, versterken van de veerkracht, kwaliteiten en talenten, ontspanning en tot rust komen, sociale vaardigheden, welbevinden…</a:t>
            </a:r>
          </a:p>
          <a:p>
            <a:pPr marL="0" indent="0">
              <a:buNone/>
            </a:pPr>
            <a:r>
              <a:rPr lang="nl-NL" sz="1700" dirty="0">
                <a:latin typeface="Source Sans Pro"/>
              </a:rPr>
              <a:t>Als leerkracht of school kan je zelfstandig aan de slag met het draaiboek voor de wandeling zelf, een achtergrondbundel waar je doorheen het ganse jaar mee aan de slag kan (met oefeningen, projecten en acties, zowel op klas- als schoolniveau) en een leerlingenbundel die kan worden meegegeven met de jongeren zelf.</a:t>
            </a:r>
          </a:p>
          <a:p>
            <a:pPr marL="0" indent="0">
              <a:buNone/>
            </a:pPr>
            <a:r>
              <a:rPr lang="nl-BE" sz="1700" dirty="0">
                <a:latin typeface="Source Sans Pro"/>
              </a:rPr>
              <a:t> </a:t>
            </a:r>
          </a:p>
          <a:p>
            <a:pPr marL="0" indent="0">
              <a:buNone/>
            </a:pPr>
            <a:r>
              <a:rPr lang="nl-BE" sz="1700" b="1" dirty="0">
                <a:solidFill>
                  <a:srgbClr val="C00000"/>
                </a:solidFill>
                <a:latin typeface="Source Sans Pro"/>
              </a:rPr>
              <a:t>Kostprijs?</a:t>
            </a:r>
            <a:br>
              <a:rPr lang="nl-BE" sz="1700" dirty="0">
                <a:solidFill>
                  <a:srgbClr val="C00000"/>
                </a:solidFill>
                <a:latin typeface="Source Sans Pro"/>
              </a:rPr>
            </a:br>
            <a:r>
              <a:rPr lang="nl-BE" sz="1700" dirty="0">
                <a:latin typeface="Source Sans Pro"/>
              </a:rPr>
              <a:t>De draaiboeken zijn gratis op te vragen bij Logo Leieland via </a:t>
            </a:r>
            <a:r>
              <a:rPr lang="nl-BE" sz="1700" dirty="0">
                <a:latin typeface="Source Sans Pro"/>
                <a:hlinkClick r:id="rId2"/>
              </a:rPr>
              <a:t>sharon@logoleieland.be</a:t>
            </a:r>
            <a:r>
              <a:rPr lang="nl-BE" sz="1700" dirty="0">
                <a:latin typeface="Source Sans Pro"/>
              </a:rPr>
              <a:t> </a:t>
            </a:r>
          </a:p>
          <a:p>
            <a:pPr marL="0" indent="0">
              <a:buNone/>
            </a:pPr>
            <a:endParaRPr lang="nl-BE" sz="1700" dirty="0">
              <a:latin typeface="Source Sans Pro"/>
            </a:endParaRPr>
          </a:p>
          <a:p>
            <a:pPr marL="0" indent="0">
              <a:buNone/>
            </a:pPr>
            <a:r>
              <a:rPr lang="nl-BE" sz="1700" b="1" dirty="0">
                <a:solidFill>
                  <a:srgbClr val="C00000"/>
                </a:solidFill>
                <a:latin typeface="Source Sans Pro"/>
              </a:rPr>
              <a:t>Meer info?</a:t>
            </a:r>
            <a:br>
              <a:rPr lang="nl-BE" sz="1700" dirty="0">
                <a:latin typeface="Source Sans Pro"/>
              </a:rPr>
            </a:br>
            <a:r>
              <a:rPr lang="en-US" sz="1700" dirty="0">
                <a:latin typeface="Source Sans Pro"/>
              </a:rPr>
              <a:t>Tel: 056/44.07.94</a:t>
            </a:r>
            <a:br>
              <a:rPr lang="nl-BE" sz="1700" dirty="0">
                <a:latin typeface="Source Sans Pro"/>
              </a:rPr>
            </a:br>
            <a:r>
              <a:rPr lang="en-US" sz="1700" dirty="0">
                <a:effectLst/>
                <a:latin typeface="Source Sans Pro"/>
              </a:rPr>
              <a:t>E-mail: </a:t>
            </a:r>
            <a:r>
              <a:rPr lang="en-US" sz="1700" u="sng" dirty="0">
                <a:latin typeface="Source Sans Pro"/>
                <a:hlinkClick r:id="rId3"/>
              </a:rPr>
              <a:t>logo@logoleieland.be</a:t>
            </a:r>
            <a:r>
              <a:rPr lang="en-US" sz="1700" u="sng" dirty="0">
                <a:latin typeface="Source Sans Pro"/>
              </a:rPr>
              <a:t> </a:t>
            </a:r>
            <a:br>
              <a:rPr lang="nl-BE" sz="1700" dirty="0">
                <a:latin typeface="Source Sans Pro"/>
              </a:rPr>
            </a:br>
            <a:r>
              <a:rPr lang="nl-BE" sz="1700" dirty="0">
                <a:latin typeface="Source Sans Pro"/>
              </a:rPr>
              <a:t>Website: meer informatie vind je </a:t>
            </a:r>
            <a:r>
              <a:rPr lang="nl-BE" sz="1700" dirty="0">
                <a:latin typeface="Source Sans Pro"/>
                <a:hlinkClick r:id="rId4"/>
              </a:rPr>
              <a:t>hier</a:t>
            </a:r>
            <a:r>
              <a:rPr lang="nl-BE" sz="1700" dirty="0">
                <a:latin typeface="Source Sans Pro"/>
              </a:rPr>
              <a:t>.</a:t>
            </a:r>
          </a:p>
          <a:p>
            <a:pPr marL="0" indent="0">
              <a:buNone/>
            </a:pPr>
            <a:endParaRPr lang="nl-BE" sz="1700" dirty="0">
              <a:effectLs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41</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441440" y="439579"/>
            <a:ext cx="547406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2290" name="Picture 2" descr="https://logoleieland.be/sites/default/files/domain%20editor/leielandcm/Afbeeldin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8472" y="3994208"/>
            <a:ext cx="1785028" cy="263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60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2"/>
            <a:ext cx="9292334" cy="4915217"/>
          </a:xfrm>
        </p:spPr>
        <p:txBody>
          <a:bodyPr>
            <a:normAutofit/>
          </a:bodyPr>
          <a:lstStyle/>
          <a:p>
            <a:pPr marL="0" indent="0">
              <a:buNone/>
            </a:pPr>
            <a:r>
              <a:rPr lang="nl-BE" sz="2400" b="1" dirty="0">
                <a:solidFill>
                  <a:srgbClr val="C90735"/>
                </a:solidFill>
                <a:latin typeface="Source Sans Pro"/>
              </a:rPr>
              <a:t>Suïcidepreventie op school</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00000"/>
                </a:solidFill>
                <a:latin typeface="Source Sans Pro"/>
              </a:rPr>
              <a:t>Wat? </a:t>
            </a:r>
            <a:br>
              <a:rPr lang="nl-NL" sz="1600" dirty="0">
                <a:latin typeface="Source Sans Pro"/>
              </a:rPr>
            </a:br>
            <a:r>
              <a:rPr lang="nl-NL" sz="1600" dirty="0">
                <a:latin typeface="Source Sans Pro"/>
              </a:rPr>
              <a:t>Via een vorming voor zowel leerkrachten, leerlingenbegeleiders, CLB, directie… wordt gewerkt aan deskundigheidsbevordering en dit op maat van de school. Inhoudelijk kunnen volgende thema’s worden aangeboden: epidemiologie, suïcidaal proces, signalen, risico- en beschermende factoren, risico-inschatting, eigen attitude t.o.v. zelfdoding, interventiemogelijkheden en gesprekstips, samenwerking met externen, crisisinterventie, opvang van nabestaanden, en professional als nabestaande.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VORMING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202937" y="3566238"/>
            <a:ext cx="6096000" cy="1815882"/>
          </a:xfrm>
          <a:prstGeom prst="rect">
            <a:avLst/>
          </a:prstGeom>
        </p:spPr>
        <p:txBody>
          <a:bodyPr>
            <a:spAutoFit/>
          </a:bodyPr>
          <a:lstStyle/>
          <a:p>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Op maat.</a:t>
            </a:r>
          </a:p>
          <a:p>
            <a:endParaRPr lang="nl-NL" sz="1600" dirty="0">
              <a:latin typeface="Source Sans Pro"/>
            </a:endParaRPr>
          </a:p>
          <a:p>
            <a:r>
              <a:rPr lang="nl-NL" sz="1600" dirty="0">
                <a:latin typeface="Source Sans Pro"/>
              </a:rPr>
              <a:t> </a:t>
            </a: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a:t>
            </a:r>
            <a:r>
              <a:rPr lang="nl-BE" sz="1600" dirty="0">
                <a:latin typeface="Source Sans Pro"/>
              </a:rPr>
              <a:t>051/25.99.30</a:t>
            </a:r>
            <a:br>
              <a:rPr lang="nl-NL" sz="1600" dirty="0">
                <a:latin typeface="Source Sans Pro"/>
              </a:rPr>
            </a:br>
            <a:r>
              <a:rPr lang="nl-NL" sz="1600" dirty="0">
                <a:latin typeface="Source Sans Pro"/>
              </a:rPr>
              <a:t>E-mail: </a:t>
            </a:r>
            <a:r>
              <a:rPr lang="nl-NL" sz="1600" dirty="0">
                <a:latin typeface="Source Sans Pro"/>
                <a:hlinkClick r:id="rId2"/>
              </a:rPr>
              <a:t>suicidepreventie@cgglargo.be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 </a:t>
            </a:r>
            <a:endParaRPr lang="nl-BE" sz="1600" dirty="0">
              <a:latin typeface="Source Sans Pro"/>
            </a:endParaRPr>
          </a:p>
        </p:txBody>
      </p:sp>
      <p:pic>
        <p:nvPicPr>
          <p:cNvPr id="9" name="Afbeelding 8"/>
          <p:cNvPicPr>
            <a:picLocks noChangeAspect="1"/>
          </p:cNvPicPr>
          <p:nvPr/>
        </p:nvPicPr>
        <p:blipFill rotWithShape="1">
          <a:blip r:embed="rId4"/>
          <a:srcRect l="3929" t="10815" r="53493" b="77185"/>
          <a:stretch/>
        </p:blipFill>
        <p:spPr>
          <a:xfrm>
            <a:off x="627629" y="4183381"/>
            <a:ext cx="3886352" cy="1229666"/>
          </a:xfrm>
          <a:prstGeom prst="rect">
            <a:avLst/>
          </a:prstGeom>
        </p:spPr>
      </p:pic>
    </p:spTree>
    <p:extLst>
      <p:ext uri="{BB962C8B-B14F-4D97-AF65-F5344CB8AC3E}">
        <p14:creationId xmlns:p14="http://schemas.microsoft.com/office/powerpoint/2010/main" val="396486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2"/>
            <a:ext cx="9292334" cy="4915217"/>
          </a:xfrm>
        </p:spPr>
        <p:txBody>
          <a:bodyPr>
            <a:normAutofit/>
          </a:bodyPr>
          <a:lstStyle/>
          <a:p>
            <a:pPr marL="0" indent="0">
              <a:buNone/>
            </a:pPr>
            <a:r>
              <a:rPr lang="nl-BE" sz="2400" b="1" dirty="0">
                <a:solidFill>
                  <a:srgbClr val="C90735"/>
                </a:solidFill>
                <a:latin typeface="Source Sans Pro"/>
              </a:rPr>
              <a:t>Draaiboek suïcidepreventie op school</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00000"/>
                </a:solidFill>
                <a:latin typeface="Source Sans Pro"/>
              </a:rPr>
              <a:t>Wat? </a:t>
            </a:r>
            <a:br>
              <a:rPr lang="nl-NL" sz="1600" dirty="0">
                <a:latin typeface="Source Sans Pro"/>
              </a:rPr>
            </a:br>
            <a:r>
              <a:rPr lang="nl-NL" sz="1600" dirty="0">
                <a:latin typeface="Source Sans Pro"/>
              </a:rPr>
              <a:t>Een draaiboek suïcidepreventie ondersteunt de school in acties rond suïcidepreventie en communicatie met suïcidale leerlingen, medeleerlingen, ouders en nabestaanden. Het draaiboek suïcidepreventie biedt praktische tools omtrent: vroegdetectie en interventie, hulp in een crisissituatie, hulp na een suïcidepoging en hulp na een zelfdoding o.a. richtlijnen voor een klasgesprek. De </a:t>
            </a:r>
            <a:r>
              <a:rPr lang="nl-NL" sz="1600" dirty="0" err="1">
                <a:latin typeface="Source Sans Pro"/>
              </a:rPr>
              <a:t>suïcidepreventiewerking</a:t>
            </a:r>
            <a:r>
              <a:rPr lang="nl-NL" sz="1600" dirty="0">
                <a:latin typeface="Source Sans Pro"/>
              </a:rPr>
              <a:t> van het CGG kan jouw school bijstaan met de nodige tips en tricks in de opmaak en implementatie van een draaiboek suïcidepreventie.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584840" y="3699411"/>
            <a:ext cx="6644640" cy="2062103"/>
          </a:xfrm>
          <a:prstGeom prst="rect">
            <a:avLst/>
          </a:prstGeom>
        </p:spPr>
        <p:txBody>
          <a:bodyPr wrap="square">
            <a:spAutoFit/>
          </a:bodyPr>
          <a:lstStyle/>
          <a:p>
            <a:r>
              <a:rPr lang="nl-NL" sz="1600" b="1" dirty="0">
                <a:solidFill>
                  <a:srgbClr val="C90735"/>
                </a:solidFill>
                <a:latin typeface="Source Sans Pro"/>
              </a:rPr>
              <a:t>Kostprijs? </a:t>
            </a:r>
            <a:br>
              <a:rPr lang="nl-NL" sz="1600" b="1" dirty="0">
                <a:solidFill>
                  <a:srgbClr val="C90735"/>
                </a:solidFill>
                <a:latin typeface="Source Sans Pro"/>
              </a:rPr>
            </a:br>
            <a:r>
              <a:rPr lang="nl-BE" sz="1600" dirty="0">
                <a:latin typeface="Source Sans Pro"/>
              </a:rPr>
              <a:t>Het draaiboek is </a:t>
            </a:r>
            <a:r>
              <a:rPr lang="nl-BE" sz="1600" dirty="0">
                <a:latin typeface="Source Sans Pro"/>
                <a:hlinkClick r:id="rId2"/>
              </a:rPr>
              <a:t>hier</a:t>
            </a:r>
            <a:r>
              <a:rPr lang="nl-BE" sz="1600" dirty="0">
                <a:latin typeface="Source Sans Pro"/>
              </a:rPr>
              <a:t> gratis te downloaden. </a:t>
            </a:r>
            <a:br>
              <a:rPr lang="nl-BE" sz="1600" dirty="0">
                <a:latin typeface="Source Sans Pro"/>
              </a:rPr>
            </a:br>
            <a:endParaRPr lang="nl-NL" sz="1600" dirty="0">
              <a:latin typeface="Source Sans Pro"/>
            </a:endParaRPr>
          </a:p>
          <a:p>
            <a:br>
              <a:rPr lang="nl-NL" sz="1600" b="1" dirty="0">
                <a:solidFill>
                  <a:srgbClr val="C90735"/>
                </a:solidFill>
                <a:latin typeface="Source Sans Pro"/>
              </a:rPr>
            </a:b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a:t>
            </a:r>
            <a:r>
              <a:rPr lang="nl-BE" sz="1600" dirty="0">
                <a:latin typeface="Source Sans Pro"/>
              </a:rPr>
              <a:t>051/25.99.30</a:t>
            </a:r>
            <a:br>
              <a:rPr lang="nl-NL" sz="1600" dirty="0">
                <a:latin typeface="Source Sans Pro"/>
              </a:rPr>
            </a:br>
            <a:r>
              <a:rPr lang="nl-NL" sz="1600" dirty="0">
                <a:latin typeface="Source Sans Pro"/>
              </a:rPr>
              <a:t>E-mail: </a:t>
            </a:r>
            <a:r>
              <a:rPr lang="nl-NL" sz="1600" dirty="0">
                <a:latin typeface="Source Sans Pro"/>
                <a:hlinkClick r:id="rId3"/>
              </a:rPr>
              <a:t>suicidepreventie@cgglargo.be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4"/>
              </a:rPr>
              <a:t>hier</a:t>
            </a:r>
            <a:r>
              <a:rPr lang="nl-NL" sz="1600" dirty="0">
                <a:latin typeface="Source Sans Pro"/>
              </a:rPr>
              <a:t>.</a:t>
            </a:r>
            <a:endParaRPr lang="nl-BE" sz="1600" dirty="0">
              <a:latin typeface="Source Sans Pro"/>
            </a:endParaRPr>
          </a:p>
        </p:txBody>
      </p:sp>
      <p:pic>
        <p:nvPicPr>
          <p:cNvPr id="8" name="Afbeelding 7"/>
          <p:cNvPicPr>
            <a:picLocks noChangeAspect="1"/>
          </p:cNvPicPr>
          <p:nvPr/>
        </p:nvPicPr>
        <p:blipFill rotWithShape="1">
          <a:blip r:embed="rId5"/>
          <a:srcRect l="3929" t="10815" r="53493" b="77185"/>
          <a:stretch/>
        </p:blipFill>
        <p:spPr>
          <a:xfrm>
            <a:off x="627629" y="4183381"/>
            <a:ext cx="3886352" cy="1229666"/>
          </a:xfrm>
          <a:prstGeom prst="rect">
            <a:avLst/>
          </a:prstGeom>
        </p:spPr>
      </p:pic>
    </p:spTree>
    <p:extLst>
      <p:ext uri="{BB962C8B-B14F-4D97-AF65-F5344CB8AC3E}">
        <p14:creationId xmlns:p14="http://schemas.microsoft.com/office/powerpoint/2010/main" val="2401250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599678" cy="4915217"/>
          </a:xfrm>
        </p:spPr>
        <p:txBody>
          <a:bodyPr>
            <a:normAutofit fontScale="92500" lnSpcReduction="20000"/>
          </a:bodyPr>
          <a:lstStyle/>
          <a:p>
            <a:pPr marL="0" indent="0">
              <a:buNone/>
            </a:pPr>
            <a:r>
              <a:rPr lang="nl-BE" sz="2600" b="1" dirty="0">
                <a:solidFill>
                  <a:srgbClr val="C90735"/>
                </a:solidFill>
                <a:latin typeface="Source Sans Pro"/>
              </a:rPr>
              <a:t>NOKNOK </a:t>
            </a:r>
            <a:br>
              <a:rPr lang="nl-BE" sz="2600" b="1" dirty="0">
                <a:solidFill>
                  <a:srgbClr val="C90735"/>
                </a:solidFill>
                <a:latin typeface="Source Sans Pro"/>
              </a:rPr>
            </a:br>
            <a:r>
              <a:rPr lang="nl-BE" sz="1900" b="1" dirty="0">
                <a:solidFill>
                  <a:srgbClr val="C90735"/>
                </a:solidFill>
                <a:latin typeface="Source Sans Pro"/>
              </a:rPr>
              <a:t>(12 tot 16 jaar)</a:t>
            </a:r>
            <a:endParaRPr lang="nl-BE" sz="1900" dirty="0">
              <a:solidFill>
                <a:srgbClr val="C90735"/>
              </a:solidFill>
              <a:latin typeface="Source Sans Pro"/>
            </a:endParaRPr>
          </a:p>
          <a:p>
            <a:pPr marL="0" indent="0">
              <a:buNone/>
            </a:pPr>
            <a:endParaRPr lang="nl-BE" sz="2400" dirty="0">
              <a:latin typeface="Source Sans Pro"/>
            </a:endParaRPr>
          </a:p>
          <a:p>
            <a:pPr marL="0" indent="0">
              <a:buNone/>
            </a:pPr>
            <a:r>
              <a:rPr lang="nl-NL" sz="1700" b="1" dirty="0">
                <a:solidFill>
                  <a:srgbClr val="C00000"/>
                </a:solidFill>
                <a:latin typeface="Source Sans Pro"/>
              </a:rPr>
              <a:t>Wat? </a:t>
            </a:r>
            <a:br>
              <a:rPr lang="nl-NL" sz="1700" dirty="0">
                <a:latin typeface="Source Sans Pro"/>
              </a:rPr>
            </a:br>
            <a:r>
              <a:rPr lang="nl-NL" sz="1700" dirty="0">
                <a:latin typeface="Source Sans Pro"/>
              </a:rPr>
              <a:t>Dit zelfeducatie-instrument voor jongeren, in de vorm van een website (www.noknok.be) is opgebouwd rond de </a:t>
            </a:r>
            <a:r>
              <a:rPr lang="nl-NL" sz="1700" dirty="0" err="1">
                <a:latin typeface="Source Sans Pro"/>
              </a:rPr>
              <a:t>geluksdriehoek</a:t>
            </a:r>
            <a:r>
              <a:rPr lang="nl-NL" sz="1700" dirty="0">
                <a:latin typeface="Source Sans Pro"/>
              </a:rPr>
              <a:t> en staat boordevol informatie, verhalen en opdrachten om aan de slag te gaan met de eigen mentale fitheid. Leerlingen ouder dan 16 jaar en volwassenen kunnen aan de slag met de </a:t>
            </a:r>
            <a:r>
              <a:rPr lang="nl-NL" sz="1700" dirty="0" err="1">
                <a:latin typeface="Source Sans Pro"/>
              </a:rPr>
              <a:t>geluksdriehoek</a:t>
            </a:r>
            <a:r>
              <a:rPr lang="nl-NL" sz="1700" dirty="0">
                <a:latin typeface="Source Sans Pro"/>
              </a:rPr>
              <a:t> (</a:t>
            </a:r>
            <a:r>
              <a:rPr lang="nl-NL" sz="1700" dirty="0">
                <a:latin typeface="Source Sans Pro"/>
                <a:hlinkClick r:id="rId2"/>
              </a:rPr>
              <a:t>www.geluksdriehoek.be</a:t>
            </a:r>
            <a:r>
              <a:rPr lang="nl-NL" sz="1700" dirty="0">
                <a:latin typeface="Source Sans Pro"/>
              </a:rPr>
              <a:t>) waar ook een platform voor beschikbaar is. Als school kan je leerkrachten en leerlingen helpen om zich beter in hun vel te voelen. Ga na hoe je de principes van de </a:t>
            </a:r>
            <a:r>
              <a:rPr lang="nl-NL" sz="1700" dirty="0" err="1">
                <a:latin typeface="Source Sans Pro"/>
              </a:rPr>
              <a:t>geluksdriehoek</a:t>
            </a:r>
            <a:r>
              <a:rPr lang="nl-NL" sz="1700" dirty="0">
                <a:latin typeface="Source Sans Pro"/>
              </a:rPr>
              <a:t> kan verankeren binnen je school. Ondersteun leerlingen en leerkrachten om zich fit in hun hoofd en goed in hun vel te voelen. Zoek naar manieren om ook als directie aan goede zelfzorg te doen. Maak afspraken met leerkrachten, zorgleerkrachten en schoolnabije diensten voor goede signaalherkenning, opvang en begeleiding van leerlingen en personeel. </a:t>
            </a:r>
          </a:p>
          <a:p>
            <a:pPr marL="0" indent="0">
              <a:buNone/>
            </a:pPr>
            <a:endParaRPr lang="nl-NL" sz="1700" dirty="0">
              <a:latin typeface="Source Sans Pro"/>
            </a:endParaRPr>
          </a:p>
          <a:p>
            <a:pPr marL="0" indent="0">
              <a:buNone/>
            </a:pPr>
            <a:r>
              <a:rPr lang="nl-NL" sz="1700" b="1" dirty="0">
                <a:solidFill>
                  <a:srgbClr val="C00000"/>
                </a:solidFill>
                <a:latin typeface="Source Sans Pro"/>
              </a:rPr>
              <a:t>Kostprijs? </a:t>
            </a:r>
            <a:br>
              <a:rPr lang="nl-NL" sz="1700" dirty="0">
                <a:latin typeface="Source Sans Pro"/>
              </a:rPr>
            </a:br>
            <a:r>
              <a:rPr lang="nl-NL" sz="1700" dirty="0">
                <a:latin typeface="Source Sans Pro"/>
              </a:rPr>
              <a:t>Materialen gratis </a:t>
            </a:r>
            <a:r>
              <a:rPr lang="nl-NL" sz="1700" dirty="0">
                <a:latin typeface="Source Sans Pro"/>
                <a:hlinkClick r:id="rId3"/>
              </a:rPr>
              <a:t>hier</a:t>
            </a:r>
            <a:r>
              <a:rPr lang="nl-NL" sz="1700" dirty="0">
                <a:latin typeface="Source Sans Pro"/>
              </a:rPr>
              <a:t> te verkrijgen bij Logo Leieland.</a:t>
            </a:r>
            <a:br>
              <a:rPr lang="nl-NL" sz="1700" dirty="0">
                <a:latin typeface="Source Sans Pro"/>
              </a:rPr>
            </a:br>
            <a:br>
              <a:rPr lang="nl-NL" sz="1700" dirty="0">
                <a:latin typeface="Source Sans Pro"/>
              </a:rPr>
            </a:br>
            <a:br>
              <a:rPr lang="nl-NL" sz="1700" b="1" dirty="0">
                <a:solidFill>
                  <a:srgbClr val="C00000"/>
                </a:solidFill>
                <a:latin typeface="Source Sans Pro"/>
              </a:rPr>
            </a:br>
            <a:r>
              <a:rPr lang="nl-NL" sz="1700" b="1" dirty="0">
                <a:solidFill>
                  <a:srgbClr val="C00000"/>
                </a:solidFill>
                <a:latin typeface="Source Sans Pro"/>
              </a:rPr>
              <a:t>Meer info? </a:t>
            </a:r>
            <a:br>
              <a:rPr lang="nl-NL" sz="1700" dirty="0">
                <a:latin typeface="Source Sans Pro"/>
              </a:rPr>
            </a:br>
            <a:r>
              <a:rPr lang="nl-NL" sz="1700" dirty="0">
                <a:latin typeface="Source Sans Pro"/>
              </a:rPr>
              <a:t>Telefoon: 056/44.07.94 </a:t>
            </a:r>
            <a:br>
              <a:rPr lang="nl-NL" sz="1700" dirty="0">
                <a:latin typeface="Source Sans Pro"/>
              </a:rPr>
            </a:br>
            <a:r>
              <a:rPr lang="nl-NL" sz="1700" dirty="0">
                <a:latin typeface="Source Sans Pro"/>
              </a:rPr>
              <a:t>E-mail: </a:t>
            </a:r>
            <a:r>
              <a:rPr lang="nl-NL" sz="1700" dirty="0">
                <a:latin typeface="Source Sans Pro"/>
                <a:hlinkClick r:id="rId4"/>
              </a:rPr>
              <a:t>logo@logoleieland.be</a:t>
            </a:r>
            <a:br>
              <a:rPr lang="nl-NL" sz="1700" dirty="0">
                <a:latin typeface="Source Sans Pro"/>
              </a:rPr>
            </a:br>
            <a:r>
              <a:rPr lang="nl-NL" sz="1700" dirty="0">
                <a:latin typeface="Source Sans Pro"/>
              </a:rPr>
              <a:t>Website: </a:t>
            </a:r>
            <a:r>
              <a:rPr lang="nl-NL" sz="1700" dirty="0">
                <a:latin typeface="Source Sans Pro"/>
                <a:hlinkClick r:id="rId5"/>
              </a:rPr>
              <a:t>www.noknok.be</a:t>
            </a:r>
            <a:r>
              <a:rPr lang="nl-NL" sz="1700" dirty="0">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4338" name="Picture 2" descr="Nok Nok | Het klopt in mijn hoof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72" y="4489938"/>
            <a:ext cx="4925568" cy="236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948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599678" cy="4915217"/>
          </a:xfrm>
        </p:spPr>
        <p:txBody>
          <a:bodyPr>
            <a:normAutofit fontScale="85000" lnSpcReduction="10000"/>
          </a:bodyPr>
          <a:lstStyle/>
          <a:p>
            <a:pPr marL="0" indent="0">
              <a:buNone/>
            </a:pPr>
            <a:r>
              <a:rPr lang="nl-BE" b="1" dirty="0" err="1">
                <a:solidFill>
                  <a:srgbClr val="C90735"/>
                </a:solidFill>
                <a:latin typeface="Source Sans Pro"/>
              </a:rPr>
              <a:t>Geluksdriehoek</a:t>
            </a:r>
            <a:endParaRPr lang="nl-BE" sz="1800" dirty="0">
              <a:solidFill>
                <a:srgbClr val="C90735"/>
              </a:solidFill>
              <a:latin typeface="Source Sans Pro"/>
            </a:endParaRPr>
          </a:p>
          <a:p>
            <a:pPr marL="0" indent="0">
              <a:buNone/>
            </a:pPr>
            <a:endParaRPr lang="nl-BE" sz="2600" dirty="0">
              <a:latin typeface="Source Sans Pro"/>
            </a:endParaRPr>
          </a:p>
          <a:p>
            <a:pPr marL="0" indent="0">
              <a:buNone/>
            </a:pPr>
            <a:r>
              <a:rPr lang="nl-NL" sz="1900" b="1" dirty="0">
                <a:solidFill>
                  <a:srgbClr val="C00000"/>
                </a:solidFill>
                <a:latin typeface="Source Sans Pro"/>
              </a:rPr>
              <a:t>Wat? </a:t>
            </a:r>
            <a:br>
              <a:rPr lang="nl-NL" sz="1900" dirty="0">
                <a:latin typeface="Source Sans Pro"/>
              </a:rPr>
            </a:br>
            <a:r>
              <a:rPr lang="nl-NL" sz="1900" dirty="0">
                <a:latin typeface="Source Sans Pro"/>
              </a:rPr>
              <a:t>Praten over hoe je je voelt, is niet simpel. Vooral voor kinderen en jongeren. Zij hebben nog niet de juiste woordenschat om uit te drukken hoe ze zich voelen. Een gesprek kan dus stranden op: “</a:t>
            </a:r>
            <a:r>
              <a:rPr lang="nl-NL" sz="1900" cap="all" dirty="0" err="1">
                <a:latin typeface="Source Sans Pro"/>
              </a:rPr>
              <a:t>ç</a:t>
            </a:r>
            <a:r>
              <a:rPr lang="nl-NL" sz="1900" dirty="0" err="1">
                <a:latin typeface="Source Sans Pro"/>
              </a:rPr>
              <a:t>a</a:t>
            </a:r>
            <a:r>
              <a:rPr lang="nl-NL" sz="1900" dirty="0">
                <a:latin typeface="Source Sans Pro"/>
              </a:rPr>
              <a:t> va met jou? Goh, ja, </a:t>
            </a:r>
            <a:r>
              <a:rPr lang="nl-NL" sz="1900" dirty="0" err="1">
                <a:latin typeface="Source Sans Pro"/>
              </a:rPr>
              <a:t>ça</a:t>
            </a:r>
            <a:r>
              <a:rPr lang="nl-NL" sz="1900" dirty="0">
                <a:latin typeface="Source Sans Pro"/>
              </a:rPr>
              <a:t> va zeker.” De </a:t>
            </a:r>
            <a:r>
              <a:rPr lang="nl-NL" sz="1900" dirty="0" err="1">
                <a:latin typeface="Source Sans Pro"/>
              </a:rPr>
              <a:t>geluksdriehoek</a:t>
            </a:r>
            <a:r>
              <a:rPr lang="nl-NL" sz="1900" dirty="0">
                <a:latin typeface="Source Sans Pro"/>
              </a:rPr>
              <a:t>, met haar bouwstenen en richtvragen, geeft jou als leraar, leerlingenbegeleider of zorgcoördinator </a:t>
            </a:r>
            <a:r>
              <a:rPr lang="nl-NL" sz="1900" b="1" dirty="0">
                <a:latin typeface="Source Sans Pro"/>
              </a:rPr>
              <a:t>de nodige tools en woordenschat om mentaal welbevinden bespreekbaar te maken </a:t>
            </a:r>
            <a:r>
              <a:rPr lang="nl-NL" sz="1900" dirty="0">
                <a:latin typeface="Source Sans Pro"/>
              </a:rPr>
              <a:t>en leerlingen te sensibiliseren over het stukje ‘geluk’ dat ze zelf kunnen beïnvloeden. </a:t>
            </a:r>
            <a:endParaRPr lang="nl-BE" sz="1900" dirty="0">
              <a:latin typeface="Source Sans Pro"/>
            </a:endParaRPr>
          </a:p>
          <a:p>
            <a:pPr marL="0" indent="0">
              <a:buNone/>
            </a:pPr>
            <a:r>
              <a:rPr lang="nl-NL" sz="1900" dirty="0">
                <a:latin typeface="Source Sans Pro"/>
              </a:rPr>
              <a:t>Ontdek </a:t>
            </a:r>
            <a:r>
              <a:rPr lang="nl-NL" sz="1900" u="sng" dirty="0">
                <a:latin typeface="Source Sans Pro"/>
                <a:hlinkClick r:id="rId2">
                  <a:extLst>
                    <a:ext uri="{A12FA001-AC4F-418D-AE19-62706E023703}">
                      <ahyp:hlinkClr xmlns:ahyp="http://schemas.microsoft.com/office/drawing/2018/hyperlinkcolor" val="tx"/>
                    </a:ext>
                  </a:extLst>
                </a:hlinkClick>
              </a:rPr>
              <a:t>hier</a:t>
            </a:r>
            <a:r>
              <a:rPr lang="nl-NL" sz="1900" dirty="0">
                <a:latin typeface="Source Sans Pro"/>
              </a:rPr>
              <a:t> </a:t>
            </a:r>
            <a:r>
              <a:rPr lang="nl-BE" sz="1900" dirty="0">
                <a:latin typeface="Source Sans Pro"/>
              </a:rPr>
              <a:t>hoe je ermee aan de slag kan in je klas.</a:t>
            </a:r>
          </a:p>
          <a:p>
            <a:pPr marL="0" indent="0">
              <a:buNone/>
            </a:pPr>
            <a:endParaRPr lang="nl-NL" sz="1900" b="1" dirty="0">
              <a:solidFill>
                <a:srgbClr val="C00000"/>
              </a:solidFill>
              <a:latin typeface="Source Sans Pro"/>
            </a:endParaRPr>
          </a:p>
          <a:p>
            <a:pPr marL="0" indent="0">
              <a:buNone/>
            </a:pPr>
            <a:r>
              <a:rPr lang="nl-NL" sz="1900" b="1" dirty="0">
                <a:solidFill>
                  <a:srgbClr val="C00000"/>
                </a:solidFill>
                <a:latin typeface="Source Sans Pro"/>
              </a:rPr>
              <a:t>Kostprijs? </a:t>
            </a:r>
            <a:br>
              <a:rPr lang="nl-NL" sz="1900" dirty="0">
                <a:latin typeface="Source Sans Pro"/>
              </a:rPr>
            </a:br>
            <a:r>
              <a:rPr lang="nl-NL" sz="1900" dirty="0">
                <a:latin typeface="Source Sans Pro"/>
              </a:rPr>
              <a:t>Materialen gratis </a:t>
            </a:r>
            <a:r>
              <a:rPr lang="nl-NL" sz="1900" dirty="0">
                <a:latin typeface="Source Sans Pro"/>
                <a:hlinkClick r:id="rId3"/>
              </a:rPr>
              <a:t>hier</a:t>
            </a:r>
            <a:r>
              <a:rPr lang="nl-NL" sz="1900" dirty="0">
                <a:latin typeface="Source Sans Pro"/>
              </a:rPr>
              <a:t> te verkrijgen bij Logo Leieland.</a:t>
            </a:r>
            <a:br>
              <a:rPr lang="nl-NL" sz="1900" dirty="0">
                <a:latin typeface="Source Sans Pro"/>
              </a:rPr>
            </a:br>
            <a:br>
              <a:rPr lang="nl-NL" sz="1900" dirty="0">
                <a:latin typeface="Source Sans Pro"/>
              </a:rPr>
            </a:br>
            <a:br>
              <a:rPr lang="nl-NL" sz="1900" dirty="0">
                <a:latin typeface="Source Sans Pro"/>
              </a:rPr>
            </a:br>
            <a:r>
              <a:rPr lang="nl-NL" sz="1900" b="1" dirty="0">
                <a:solidFill>
                  <a:srgbClr val="C00000"/>
                </a:solidFill>
                <a:latin typeface="Source Sans Pro"/>
              </a:rPr>
              <a:t>Meer info?</a:t>
            </a:r>
            <a:br>
              <a:rPr lang="nl-NL" sz="1900" b="1" dirty="0">
                <a:solidFill>
                  <a:srgbClr val="C00000"/>
                </a:solidFill>
                <a:latin typeface="Source Sans Pro"/>
              </a:rPr>
            </a:br>
            <a:r>
              <a:rPr lang="nl-NL" sz="1900" dirty="0">
                <a:latin typeface="Source Sans Pro"/>
              </a:rPr>
              <a:t>Telefoon: 056/44.07.94 </a:t>
            </a:r>
            <a:br>
              <a:rPr lang="nl-NL" sz="1900" dirty="0">
                <a:latin typeface="Source Sans Pro"/>
              </a:rPr>
            </a:br>
            <a:r>
              <a:rPr lang="nl-NL" sz="1900" dirty="0">
                <a:latin typeface="Source Sans Pro"/>
              </a:rPr>
              <a:t>E-mail: </a:t>
            </a:r>
            <a:r>
              <a:rPr lang="nl-NL" sz="1900" dirty="0">
                <a:latin typeface="Source Sans Pro"/>
                <a:hlinkClick r:id="rId4"/>
              </a:rPr>
              <a:t>logo@logoleieland.be</a:t>
            </a:r>
            <a:br>
              <a:rPr lang="nl-NL" sz="1900" dirty="0">
                <a:latin typeface="Source Sans Pro"/>
              </a:rPr>
            </a:br>
            <a:r>
              <a:rPr lang="nl-NL" sz="1900" dirty="0">
                <a:latin typeface="Source Sans Pro"/>
              </a:rPr>
              <a:t>Website: </a:t>
            </a:r>
            <a:r>
              <a:rPr lang="nl-NL" sz="1900" dirty="0">
                <a:latin typeface="Source Sans Pro"/>
                <a:hlinkClick r:id="rId5"/>
              </a:rPr>
              <a:t>www.geluksdriehoek.be</a:t>
            </a:r>
            <a:r>
              <a:rPr lang="nl-NL" sz="1900" dirty="0">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1502" y="4270247"/>
            <a:ext cx="3322965" cy="2451227"/>
          </a:xfrm>
          <a:prstGeom prst="rect">
            <a:avLst/>
          </a:prstGeom>
        </p:spPr>
      </p:pic>
    </p:spTree>
    <p:extLst>
      <p:ext uri="{BB962C8B-B14F-4D97-AF65-F5344CB8AC3E}">
        <p14:creationId xmlns:p14="http://schemas.microsoft.com/office/powerpoint/2010/main" val="4230959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599678" cy="4915217"/>
          </a:xfrm>
        </p:spPr>
        <p:txBody>
          <a:bodyPr>
            <a:normAutofit lnSpcReduction="10000"/>
          </a:bodyPr>
          <a:lstStyle/>
          <a:p>
            <a:pPr marL="0" indent="0">
              <a:buNone/>
            </a:pPr>
            <a:r>
              <a:rPr lang="nl-BE" sz="2400" b="1" dirty="0">
                <a:solidFill>
                  <a:srgbClr val="C90735"/>
                </a:solidFill>
                <a:latin typeface="Source Sans Pro"/>
              </a:rPr>
              <a:t>Theaterrichtlijnen ‘Geestig gezond op de planken’</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Binnen de schoolcontext worden </a:t>
            </a:r>
            <a:r>
              <a:rPr lang="nl-NL" sz="1600" b="1" dirty="0">
                <a:latin typeface="Source Sans Pro"/>
              </a:rPr>
              <a:t>toneelvoorstellingen over zelfdoding </a:t>
            </a:r>
            <a:r>
              <a:rPr lang="nl-NL" sz="1600" dirty="0">
                <a:latin typeface="Source Sans Pro"/>
              </a:rPr>
              <a:t>afgeraden. Dit omdat jongeren extra kwetsbaar zijn voor zelfdoding en ook vatbaarder zijn voor eenzijdige beeldvorming. Bij jongeren is het dus extra belangrijk om bij het tonen van een toneelstuk over dit thema voldoende ondersteuning en omkadering te voorzien en je als organisator bewust te zijn van de voor- en nadelen van zo’n voorstelling. Als school wordt je hierin ondersteund door een infofiche met tips en aandachtspunten om een toneelstuk te beoordelen, informatie over een </a:t>
            </a:r>
            <a:r>
              <a:rPr lang="nl-NL" sz="1600" b="1" dirty="0">
                <a:latin typeface="Source Sans Pro"/>
              </a:rPr>
              <a:t>nabespreking en nazorg en het kaderen </a:t>
            </a:r>
            <a:r>
              <a:rPr lang="nl-NL" sz="1600" dirty="0">
                <a:latin typeface="Source Sans Pro"/>
              </a:rPr>
              <a:t>binnen een breder geestelijke gezondheidsbeleid. Overigens kan je ook een voorbeeld vinden van een voorbeeldbrief voor ouders, hulpkaartjes en een nabespreking. </a:t>
            </a:r>
            <a:br>
              <a:rPr lang="nl-NL" sz="1600" dirty="0">
                <a:latin typeface="Source Sans Pro"/>
              </a:rPr>
            </a:b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downloaden bij Logo Leieland. </a:t>
            </a:r>
            <a:br>
              <a:rPr lang="nl-NL" sz="1600" dirty="0">
                <a:latin typeface="Source Sans Pro"/>
              </a:rPr>
            </a:br>
            <a:br>
              <a:rPr lang="nl-NL" sz="1600" dirty="0">
                <a:latin typeface="Source Sans Pro"/>
              </a:rPr>
            </a:br>
            <a:br>
              <a:rPr lang="nl-NL" sz="1600" dirty="0">
                <a:latin typeface="Source Sans Pro"/>
              </a:rPr>
            </a:b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9698" name="Picture 2" descr="Brochure voor scholen: Geestig gezond op de planken | Zelfmoord 1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906" y="1616408"/>
            <a:ext cx="2687110" cy="377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308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4 voor 12</a:t>
            </a:r>
            <a:endParaRPr lang="nl-BE" sz="2000" dirty="0">
              <a:solidFill>
                <a:srgbClr val="C90735"/>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989434" y="1292543"/>
            <a:ext cx="7609840" cy="5262979"/>
          </a:xfrm>
          <a:prstGeom prst="rect">
            <a:avLst/>
          </a:prstGeom>
        </p:spPr>
        <p:txBody>
          <a:bodyPr wrap="square">
            <a:spAutoFit/>
          </a:bodyPr>
          <a:lstStyle/>
          <a:p>
            <a:r>
              <a:rPr lang="nl-NL" sz="1600" b="1" dirty="0">
                <a:solidFill>
                  <a:srgbClr val="C00000"/>
                </a:solidFill>
                <a:latin typeface="Source Sans Pro"/>
              </a:rPr>
              <a:t>Wat? </a:t>
            </a:r>
            <a:br>
              <a:rPr lang="nl-NL" sz="1600" dirty="0">
                <a:latin typeface="Source Sans Pro"/>
              </a:rPr>
            </a:br>
            <a:r>
              <a:rPr lang="nl-NL" sz="1600" dirty="0">
                <a:latin typeface="Source Sans Pro"/>
              </a:rPr>
              <a:t>Eén op vier mensen krijgt in zijn of haar leven te maken met een psychisch probleem. Daarnaast geeft één op vier mensen aan dat ze zich niet goed in hun vel voelen. Toch is praten over psychische kwetsbaarheid nog steeds een taboe in Vlaanderen. Bijna 60% van wie psychische problemen heeft, praat er niet over en zoekt geen hulp. Het is dan ook belangrijk dat we </a:t>
            </a:r>
            <a:r>
              <a:rPr lang="nl-NL" sz="1600" b="1" dirty="0">
                <a:latin typeface="Source Sans Pro"/>
              </a:rPr>
              <a:t>alert zijn voor signalen </a:t>
            </a:r>
            <a:r>
              <a:rPr lang="nl-NL" sz="1600" dirty="0">
                <a:latin typeface="Source Sans Pro"/>
              </a:rPr>
              <a:t>die aantonen dat het mogelijks niet goed gaat met iemand en dat we hier iets mee doen. Met de campagne willen de organisatoren ook duidelijk maken dat iedereen hier een rol in kan spelen. De campagne vraagt aandacht voor </a:t>
            </a:r>
            <a:r>
              <a:rPr lang="nl-NL" sz="1600" b="1" dirty="0">
                <a:latin typeface="Source Sans Pro"/>
              </a:rPr>
              <a:t>4 signalen die aantonen dat iemand niet goed in zijn vel zit. </a:t>
            </a:r>
            <a:r>
              <a:rPr lang="nl-NL" sz="1600" dirty="0">
                <a:latin typeface="Source Sans Pro"/>
              </a:rPr>
              <a:t>4 voor 12 werd ontwikkeld door Te Gek!?, het Vlaams Expertisecentrum Suïcidepreventie en de Vlaamse Vereniging voor Geestelijke Gezondheid, met de steun van de Vlaamse Overheid. Meer info over deze campagne, getuigenissen, de campagnespot, … vind je op </a:t>
            </a:r>
            <a:r>
              <a:rPr lang="nl-NL" sz="1600" dirty="0">
                <a:latin typeface="Source Sans Pro"/>
                <a:hlinkClick r:id="rId2"/>
              </a:rPr>
              <a:t>www.4voor12.be</a:t>
            </a:r>
            <a:r>
              <a:rPr lang="nl-NL" sz="1600" dirty="0">
                <a:latin typeface="Source Sans Pro"/>
              </a:rPr>
              <a:t> </a:t>
            </a:r>
          </a:p>
          <a:p>
            <a:endParaRPr lang="nl-NL" sz="1600" dirty="0">
              <a:latin typeface="Source Sans Pro"/>
            </a:endParaRPr>
          </a:p>
          <a:p>
            <a:endParaRPr lang="nl-NL" sz="1600" b="1" dirty="0">
              <a:solidFill>
                <a:srgbClr val="C00000"/>
              </a:solidFill>
              <a:latin typeface="Source Sans Pro"/>
            </a:endParaRPr>
          </a:p>
          <a:p>
            <a:r>
              <a:rPr lang="nl-NL" sz="1600" b="1" dirty="0">
                <a:solidFill>
                  <a:srgbClr val="C00000"/>
                </a:solidFill>
                <a:latin typeface="Source Sans Pro"/>
              </a:rPr>
              <a:t>Kostprijs? </a:t>
            </a:r>
            <a:br>
              <a:rPr lang="nl-NL" sz="1600" dirty="0">
                <a:latin typeface="Source Sans Pro"/>
              </a:rPr>
            </a:br>
            <a:r>
              <a:rPr lang="nl-NL" sz="1600" dirty="0">
                <a:latin typeface="Source Sans Pro"/>
              </a:rPr>
              <a:t>Gratis affiches en flyers </a:t>
            </a:r>
            <a:r>
              <a:rPr lang="nl-NL" sz="1600" dirty="0">
                <a:latin typeface="Source Sans Pro"/>
                <a:hlinkClick r:id="rId3"/>
              </a:rPr>
              <a:t>hier</a:t>
            </a:r>
            <a:r>
              <a:rPr lang="nl-NL" sz="1600" dirty="0">
                <a:latin typeface="Source Sans Pro"/>
              </a:rPr>
              <a:t> te bestellen bij Logo Leieland. </a:t>
            </a:r>
          </a:p>
          <a:p>
            <a:endParaRPr lang="nl-NL" sz="1600" dirty="0">
              <a:latin typeface="Source Sans Pro"/>
            </a:endParaRPr>
          </a:p>
          <a:p>
            <a:r>
              <a:rPr lang="nl-NL" sz="1600" b="1" dirty="0">
                <a:solidFill>
                  <a:srgbClr val="C00000"/>
                </a:solidFill>
                <a:latin typeface="Source Sans Pro"/>
              </a:rPr>
              <a:t>Meer info?</a:t>
            </a:r>
            <a:br>
              <a:rPr lang="nl-NL" sz="1600" dirty="0">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logo@logoleieland.be</a:t>
            </a:r>
            <a:endParaRPr lang="nl-BE" sz="1600" b="1" dirty="0">
              <a:latin typeface="Source Sans Pro"/>
            </a:endParaRPr>
          </a:p>
        </p:txBody>
      </p:sp>
      <p:pic>
        <p:nvPicPr>
          <p:cNvPr id="10244" name="Picture 4" descr="4 voor 12... campagne rond psychische probleme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256" y="4302760"/>
            <a:ext cx="3668033" cy="206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65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8718294" cy="5977573"/>
          </a:xfrm>
        </p:spPr>
        <p:txBody>
          <a:bodyPr>
            <a:normAutofit/>
          </a:bodyPr>
          <a:lstStyle/>
          <a:p>
            <a:pPr marL="0" indent="0">
              <a:buNone/>
            </a:pPr>
            <a:r>
              <a:rPr lang="nl-BE" sz="2400" b="1" dirty="0">
                <a:solidFill>
                  <a:srgbClr val="C90735"/>
                </a:solidFill>
                <a:latin typeface="Source Sans Pro"/>
              </a:rPr>
              <a:t>Mentaal welbevinden in de klas</a:t>
            </a:r>
            <a:endParaRPr lang="nl-BE" sz="2400" dirty="0">
              <a:solidFill>
                <a:srgbClr val="C90735"/>
              </a:solidFill>
              <a:latin typeface="Source Sans Pro"/>
            </a:endParaRPr>
          </a:p>
          <a:p>
            <a:pPr marL="0" indent="0">
              <a:buNone/>
            </a:pPr>
            <a:endParaRPr lang="nl-BE" sz="2100" dirty="0">
              <a:latin typeface="Source Sans Pro"/>
            </a:endParaRPr>
          </a:p>
          <a:p>
            <a:pPr marL="0" indent="0" fontAlgn="base">
              <a:buNone/>
            </a:pPr>
            <a:r>
              <a:rPr lang="nl-BE" sz="1600" b="1" dirty="0">
                <a:solidFill>
                  <a:srgbClr val="C00000"/>
                </a:solidFill>
                <a:latin typeface="Source Sans Pro"/>
              </a:rPr>
              <a:t>Wat? </a:t>
            </a:r>
            <a:br>
              <a:rPr lang="nl-BE" sz="1600" b="1" dirty="0">
                <a:solidFill>
                  <a:srgbClr val="C00000"/>
                </a:solidFill>
                <a:latin typeface="Source Sans Pro"/>
              </a:rPr>
            </a:br>
            <a:r>
              <a:rPr lang="nl-BE" sz="1600" dirty="0">
                <a:latin typeface="Source Sans Pro"/>
              </a:rPr>
              <a:t>Hoe kan je de inzichten uit de geluksdriehoek vertalen naar de klas? Welke rol kan je als leerkracht spelen?</a:t>
            </a:r>
            <a:r>
              <a:rPr lang="en-US" sz="1600" dirty="0">
                <a:latin typeface="Source Sans Pro"/>
              </a:rPr>
              <a:t>​</a:t>
            </a:r>
            <a:r>
              <a:rPr lang="nl-BE" sz="1600" dirty="0">
                <a:latin typeface="Source Sans Pro"/>
              </a:rPr>
              <a:t> 5 tips bieden handvaten om doorheen het jaar aandacht te hebben voor het thema via info, filmpjes, relevante pagina’s en materialen. </a:t>
            </a:r>
            <a:r>
              <a:rPr lang="en-US" sz="1600" dirty="0">
                <a:latin typeface="Source Sans Pro"/>
              </a:rPr>
              <a:t>​</a:t>
            </a:r>
            <a:endParaRPr lang="nl-BE" sz="1600" dirty="0">
              <a:latin typeface="Source Sans Pro"/>
            </a:endParaRPr>
          </a:p>
          <a:p>
            <a:pPr lvl="2" fontAlgn="base"/>
            <a:r>
              <a:rPr lang="nl-BE" sz="1600" dirty="0">
                <a:latin typeface="Source Sans Pro"/>
                <a:hlinkClick r:id="rId2">
                  <a:extLst>
                    <a:ext uri="{A12FA001-AC4F-418D-AE19-62706E023703}">
                      <ahyp:hlinkClr xmlns:ahyp="http://schemas.microsoft.com/office/drawing/2018/hyperlinkcolor" val="tx"/>
                    </a:ext>
                  </a:extLst>
                </a:hlinkClick>
              </a:rPr>
              <a:t>Zorg voor jezelf en elkaar</a:t>
            </a:r>
            <a:r>
              <a:rPr lang="nl-BE" sz="1600" dirty="0">
                <a:latin typeface="Source Sans Pro"/>
              </a:rPr>
              <a:t>​</a:t>
            </a:r>
          </a:p>
          <a:p>
            <a:pPr lvl="2" fontAlgn="base"/>
            <a:r>
              <a:rPr lang="nl-BE" sz="1600" dirty="0">
                <a:latin typeface="Source Sans Pro"/>
                <a:hlinkClick r:id="rId3"/>
              </a:rPr>
              <a:t>Ga in dialoog met je klas</a:t>
            </a:r>
            <a:r>
              <a:rPr lang="nl-BE" sz="1600" dirty="0">
                <a:latin typeface="Source Sans Pro"/>
              </a:rPr>
              <a:t>​</a:t>
            </a:r>
          </a:p>
          <a:p>
            <a:pPr lvl="2" fontAlgn="base"/>
            <a:r>
              <a:rPr lang="nl-BE" sz="1600" dirty="0">
                <a:latin typeface="Source Sans Pro"/>
                <a:hlinkClick r:id="rId4"/>
              </a:rPr>
              <a:t>Doe het niet alleen</a:t>
            </a:r>
            <a:r>
              <a:rPr lang="nl-BE" sz="1600" dirty="0">
                <a:latin typeface="Source Sans Pro"/>
              </a:rPr>
              <a:t>​</a:t>
            </a:r>
          </a:p>
          <a:p>
            <a:pPr lvl="2" fontAlgn="base"/>
            <a:r>
              <a:rPr lang="nl-BE" sz="1600" dirty="0">
                <a:latin typeface="Source Sans Pro"/>
                <a:hlinkClick r:id="rId5"/>
              </a:rPr>
              <a:t>Heb aandacht voor de groepsdynamiek</a:t>
            </a:r>
            <a:r>
              <a:rPr lang="nl-BE" sz="1600" dirty="0">
                <a:latin typeface="Source Sans Pro"/>
              </a:rPr>
              <a:t>​</a:t>
            </a:r>
          </a:p>
          <a:p>
            <a:pPr lvl="2" fontAlgn="base"/>
            <a:r>
              <a:rPr lang="nl-BE" sz="1600" dirty="0">
                <a:latin typeface="Source Sans Pro"/>
                <a:hlinkClick r:id="rId6"/>
              </a:rPr>
              <a:t>Toon dat je er bent</a:t>
            </a:r>
            <a:r>
              <a:rPr lang="nl-BE" sz="1600" dirty="0">
                <a:latin typeface="Source Sans Pro"/>
              </a:rPr>
              <a:t>​</a:t>
            </a:r>
          </a:p>
          <a:p>
            <a:pPr marL="0" indent="0">
              <a:buNone/>
            </a:pPr>
            <a:endParaRPr lang="nl-BE" sz="1600" dirty="0">
              <a:latin typeface="Source Sans Pro"/>
            </a:endParaRPr>
          </a:p>
          <a:p>
            <a:pPr marL="0" indent="0">
              <a:buNone/>
            </a:pPr>
            <a:r>
              <a:rPr lang="nl-BE" sz="1600" b="1" dirty="0">
                <a:solidFill>
                  <a:srgbClr val="C00000"/>
                </a:solidFill>
                <a:latin typeface="Source Sans Pro"/>
              </a:rPr>
              <a:t>Meer info?</a:t>
            </a:r>
            <a:br>
              <a:rPr lang="nl-BE" sz="1600" dirty="0">
                <a:solidFill>
                  <a:srgbClr val="C00000"/>
                </a:solidFill>
                <a:latin typeface="Source Sans Pro"/>
              </a:rPr>
            </a:br>
            <a:r>
              <a:rPr lang="en-US" sz="1600" dirty="0">
                <a:latin typeface="Source Sans Pro"/>
              </a:rPr>
              <a:t>Tel: 056/44.07.94</a:t>
            </a:r>
            <a:br>
              <a:rPr lang="nl-BE" sz="1600" dirty="0">
                <a:latin typeface="Source Sans Pro"/>
              </a:rPr>
            </a:br>
            <a:r>
              <a:rPr lang="en-US" sz="1600" dirty="0">
                <a:effectLst/>
                <a:latin typeface="Source Sans Pro"/>
              </a:rPr>
              <a:t>E-mail: </a:t>
            </a:r>
            <a:r>
              <a:rPr lang="en-US" sz="1600" u="sng" dirty="0">
                <a:latin typeface="Source Sans Pro"/>
                <a:hlinkClick r:id="rId7"/>
              </a:rPr>
              <a:t>logo@logoleieland.be</a:t>
            </a:r>
            <a:r>
              <a:rPr lang="en-US" sz="1600" u="sng" dirty="0">
                <a:latin typeface="Source Sans Pro"/>
              </a:rPr>
              <a:t> </a:t>
            </a:r>
          </a:p>
          <a:p>
            <a:pPr marL="0" indent="0">
              <a:buNone/>
            </a:pPr>
            <a:r>
              <a:rPr lang="en-US" sz="1600" dirty="0">
                <a:latin typeface="Source Sans Pro"/>
              </a:rPr>
              <a:t>Website: </a:t>
            </a:r>
            <a:r>
              <a:rPr lang="en-US" sz="1600" dirty="0" err="1">
                <a:latin typeface="Source Sans Pro"/>
                <a:hlinkClick r:id="rId8"/>
              </a:rPr>
              <a:t>Geluk</a:t>
            </a:r>
            <a:r>
              <a:rPr lang="en-US" sz="1600" dirty="0">
                <a:latin typeface="Source Sans Pro"/>
                <a:hlinkClick r:id="rId8"/>
              </a:rPr>
              <a:t> in de </a:t>
            </a:r>
            <a:r>
              <a:rPr lang="en-US" sz="1600" dirty="0" err="1">
                <a:latin typeface="Source Sans Pro"/>
                <a:hlinkClick r:id="rId8"/>
              </a:rPr>
              <a:t>klas</a:t>
            </a:r>
            <a:br>
              <a:rPr lang="nl-BE" sz="1600" dirty="0">
                <a:latin typeface="Source Sans Pro"/>
              </a:rPr>
            </a:br>
            <a:endParaRPr lang="nl-BE" sz="1600" dirty="0">
              <a:effectLs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441440" y="439579"/>
            <a:ext cx="547406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FWAm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oqKKK+EP2YKK1vDPh3VPEV39n06Dcq/6yV+ET6n+nWvV/D3ww0OxRZNSL6jP1O47YwfZR1/GuvD4GtiNYrTueXj84wuC92o7y7Lf/AIB4iSPUUbl/vD86+nbPSNKs0CWum2kKjoEiUVLLY2Uq7ZbO3dfRowa9BZLK3x/geI+LoX0pO3r/AMA+XqK+gdZ8A+GNSRs6etrKf+Wlt8hB+nQ/iK8s8a+A9T8Oq11E322wHWVFwyf7w7fXpXHiMtrUVzbryPVwOfYXFyUL8suz/RnI0lLXcfBmxstQ8RXMV9aw3MYt9wWVAwBz15rloUnVqKC6npYvErDUZVmrpHDZozX0p/wjPh7/AKAmn/8AgOv+FH/CM+Hv+gJp/wD4Dr/hXq/2LU/mR83/AK20f+fb+9HzXmjNfSn/AAjPh7/oCaf/AOA6/wCFH/CM+Hv+gJp//gOv+FH9i1P5kH+ttH/n2/vR815pa+km8NeHtp/4kmn9P+fdf8K+c75Qt9cKoAUSuAB2G41xYzBSwtru9z1crzeGYOSjFrlt+JBRmvd/hxo+k3PgnTZ7jTbSWVo23O8Skn52710P9gaH/wBAix/78L/hXVTyic4KXNuedX4opUqsqbpvRtb9j5npa6j4p29va+NbuG2hjhiCJhEXAHHoK5evLqw9nNw7H0WHrKvSjVStdJ/eFFFFQbCUZr1L4H6dYX1nqjXlnBcFJIwpkjDY4PTNejf2Bof/AECLH/vwv+Feph8rlWpqopbnzmO4ip4SvKi4N28/K58z0temfHDT7GxTS/sdnBb72k3eWgXPA64rzOuHEUHQqOm3ex7GAxixlCNaKtf/ADsFJmg9DX0N4X0PRpfDmnySaXZu7W6FmaFSScfStcJhHiW0naxzZpmkcvhGUo3ufPOaWvpf+wND/wCgRY/9+F/wrwHxxFHB4v1WGGNY40uXCqowAM9AK0xeAlhoqTle5jledQzCpKEYNWVzFozXqPwQ0+wvrTUzeWdvcFZECmSMNjjtmvR/7A0P/oEWP/fhf8K1w+VyrU1UUtzmx3EVPCV5UXBu3mfM9LXp3xw0+xsYNLNnZwW5d5N3lxhc8L1xXmNcWJoOhUdNu9j2MBjFjKEa0Va/+dgpM13nwn8Jf21f/wBqX8W7T7dvlVhxK/p9B3r1z+wND/6BFj/34X/CuvDZZUrw572PLzDiGjg63suXma3t08j5nzS17340bw14b0V7ybSLB5m+WCLyVy7/AJdB1NeD3ErT3EkzhQzsWIVcAZ9B2FYYvC/VpKLldnZlmYvHwdRQcV59RlFFFch6YUmaD0r6RsNB0RrGBm0myJMSkkwL6fSuzB4N4puztY8rNM1jlyi5RvzX/A+bs0tfS/8AYGh/9Aix/wC/C/4V87eIUWPX9RjjUKi3UqqoGAAGPFVjMDLDJNu9zPK85hmEpRjG1ikFbYX2ttBwWxwDSV6X8ErK11C21qzvYEngkWMMjjIPWsn4geA7vQHe9sA9zppOc9Xh9m9veoeDn7FVo6r8jaOa0frcsLPSStbzuvzOKooorkPTCkpa9E+B9jZ32o6ot5aw3ASKMqJEDY5bpmtsPRdaoqae5y43FLCUJVmr2/zsedZor6Y/sDQ/+gRY/wDfhf8ACvMfjlYWNjJpH2O0gt94m3eUgXdjZjOPqa7cRlkqFN1HK9jx8BxDTxleNGMGr369lc82ooorzD6IKSlrufgtZ2l74muory2iuEFoWCyIGAO5eea1oUnVqKCe5z4vErDUJVmr2OFzRmvpj+wND/6BFj/34X/Cj+wND/6BFj/34X/CvV/sWf8AOj5r/W2l/wA+3958z5pa+lX8O6Cww2jWBHvAv+FZ2oeBPCt4pDaRDCT/ABQZjI/Kplk1W2kkXDizDt+9Br7mfPdFeleKPhXc20b3GhXLXSjk28uBJj2PQ/pXm80UkMzwzRtHIh2sjDBB9CK86vhqlB2mj38Hj6GMjzUZX/P7htJS16Z8ENM07UYdWN/Y290Y2i2ebGG25DZxn6UYeg69RU07XDH4yODoSrSV0rfi7HmWaM19Kf8ACM+Hv+gJp/8A4Dr/AIUf8Iz4e/6Amn/+A6/4V6f9i1P5kfPf620f+fb+9HzXmjNfSn/CM+Hv+gJp/wD4Dr/hR/wjPh7/AKAmn/8AgOv+FH9i1P5kH+ttH/n2/vR815pa+hPEnh3QYfDupSxaPYJIlpKyssCgghDgjivnquDF4OWGaTd7nsZXmkMwjKUY2sLRRRXIeoFFFFABRRRQAUUUUAFbHg7QLnxHrUdhBlI/vzSY+4g6n69hWPXufwc0ZdO8KpfOuLi/Pmsf9j+Aflz+NdmBw31iqovZbnlZzj3gsM5x+J6L1/4B1Wi6XZaPp8djYQrFDGOg6sfUnuauUVwfxW8YS6FAmm6a4W/nXcz9fKTpke57V9TVqww9PmeyPznDYetjq6hHWT7/AJs7DUNW0vT8C/1C1tiegllVSfwNRWOvaLfSCKz1aynkPREmUsfwzmvmqeaa4meaeV5ZXOWd2JZj6kmmDg14rzqV9IaH1i4Sp8utR39ND6pqhr2o6dpelzXWqSIlsFIYMM78/wAIHcn0ryHwP8RbzR0a01Yy3toEPlHOZEbsMnqP5VznizxJqPiTUDc3r7Y1z5MCn5Yx7ep966ambU/Zc0V7z6HBh+GK7xHLUdoLquvp5/kUNXmtLjU7iawtzbWryFooiclR6V23wK/5Ge7/AOvX/wBmFef16B8Cv+Rnu/8Ar1/9mFePgXfExfmfU5xHly+pFdj2moL68tLGDz726htoshd8rhFz6ZNT1w/xt/5Esf8AX1H/ACavqa9R0qcprofnGCoLEYiFJu13Y6P/AISXw7/0HtM/8Ck/xo/4SXw7/wBB7TP/AAKT/GvmuivE/tqf8qPsP9UqP/Px/cj6TbxL4d2n/ifaZ0/5+k/xr5yvmDX1wykFTK5BHQjcahorixmNlirXVrHq5XlEMucnGTfNb8D6E+F//Ih6V/1zb/0Nq6Wua+F//Ih6V/1zb/0Nq6WvqMN/Bh6L8j87x/8AvVX/ABP8zwP4vf8AI93n+5H/AOg1yVdb8Xv+R7vP9yP/ANBrkq+Sxf8AHn6s/Tss/wBzpf4V+QUUUVznaetfAH/jx1f/AK6x/wAmr0+vMPgD/wAeOr/9dY/5NXp9fW5b/u0P66n5jn//ACMKny/JHlnx++5pH+9L/Ja8pr1b4/fc0j/el/kteU14OZ/7zL5fkfacPf8AIvp/P82Iehr6W8Jf8ixpv/Xsn8q+aT0NfS3hL/kWNN/69k/lXXkvxy9DzOLf4NP1f5GpXzl4/wD+R01f/r6f+dfRtfOXj/8A5HTV/wDr6f8AnXRnP8KPqcPCf+8T9P1O++AX/Hnqv/XVP5V6fXmHwC/489V/66p/KvT668t/3aP9dTzM/wD+RhU+X5I8u+P3+o0j/fl/ktef+D9AuvEetR2FvlY/vTS44jTufr6V6J8c7ea6bRLa3jaSaWWRURepJ211fgHw1D4a0Vbf5Wu5cPcSDu3oPYVwVMI8RjZX+FWv9x7eHzRYHKYcvxu9vveps6XY22m6fDY2cYjghUKqj+f1p2o3lvp9jNe3cgjghUs7HsBU9eJ/Fnxd/a96dIsJM2Fu37xlPEzj+g7fnXpYrExwtK/3I+fy3AVMxxHL03b/AK6s53xr4iuPEmtPeS7lgX5beIn7if4nvWJRRXyM5ynJyk9Wfp9GlCjBU4KyQUUUVJoIelfUenf8g+3/AOuS/wAhXy4elfUenf8AIPt/+uS/yFe5ku8/l+p8dxd8NL5/oT18y+Jf+Rj1P/r7l/8AQzX01XzL4l/5GPU/+vuX/wBDNaZ18EDDhL+LU9EeifAL7+rfSP8ArXqrqroUdQysMEEZBFeVfAL7+rfSP+terV2ZZ/u0fn+Z5fEP/IwqfL8keTfEP4ctH5mqeHoiyctLaL1HqU/w/KvLyCCQRgjqK+qa4P4heALfWQ+o6UqW+odXXok319G964sdll71KK+X+R62T8RONqOKenSX+f8AmeJV6Z8Av+Qnq3/XGL/0Jq84vLa4s7qS1uoXhnjO10cYINej/AL/AJCerf8AXGL/ANCavOy9WxUf66Hv5608uqNdl+aPXa8o+P8A/rNF+k//ALTr1evKPj//AKzRfpP/AO0697M/91l8vzR8Vw9/yMafz/JnltFFFfJn6YFegfAn/karv/rzb/0Na8/r0D4E/wDI1Xf/AF5t/wChrXXgP94h6nmZ1/uFX0Paagvry0sYPPvbqG2iyBvlcIufTJqeuH+Nn/Ikt/18R/zr6uvUdKnKa6H5rgqCxGIhSbtzOx08OvaHM4SHWdOkYnAC3KEn9a0QQRkcivlaul8F+MdT8O3ca+c89gT+8t2OQB6r6GvIo5ynK1SNkfT4rhSUYOVGd32f+Z9CVw/xQ8HRa1YSalYxBdSgXd8o/wBco6qff0P4V2VhdQX1lDeWzh4ZkDow7gipq9erShXg4y2Z8xhsTVwdZVIaNf1ZnytXq/wA/wBRrP8Avw/yeuQ+KOkrpPjC6SJdsNxidB2G7qPzz+ddf8AP9RrP+/D/ACevnMBTdPGqD6X/ACZ97nNeNfKZVY7Plf4o9SqrqGpafp4Q399bWgckIZpVTdj0z1q1Xl/x+/49NI/66yfyFfQYqs6NJ1Etj4fLsKsXiY0ZOyf+Vzu/+El8O/8AQe0z/wACk/xo/wCEl8O/9B7TP/ApP8a+a6K8b+2p/wAqPrP9UqP/AD8f3I+hPEniHQZvDupxRa1pzyPaSqqrcoSxKHAAzya+eqWiuDF4yWJabVrHsZXlcMvjKMZXuFFFFch6gUUUUAFFFFABRRRQAhBPA6ngV9Q6TAltpdrbxjCRwooHsAK+Xs4+YdRzX1Fpkqz6dbTIcq8SsPoRXuZLa8/kfH8XX5aXbX9CxXzr8RLt73xrqkrEnZOYl9gny/0r6Kr5z+IFq9p401WJxjNw0g9w3zD+db5zf2Ue1zj4T5frE+9v1MKu60X4Z6pqmk22oxahZolxGJFVg2QD68VwlfR3gD/kS9J/69lrzctw1OvNxmuh72f4+tgqMZUXZt/oecf8Kk1j/oKWH5P/AIUf8Kk1j/oKWH5P/hXsdFez/ZWG7fifK/6yY/8AmX3I+fPGng698Lw20t1dW84uGZVEWeMAdcj3ra+BX/Iz3f8A16/+zCtv4+/8eGlf9dZP5LWJ8Cv+Rnu/+vX/ANmFeYqMaOPjCG2n5H0MsVUxWSzq1Hq0/wAz2mq2pWFlqVv9nv7WG6h3BtkqBhkd8GrNVdT1Cx0y2+06hcx20O4Lvc4GT2r6KVre9sfB0+fmXJv5bmd/wiPhf/oAad/4DrR/wiPhf/oAad/4DrTf+Ex8L/8AQcs/++6P+Ex8L/8AQcs/++6574b+7+B3WzD+/wD+THm/xq0nTNLm0wabYW9oJFk3+VGF3Y24zivO69D+NGsaZq0umHTb6G6Eayb/AC2ztztxmvPK+ax/L9Yly7f8A/Qcl9p9Sh7S99d992fQnwv/AORD0r/rm3/obV0tc18L/wDkQ9K/65t/6G1dLX1OG/gw9F+R+cY//eqv+J/meB/F7/ke7z/cj/8AQa5Kut+L3/I93n+5H/6DXJV8li/48/Vn6dln+50v8K/IKKKK5ztPWvgD/wAeOr/9dY/5NXp9eYfAH/jx1f8A66x/yavT6+ty3/dof11PzHP/APkYVPl+SPLPj99zSP8Ael/kteU16t8fv9XpH+9L/Ja8prwcz/3mXy/I+04e/wCRfT+f5sQ9DX0t4S/5FjTf+vZP5V80noa+l/Cf/Is6b/17J/6CK68l+OXoeZxb/Bp+r/I06+cvH/8AyOmr/wDX0/8AOvo2vnLx/wD8jpq//X0/866M5/hR9Th4T/3ifp+p33wC/wCPPVf+uqfyr0+vMPgF/wAeeq/9dU/lXp9deW/7tH+up5mf/wDIwqfL8kVp7G1nv7e9ljDzWwYRE/w7sZP14qzRRXakkeQ5NpJvY5j4oS6pD4Pu30r72MTMPvCP+Ij/AD0zXz7X1Q6q6MjqGVhggjgivAPiV4abw7rreSh+w3OXtz/d9U/D+WK8POKEnaqttj7LhbG01zYZqzeq8/L5HLUUUV4J9mFFFFACHpX1Hp3/ACD7f/rkv8hXy4elfUenf8g+3/65L/IV7mS7z+X6nx3F3w0vn+hPXzL4l/5GPU/+vuX/ANDNfTVfMviX/kY9T/6+5f8A0M1pnXwQMOEv4tT0R6J8Avv6t9I/616tXlPwC+/q30j/AK16tXZln+7R+f5nl8Q/8jCp8vyQUV5z8UfEepeHPEumXNjJlGgbzYW+5IN3f3966zwl4m03xJY/aLOTbKoHmwMfnjP9R71vDFU5VXS6o5KuXVqeHjiLXjL8PUq+NvCGn+JrXMgEF6i4iuFHI9m9RXLfCHRtQ0PxFrFlqMBjcQx7WHKuNzcg9xXptGBnOOameEhKrGstGvxKp5nWhhZ4Vu8X+Gt9P8gryj4//wCs0X6T/wDtOvV68o+P/wDrNF+k/wD7TrLM/wDdZfL80dPD3/Ixp/P8meW0UUV8mfpgV6B8Cf8Akarv/rzb/wBDWvP69A+BP/I1Xf8A15t/6GtdeA/3iHqeZnX+4VfQ9prh/jZ/yJLf9fEf867iuH+Nn/Ikt/18R/zr6bG/7vP0Pz3Kf9+pf4keHUUUV8cfqp7h8E7x7jwcYXOfs1y8a8/wkBv5sa7muE+CFq8Hg95nGBcXLunuoAX+YNd3X2OCv9XhfsflWb8v16ry92eS/HyFRd6Xc/xFHT9QasfAD/Uaz/vw/wAnqD4+zL9p0q3/AIgjv+GQKn+AH+o1n/fh/k9eXG39p/12Po53/wBX9f6949Sqlqmk6ZqixrqVjb3YjJKCWMNtJ64zV2qOravpmkrG2pXsNqJCQhkbG4jrXuT5eX3tj4+l7TnXs738tyl/wiPhf/oAad/4DrR/wiPhf/oAad/4DrTf+Ex8L/8AQcs/++6P+Ex8L/8AQcs/++6574b+7+B22zD+/wD+THkfxcsLLTfFS29haw2sP2dW2RIFGeecCuPrr/i3qFjqfioXOn3UdzD9nVd6HIzzxXIV8ti+X28uXa5+j5Xz/U6fPvbruFFFFc53BRRRQAUUUUAFFFFABXu/wh1hdS8Iw2zNmex/cuP9n+A/lx+Brwit3wP4im8N62l4oLwONlxGP4k/xHUV24DErD1U3s9GeTnWAeNwzjH4lqv8vmfRledfF7wjPqka61psRkuoU2zRKOZEHQj1IrvNLv7TU7GK9sZlmglGVZf5exqzX09ajDEU+V7M/O8JiquBrqpHddPzTPlZgVYqwIIOCCMEGtuz8W+JLO1jtbXWLiKGJdqIoXCj06V7prPhXw9q8hlv9LgklPWRcox+pXBNZ0fw68IRtu/sst7NcSEf+hV4qynEQl+7n+aPrXxNgq0F7ak2+1k1+LOH+GPibxBqfjC3tL7VJ7iAxuWRgMcDjoK9jqlpek6ZpcZj06wt7UHr5aAE/U96u16+Eozo0+Wcrs+XzPF0sVW56UOVWtbT9DzH4+/8eGlf9dZP5LWJ8Cv+Rnu/+vX/ANmFbfx9/wCPDSfXzZP5LWJ8Cv8AkZ7v/r1/9mFeTV/5GS+X5H02H/5EEvR/+lHtNcP8bf8AkSx/19R/yau4qpqum2OqWv2XULaO5h3BtjjIyOhr2sRTdWlKC6nyWBrrD4iFWS0TufMNFfRP/CFeFf8AoB2n/fNH/CFeFf8AoB2n/fNeF/Y1X+ZH2f8ArZhv5Jfh/mfO1FfRP/CFeFf+gHaf9814j49tbex8Y6naWkKwwRSgIi9FG1T/AFrlxWAnhoqUmmehludUsfUdOEWmlfU9p+F//Ih6V/1zb/0Nq6Wua+F//Ih6V/1zb/0Nq6Wvp8N/Bh6L8j89x/8AvVX/ABP8zwP4vf8AI93n+5H/AOg1yVfSWpeGNA1K7a7vtLt552ADO68nHSq3/CFeFf8AoB2n/fNePWympUqSmpLVn1WE4mw9ChCm4O6SXTp8z52or6J/4Qrwr/0A7T/vmuF+Meg6PpGk2Uum6fDau8xVmQYJGOlctfK6lGm5trQ9HCcRUMVWjRjFpv0/zJPgFcqG1Wz/AIz5cg+gyP6ivVq+dvh/rg0DxNb3khIt3/dT/wC4e/4HmvoeJ0kjWSNg6MAysDkEHvXqZTVU6HL1R83xNhpUsY6nSX6aHB/G3SZ77w7Be26M5spCzqB/AwwT+GBXilfVJAYFWAIPUGuXv/AHhS8nM0mliN2OT5MjID+AOKzx2Wyrz9pB6m+TZ/TwdH2NaLaWzR4Nptlcalfw2NrG0k0zhFUe/evprT7cWlhb2oORDEsefXAxWfoPhrRNDJbTNPjhcjBkJLOR6bjk1r1vgME8Mm5O7Zx53m6zCUVBWjHvuFfNXi+5W78U6pcxkFHupCpHcbjivdPiDr8egeHJ594FzKpjt1zyWPf8OtfO5JJJPJPU1w5zVTcaa9T2OE8NJKdd7PRfqetfAL/jz1X/AK6p/KvT68w+AX/Hnqv/AF1T+Ven16OW/wC7R/rqeFn/APyMKny/JGB468SW/hnRmunAe5kylvF/eb1PsO9cz8JPGE+rNNpOrT+ZeAmWF2/jU8lfw/l9Kp/H7/UaR/vy/wAlry7T7u4sL2G8tZDHPC4dGHYivPxeOqUcXbounqe5lmT0cVljdvflfXtZ6fLufUVY3jPQYPEWhTafLhZPvQv/AHHHQ/0p3hHXLfxDocOow4VmG2WP+446iteva9ytDumfJfvcLW7Si/xR8t3ttPZXk1pcxmOaFyjqexFRV638aPC/nQ/8JFZR/vIwFu1UdV7P+HQ+30rySvkMVh3h6jg/kfqOW46GNoKrHfquzCiiiuc7hD0r6j07/kH2/wD1yX+Qr5cPSvqPTv8AkH2//XJf5CvcyXefy/U+O4u+Gl8/0J6+ZfEv/Ix6n/19y/8AoZr6ar5l8S/8jHqf/X3L/wChmtM6+CBhwl/FqeiPRPgF9/VvpH/WvVq8p+AX39W+kf8AWvVq7Ms/3aPz/M8viH/kYVPl+SPIPj3/AMhbTP8Arg3/AKFXn+k6je6VfR31hcNBPGeGHf2I7j2r0D49/wDIW0z/AK4N/wChV5rXg5g2sVJo+0ySKll1OMldNP8ANnvPgLxxZeIoltbjbbako+aIn5ZPdf8ACuwr5YikkikWSJ2R1OVZTgg+or134efEWO78vS9fkWO44WK5PCyegb0Pv3r1MDmanaFXfufO5xw86N62GV49V29PI9Kryj4//wCs0X6T/wDtOvVx0ryj4/8A+s0X6T/+066sz/3WXy/NHm8Pf8jGn8/yZ5bRRRXyZ+mBXoHwJ/5Gq7/682/9DWvP69A+BP8AyNV3/wBebf8Aoa114D/eIep5mdf7hV9D2muH+Nn/ACJLf9fEf867iq2pafZalbfZtQtYrmHIbZIuRkdDX1WIpurSlBdT82wVdYfEQqyWkXc+X63fCHhfUvEl8kdtE0dqD+9uWHyKO+PU+1e4x+EvDMbh00KwDDoTCDWzFHHDGI4o1RB0VRgCvIpZNaV6ktPI+pxPFacGqELPu+nyINLsrfTdOgsLVdsMCBEHsP61Zorj/iZ4th8P6Y9rbSK2p3CkRqD/AKsH+M/0969ipUhRhzS0SPlaFCri6yhDWT/q55j8V9VXVPGNwIm3Q2oECkdMj736/wAq6z4Af6jWf9+H+T15QSWJZiSScknqa9X+AH+o1n/fh/k9fOYGo6mNU31v+TPvM5oRw+UulHZKK/FHqVeX/H7/AI9NI/66yfyFeoVQ1jRtL1hY11OyiuhESUEgztJ619Bi6LrUXTXU+Iy3FRwmKhWkrpf5HzLRX0T/AMIV4V/6Adp/3zR/whXhX/oB2n/fNeJ/Y1X+ZH1/+tmG/kl+H+Z87UV9E/8ACFeFf+gHaf8AfNfP+qxpFql3FGoVEndVA7AMcCuTF4KeGScne56eW5vSzByVOLVu5WoooriPWCiiigAooooAKKKKACiiigDc8J+KdV8N3JeykDwMcyQPyj/4H3FeteHviR4e1NFS6mOnXB6rP9zPs/T88V4TRXbhsfWw+kXddmeTj8lwuNfNJWl3X69z6jtrq2uYxJb3EMyHo0bhh+YqXcv94fnXywjtG26NmRvVTg097i4cbXuJWHoXJr0FnemsPx/4B4T4R10q6en/AAT6W1DWdJ09S17qVpb47PKAfy6muK8SfFPS7VGi0aF76btI4KRj8+T+leM0tYVc4qyVoKx24bhbDU3erJy/Bf18y/rusajrd815qVw00h+6OioPQDtXW/BKeC38S3TTzRxKbbALsFH3veuDpK4KVeUKqqPVnt4nBwrYaWHj7qatp0Pp/wDtPTf+ghaf9/l/xo/tPTf+ghaf9/l/xr5gxRivV/tqX8n4nzf+qMP+fr+7/gn0/wD2npv/AEELT/v8v+NH9p6b/wBBC0/7/L/jXzBijFH9tS/k/EP9UYf8/X93/BPp/wDtPTf+ghaf9/l/xrwH4jyRy+OdVkidXRphhlOQfkXvXPYpa48ZmDxMFFxtY9PK8kjl9V1FO91bY98+Gt/YxeB9MjlvLeNxG2VaUAj527V0X9p6b/0ELT/v8v8AjXzBRiumnm8oQUeTbzOGvwtCtVlU9pu29u/zPp/+09N/6CFp/wB/l/xo/tPTf+ghaf8Af5f8a+YMUYq/7al/J+Jl/qjD/n6/u/4J9P8A9p6b/wBBC0/7/L/jXnnxyu7W40awW3uYZSJzkI4bHy+1eR4orHEZq61N0+W1/M6sFw3HC141lUvby/4Itdx4C+IF1oMaafqCPd6ePu4P7yIe2eo9q4eivOo1p0Zc0HZnu4rCUsVTdOqro+kdF8T6DrCKbHUoGc/8snba4/4Cea19w9RXytViO8vI12x3dwi+iyED+devDOnb3oHy9XhKLf7upZeav/kfT8s0MKF5ZUjUdWZgAK5HxL8RNA0mNktpxqNz/CkByoPu/T8s14VNNNMczTSSH1dif50yoq5zNq0I2/E1w/ClGEr1puXktP8AM1PE+vah4h1E3uoSAkcRxr92NfQCsuiivIlKU25Sep9RTpwpRUIKyR6p8Crq2t7PVBcXEMJMqY3uFzx716V/aem/9BC0/wC/y/418wUYr08Pmjo01T5b28z57HcORxdeVZ1LX8v+Cep/Ha6triDSvs9xDNteTOxw2OF9K8tpKWuHE1/b1HUta57GX4NYPDxop3tf87nWfDHxMfD+uBLhyLC6ISYdkPZ/w7+1e5f2npv/AEELT/v8v+NfMNJiuvCZlPDw5LXR5uZ5BSx1X2vNyvrpufTst/pUsTxSXtm6OpVlMqkEHqOteAeOdFi0TXpYLWaOazk/eQMjhsKf4TjuKwcUVOLx6xMUnGzRWV5M8vm5RqXT3Vv+CLRRRXnnuCHpX0xp+pacLC3Bv7UERLkecvp9a+aKSu3B414Vuyvc8nNcpWYqCcuXlv0vvY+n/wC09N/6CFp/3+X/ABr5v8RMreIdSZWDKbuUgg8EbjVDFLVYzHPFJJxtYzyrJo5dKUlO9/Kx6b8Crm3t31X7RcRQ5EeN7hc9fWvUf7T03/oIWn/f5f8AGvmCjFbYbNHQpqny3sc2P4djjMRKs6lr+XlbuejfHS4t7jVdNa3nilAgbJRw2Pm9q86pKWuDEVvbVHUta57OBwqwlCNFO9gpKWisTqPQfh78QptLMem607z2P3UmPLw/X1X9RV347Tw3KaFcW8qSxSJMyOhyGH7vkGvMae80zwxwPK7RRklELEhSeuB2zgV2/Xpug6Mtex5P9kUY4yOKp6NXuujumhlFFFcR6wV3nwRngt/FF0880cSm0IBdgozvX1rg6StaFX2VRTtsc2MwyxNCVFu1z6f/ALT03/oIWn/f5f8AGj+09N/6CFp/3+X/ABr5gxRivX/tqX8n4nzP+qMP+fr+7/gn0/8A2npv/QQtP+/y/wCNUNQ8WeG7BSbjWbPI/hSQO35Lk1834pamWdTtpFFQ4SpJ+9UbXpb/ADPVfFHxVUxvb+H7Zgx4+0zjp/ur/j+VeX3lzcXlzJdXUzzTSHc7uckmoqK82viqtd3mz6DBZdh8FG1GPz6hXqXwIura3g1f7RcRQ7nhxvcLnh/WvLaSlhq/sKiqWvYeYYNYzDyot2vbX0dz6f8A7T03/oIWn/f5f8aP7T03/oIWn/f5f8a+YMUYr1f7al/J+J85/qjD/n6/u/4J9P8A9p6b/wBBC0/7/L/jR/aem/8AQQtP+/y/418wYoxR/bUv5PxD/VGH/P1/d/wT6f8A7T03/oIWn/f5f8a+a9ZIbV71lIINxIQR3+Y1UxS1xYzHPFJJxtY9bKsnjl0pNT5r26WCiiiuA9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7HwL4HfxRpk16uoC28qYxbTHuz8oOf1rSlRnVlywV2YYnFUsNT9pVdkcdRXqP/AAqGT/oNL/35/wDr1yXjzwq3hW5tIWvBc/aEZshNu3BA/rW1XBV6UeacbI5MNm+DxNRU6U7t+T/yOboorZ8H+HbvxLqwsrY+WijdNMRkRr/ie1c8ISnJRitWd1WrCjB1JuyRjUV6j/wqGT/oNL/35/8Ar1BqPwtj0+ymvLvX44oIVLOxh6D8663l2JSu4/ijzI59gJOynr6P/I81opX2h22ElcnaSMEivQfDvwzk1fRLXUhqyxC4Tfs8rOOfrWFHD1KzcYK524rG0MJFTrSsmee0V6j/AMKhk/6DS/8Afn/69cD4o0k6HrlxpZmExhIG8DGcjPSrrYStRjzTVkZYXM8Li5uFGV3vszMooormO8KKKKACiiigAorqvA/hCbxHYandKWT7PFi3x/HL1x9McfjXLMrKxVgQwOCD2NaSpSjFSa0exjTxFOpUlTi9Y7/MSiiiszYKKKKACiuu8NfD3X9aiW4aNLG2YZWScHcw9QvX+VdZB8IbXYPP1q4L99kSgfrXZTwGIqK8Y6Hl4jOsDQlyzqa+Wv5HktFerXfwhTYfsetPu7ebCMfpXHeJPA/iDQ42nnthcWy9ZoDuAHqR1FKrga9JXlHQrD5xgsRLlhUV/PT8zmqKKK5D0gooooAKKKKACiiigAooooAKKKKACiiigAooooAKKKKACiiigAooooAKKKKACiiigAooooAKKKKACiiigAooooAKKKKACiiigAooooAKKKKACiiigAooooAKKKKACiiigAr2b4D/APIs3v8A1+n/ANASvGa9m+A//Is3v/X6f/QEr0sq/wB5XozwOJf9wfqj0OvIfj7/AMhTSf8ArjL/AOhLXr1eQ/H3/kJ6T/1xl/8AQlr2c0/3aXy/M+U4c/5GEPn+TPOrG1uL28itLWMyzysERR3Jr6F8D+Hbfw3oiWiYa4f57iTH33/wHQVzPwh8Jf2dZjXNQixeTr+4RhzEh7/U/wAq9ErDLMH7KPtJrV/gjr4izb6xP6vSfux383/kgNeJ/Fnxd/bF6dIsJM2Fu37xlPEzj+g7fn6V1Hxe8Xf2danQ9PlxeTr+/dTzEh7fU/yrxqsM1xv/AC5g/X/I7eG8p2xdVf4V+v8Al94lfRXw5/5EjSv+uH9TXzrX0V8Of+RI0r/rh/U1lk38WXodPFn+7Q/xfozoK+ffin/yPeo/7y/+givoKvn34p/8j3qP+8v/AKCK7M5/gr1PJ4U/3uX+H9UcxRRRXzZ9+FFFFABToo3llSKNSzuwVVHUk9KbXd/BnQv7S8QnUpkzb2GGGehlP3R+HJ/KtaFJ1qigupzYzExwtCVaXRHq3gzRk0Hw5a6eoHmKu6U+rnk/4fhXkPxe0P8AsnxO13CmLa/zKuOgf+Mfnz+Ne7VzPxK0P+3PC08Uag3MH76A98jqPxGRX02NwiqYfkittj89ynMpUcd7Wo9J7/Pr8mfPlFH1GDRXyh+lhXpPwb8Kw37vr2oRCSGF9ltGw4Zx1Y+uO3v9K82r6H+GsKQ+BtJWMYDQCQ/VuT+pr0sqoxqVry6angcR4ueHwloOzk7fI6KiivF/iV4v8QReKbvT7W9msbe2YKixHaW4B3E985r6DFYqOGhzSR8Rl2XVMfVdODSsr6ntFI23ad2NuOc9MV4HovxC8TadOGkvTfRZ+aO4+bI+vUVr+O/iK2saZHYaSktrHKn+lM33s/3AR29T3rkWbUHBy69j05cM4uNaMNGn17HPfESTQ5fE07aDGFg6SFfuNJnkqOwrnaKK+bqT55uVrXPvqFL2NONO7dlu9woooqDUKKKKACiiigAooooAKKKKACiiigAooooAKKKKACiiigAooooAKKKKACiiigAooooAKKKKACiiigAooooAKKKKACiiigAooooAKKKKACiiigAooooAKKKKACiiigAr2b4D/wDIs3v/AF+n/wBASvGa9m+A/wDyLN7/ANfp/wDQEr0sq/3lejPA4l/3B+qPQ65jxJ4Xj1zxTpd9dhWs7KJyyH+Nyw2g+3Ga6eivpqlONRcstj8+oV50Jc9N2dmvv0AcCuf8d+JIfDWiNdEB7mTKW8Z/ib1PsK6Csjxfodv4h0ObT5sK5G6GTH3HHQ/0Psamtz+zfs9+hWEdJV4e2+G+p85XlzPeXct1dSNLNKxd3bqSaiqfULS4sL6ayuozHPC5R1PYioK+Kle7vufrkOXlXLsJX0V8Of8AkSNK/wCuH9TXzrX0V8Of+RI0r/rh/U16+TfxZeh8xxZ/u0P8X6M6Cvn34p/8j3qP+8v/AKCK+gq+ffin/wAj3qP+8v8A6CK7M5/gr1PJ4U/3uX+H9UcxRRRXzZ9+FFFFAAoZmCqpZicADua+ivAGiLoPhi2s2Ueew82c+rnr+XA/CvJvhJof9r+J0uZk3W1jiV8jgt/CPz5/CveK9/J8PZOq/RHxPFOOvKOGi9tX+gUVyviPxbDpPi/SdGYrsuci4J/g3cJ+v866qvYhVjNtJ7HytXD1KUYyktJK6PAPijoX9ieKZvKTba3X76HA4GfvL+B/mK5Wve/ivoX9s+F5JIU3XVnmaLHUj+JfxH6gV4HXy2Y4f2NZ22eqP0fIsd9bwi5n70dH+jFr3f4PanHfeDYLbcPOsmMLr6DOVP5fyNeEVs+D/EV54b1UXtr86MNs0JPEi/4+hpYDErD1eZ7PRl5zl7x2GcI/EtUfSFYfiTwroniDDahaAzAYE0Z2uB9e/wCNL4Z8VaN4ggVrK6UTY+aCQ4kU/Tv+FbdfU/u68OjTPzf9/hKvWMl8meSa38JbhN0mj6iko7RXA2n/AL6H+FcDreiaros/k6nZS25P3WIyrfRhwa+magv7O1v7V7W9t454HGGR1yDXnV8opTV6ej/A97B8T4mk0qy5l9zPl2iuu+JXhI+GtQSW1LPp9wT5Rbkxt/cJ/ka5GvnqtKVKbhLdH3OGxNPE0lVpu6YUUUVmbhRRRQAUUUUAFFFFABRRRQAUUUUAFFFFABRRRQAUUUUAFFFFABRRRQAUUUUAFFFFABRRRQAUUUUAFFFFABRRRQAUUUUAFFFFABRRRQAUUUUAFFFFABRRRQAUUUUAFezfAf8A5Fm9/wCv0/8AoCV4zXs3wH/5Fm9/6/T/AOgJXpZV/vK9GeBxL/uD9Ueh1W1S+tdNsJr68kEcEKlnY/561Zryj493dwsumWKysLd0eR0HRmBABP5mvocXX9hSdSx8PluD+uYmNG9k/wBNT0Hwrr1n4i0lNQs8qNxV42PzIw7H+f41rV8//DXxM3h3XV85z9huSEuB2X0f8P5Zr39GV0DowZWGQQeCKywOL+sU7vdbnRnOWvAV+VfC9v8AL5Hmnxo8MfaLYeIbOP8AfQgLcqo+8nZvw/lXkVfU8qJJG0cihkcFWUjgg9RXz78RPDb+HNdeKNSbKfMls3t3X6j+WK8vNsJyv20dnufRcNZn7SP1Wo9Vt6dvl+XoczX0V8Of+RI0r/rh/U18619FfDn/AJEjSv8Arh/U1OTfxZehpxZ/u0P8X6M6Cvn34p/8j3qP+8v/AKCK+gq8y8ZfDrU9a8R3Wp299axxzEYVwcjAxXo5pRnVpKMFd3PB4dxVHDYmUq0rK36o8jor0T/hUus/9BKy/wC+Wo/4VLrP/QSsv++Wrwv7PxP8h9n/AG3gP+fq/H/I87orpfGXg6+8LwW8t3dQTCdmVRGCMYA9frUvwu0P+2/FMPmputbTE03ocH5V/E/yrJYap7VUmrM6JY+h9XeJjK8Ues/DTQv7C8LwRyJturj99PkcgkcL+Ax+Oa6V22qWOcAZ4paK+xp01TgoR2R+V4ivKvVlVnu3c+fPFFn4i1nxBd6m2j6kPNkPl/6O/wAqDhe3pXtvhC9utQ8O2dxfQSwXWzbMkiFW3DgnB9ev41rUVy4bB+wnKfNe56OYZr9cpQpezS5dvTsBAIIIyD1FfPHxE0M6D4ouLdFxbynzoOONp7fgcivoeuH+MWhf2p4bN/CmbixzJwOTH/EPw6/gazzPD+2otrdam3D+O+q4pRk/dlo/0PDqKmsLS6v7uO0s4HnnkOFRBkmvY/Afw6tdL8u/1kJdX3VY+scR/wDZj718/hsJUxErR27n3GYZnQwEL1Hr0XVnjTpcWs4DLLBMuCM5VhnpXT6H8QPEul7U+2C8hH/LO5G79ev616v438Gaf4mjErMba9RcJOozkejDuK8zvPhh4nhlKwraXCZ4dZdufwI4rqqYLE4af7q7XkebQzbL8wpWxCSfZ/oz0HwN4+sfEdwLCW3a0vtpZU3bkkx1wfXvg12VeZ/Dj4f6ho+tR6vqs0KtCreXDE27JIxkn6E16ZXuYKVaVK9Zanx+bU8JDEWwrvH9fI5T4s2kd14FvmcAtAFlQ+hBH+NeA17/APFi6S28C36ucGYLEv1JH+FeAV4ucW9svQ+t4V5vqkr7c36IKKKK8k+mCiiigAooooAKKKKACiiigAooooAKKKKACiiigAooooAKKKKACiiigAooooAKKKKACiiigAooooAKKKKACiiigAooooAKKKKACiiigAooooAKKKKACiiigAooooAK9m+A/wDyLN7/ANfp/wDQErxmui8L+MdX8OWUlpp/2fy5JPMbzEyc4A/oK7MDXjQrKctjy85wdTGYV0qe90fQ9eQ/H3/kKaT/ANcZf/QlrM/4Wl4m/wCnL/v1/wDXrA8VeJNR8STQTaj5O6BWVPLXbwSCc/lXo43MaNai4Rvc8LKMjxWExcatS1lfr5GNXsfwZ8T/AG6xOg3kmbm2XMDMeXj9PqP5V45VjTL6503UIL6zkMc8LhkYev8AhXl4TEvD1FLp1PoczwEcdh3Te/R+Z9Q1h+N/D8PiPQZbJ8LOvzwSH+Bx0/A9DXlX/C0vE3pZf9+v/r0f8LS8Tf8ATl/36/8Ar17k80w04uMr2fkfH0eHcwozVSDSa8/+AcXdwTWtzLbXEZjmiYo6nqCK+hfhz/yJGlf9cP6mvBvEOr3Guak2oXccCTuoDmJNobHc+9b2kfELX9L02DT7X7L5MC7U3RZOPzrzMDiaWGqyb2Poc5wGIx+GhGKSknd6+R73RXh3/C0vE3/Tl/36/wDr0f8AC0vE3/Tl/wB+v/r16v8Aa+H8z5r/AFYx3l9//APcaK8O/wCFpeJv+nL/AL9f/Xo/4Wl4m/6cv+/X/wBej+18P5h/qxjvL7/+AdJ8fP8AkHaV/wBdZP5Ct74T6F/Y/heOWZNtzeYmkz1AP3R+X868m8R+MNV1/wCy/wBopbOttIXRVjwCeODz04rXHxR8TAYAsgB0Hk//AF644Y3D/WZVpX8j1quU415fDCRtu29fPQ9xryrxL8UL6y127s9OtLSW2hcxq75yxHU8H1rBl+J/iaSJ482i7lIyIuRn05riSSzFmJJJySe5oxmacySotoMq4c9nKUsWk+yPQ/8AhbOt/wDQPsf/AB7/ABo/4W1rf/QPsT/31/jXnlFcH1/E/wA57X9iYD/n0vxPpzQ9Qh1bSLXUYD+7njDgeh7j8DVyRFkjaN1DIwIYEcEHtXz74b8ca5oOmjT7JoGgDllEibiueoHtWl/wtLxN/wBOX/fr/wCvXswzejyrmvc+UrcMYpVJeza5b6a9DN163vvBXjaT7DIYzC/mW7HkNG3QH1HUH6V634L8a6X4igSPzFtr/Hz27tyT6qe4rxjxT4l1DxJJBJqKW4khBVWjTacHsaxlZlYMrFWHIIOCK8uljvq9WXstYvofRYnJ/r+Hh9Y0qJWuv61Pqiivn/RvH/ifTEWNb4XMS9EuF3/r1/Wt+H4uaoFHnaVZufVWZf8AGvWhm2Hktbo+Yq8MY2D920l6/wCZ7DTJpY4YmlmkWONRlmY4AHua8euvi1rDqRb6bZRH1bcxH6iuT1/xRrmufLqN+7xf88l+VPyHWpq5vRivc1ZeH4Xxc5fvWor73/XzNz4q+LI/EGoR2dg5awtSSH/56v8A3vp6VxVFFfP1q0q03OW7PucLhaeFpKlT2QUUUVkd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DxBqkOi6Jd6tcQzTQ2sZkkSFQXKjrgGsnwD400fxpY3F3pIuEFvKI5EmUKwJGQeCeDz+RroLqCK6tZrWdd0U0bRyD1Vhg/oa+fvgdNN4U+Lmq+E7ptq3BkgAPQvGSyH8V3fnXZQoxq0Zv7S1+XU8vGYuph8VRj9iej9eh7L4s8XaV4b1HSLHUGfzNUuPJjK4wnQbmz2yQK3ppEhhkmlYLHGpd2PYAZJr5Y+NWsXfirx5qU1gsk1lo8flhk6IisFZ/wAXavS9f8ei8/Z//tcTf6fdRjT5cHnzejn8V5/4FW9TL2oU2t3o/nt+Bx0c7jKrXjLaCuvNLR/idb4M+IuieLG1H+zLa/VNPi82Z5Y1C45wBgnk4P5Vzf8Awvjwb/z6av8A9+U/+KpPgTof9lfCa7vpE2z6mks5yOfLClUH04J/4FXD/s13fh+1uNc/t640qEMkPlfbmjGTl87d/wCGcVp9WofvWk2o26mDx+Mth4uSi6ibba0XVfgeiaN8aPCmq6ta6bbW2qCa5lWJC8ShQScDPzVrePPiVoHg3V4tM1WG+kmlgE6mCNWXaWZe5HOVNa2mXvgy8vUh0y48PXF195EtmhaTjuAvNeK/tGgN8VtDVgCDZwZB7/v5KyoUaNaso8rSt3OjGYrFYXCOp7RSd0rpafmdzZ/HLwTPOscv9o2yn/lpJbgqP++ST+legpq9hNoT61a3CXVkIGnEkR3BlUEnHvxXJ/GXQvDjfD/WZ7rTrG3e3geS3lSJUZZR9wAgdzgY964f4Az3Unwp8Vwysxt4kl8nPQEwtux+QqXQpVKPtaaas7alxxmKoYr6tWaleLaaVtu6PSPh/wCPNH8bC8/smK7j+x7PM89Aud2cYwT/AHTVbxT8SvD+geI4vD8kd7fajJtHlWkYcqzdFOSOfavCfhT42h8F+GvEc8eH1K68iOzjP97EmXPsuR+lelfAbwTLGp8ceIMz6nfZktvMOTGrdXP+036Ctq+DpUJTlL4Vsu7scuDzXEYyFOnTtzu7k7aJXa+9nceO/G+leDLKyutXt7srdsVRYVVipABIPIHftXI/8L48G/8APrq3/flP/iqyv2r/APkB6F/18y/+grXV+CdV8Cx+DdFju7/wytwthAJRLJBvDeWM7s85z1zWcKNJYeNSUW277M3q4vEzxtShCooqKT1V916o1vAnjrR/GVre3GlQ3aLZkCQToFJyCeME+lWvAvi7SPGOj/2jpMjja22WGTAkib0YD19au6dJo8+mTXGitp8lu6sDJZ7CjED1TgkV8keAPEes+E9W/tzTEke3iKpdpz5bq3RW9M4OD60UMJHEqfIrNWtcMZmdTASoqq+ZSvdpelmvQ+ufEmr22g6Fd6xeLI1vax+ZIIwCxHtmqPgbxVpvjDR21TS47hIFlMREyhWyAD2J9a5nxl4j03xT8E9Z1fS5d0UloQ6E/NE+RlWHYj/69Z/7MP8AyTyf/r/k/wDQVrH6ulh5TkveTsdX16UsdClBpwlG56rWD428VaZ4R0qPUdUMnlyTrCqpjcSe/JHAHJrer5v/AGjdauNd8ZReHdPV549MiLSKnOZCNzH/AICuP1pYLDqvVUXt1LzbHPB4Z1I/E9F6n0dG6yRrJGwZHUMpHcHoadXnnwB8R/294Bt4JpN13px+zS5PJUfcP/fPH1Br0CeWOCF5pnCRxqWdieFAGSTWFWk6VRwfQ68NiI4ijGrHZq5h3vizSbTxpZeE5ncX93C0yHjauM4U85ycHH0rfr4+8R+JdU1Pxzc+NrZJRHDfKYX5wij/AFaH0yq/zr6y8P6pb61ollq1qwMN1Csq+2R0rrxmD+rxg++/qeblWarG1Kkez084/wBfmZuleMNH1DxZqXhdXeHUrBuUkwBKMAlk55xnnvXQgZIHrXyl8VJtSt/jTq9zo7TrewXHmxNDncu2MMTx6AEn2zXu3wf+IFp410xVm2QatbAC5hB4f/poo9D+hp4nAunTjVhs0r+RGX5uq9eeHq6STaXmk/zRP4J+Ieh+LtYu9L0yG9Se1jMkhmjCqQGC8YJ7muulfy42kIyFBNfPn7NH/JQ9f/69H/8ARy19AXf/AB6zf7jfyrLG0Y0a3JHbQ6MpxdTFYX2tTe7/AAMbwN4r0vxhoa6ppbMBuKSwvjfE3owH5g1vV8d/DTxbqXg3XF1S2SSWyYiO8hH3ZEPb0DdxX01rfjzQNN8EL4rW5We0mTNsinDSueiY7HPX0wa2xmAlRqJQV09v8jnyrOaeKoOVV2lFa+ncteKPFuleH9T0nS7pnkvdUukt4IY8ZAZgu9vRQTWf4/8AiHofgu7tbbVob2R7mNpEMCBgADjnJFfO+ja1qviH4vaFrGrs5muNUtmQEEKqeau0KP7ortf2q/8AkYdBz0+zP/6GK6I5fCNaFOfVO5wzzyrUwtbEU1blaSv28zrf+F8eDf8An11b/vyn/wAVXV6H470jWfBuoeKbOC7+x2KSvIjookby13HAzjp70Qav8PfIj3ah4VzsGcy2/pS+Mzpz/DDxBNpX2Q2smlXLI1qF8tv3Tcgrwa45RpNpKDWvV/8AAPUpSxMVKUqsZJJ6Jf8ABZq+FPEGmeJtEh1bSpvMgkGCDw0bd1YdiKi8aeJLDwpoUmsalHO9ujqhEKgtljgdSK+Xvhd4x1XwTqI1JIZptInkEV1F/A5xng9A4HIr2b456pY618GX1TTbhZ7WeaBkdf8Ae6H0I6EVvVwHssRGL1i2ceGzv6xgp1FpUim7fr6G5qPxP8P2PhHT/E00F+bK/laKJVjXeCM5yM47etYX/C+PBv8Az66t/wB+U/8Aiq1vgda2t18KdHS6toLhQZCBLGHAO8+tea/tN2tra+KtDW1tYIFa2JYRRqgPz98CnQoUJ13RcXu9b9iMZjMbSwkcVGas1HS3V263PQ/D3xj8La5rlnpFnbamtxdyiKMyRKFBPr81ej1StdM0yLypYtNsY5FAKulugYHHUECsD4s+Ih4Y8CahqCOFuXTyLb18x+AfwGW/CuKShVmo0o2v53PYhOrh6MqmJmnbXRW0LnhLxZpXia41SDTWffp1yYJd+Pm/2lwfu5BH4V0FfLHwL1u48M+PrKO+V4bTWIxES/AbcTsf3+YY/E19T1pjsMsPU5Vsc+T5g8dQ55fEnZ/p+BQ8Q6ra6Hol5q98SLe1iMj7epx2HuegpvhvWLTX9Cs9YsS32e6jDqGxuX1Bx3B4ryj9p7xBImnaf4UsyzT3riedF5JQHCLj3bn/AIDTP2Y9ekW31LwjfZS4tJDNEjdQM4dfwOPzq/qb+q+26/oZf2qv7R+q9Lf+Tb/l+J6d438Uaf4R0X+1tTjuHg8xY8QqC2T9SKs+Fdcs/Emg22s2Cypb3AJQSgBhgkcgE+lcJ+0v/wAk2P8A1+Rf1rX+BP8AySvRv9x//Q2rN0Y/VVV63sbxxdR5jLD/AGVG/wA7ncVy/j/xtpfgu3tbjVba9kiuWKI0CBgGAzg5IrqK4j436H/bvw61CNE3T2gF1F65XqPyzWWHUJVYqezOnGyqww85UfiSujrNG1C21bSbXU7Ni1vdRLLGT12kZGaydM8XaVqHjLUvC0DN9tsI1dycbWz1A75XIz9a87+B/jKCz+EmpSXkgLaEXOCeSjAsg/Ftyj6V5N4S8Qaponjax8aXiS+RdXb+dJj5ZVJxIB64DZx7Cu+nlzlKpF9NvXf8jxq2eqEKE19rWXktn+P5H1H408Tab4T0NtX1TzTAsixhYgC7E9MAkVj3XxG0S18D23i+a11BbC4l8qNPLXzCckZxnGPlPevOv2lNUfVtW0Dwrp7iRpiJztOQTIdqfhjJrZ+PmnQ6R8HdP0u3XbHazwRKPopFRSwtPlp828n+BpiMxrKeIdO3LTj/AOTFn/hfHg3/AJ9dW/78p/8AFV0vgD4iaH41v7mz0mG9jkt4hK5nRVBBOOME1znwh1LwXB8O9Ki1O98PR3ao3mLcyQiQHceu7mvQtAm8P3W+fQpNKmUEJI9l5Zx3wSn8qjEQow5oxg9Ot/8AgG2AqYqryTnVi01eyWu3qc/4Y+Iuh+IfFNx4dsYb1bu38ze0kYCfIcHBB/pXZV87fBP/AJLnq/0uv/Q6+iazxtGNGoox7I2yjF1MVQc6m92vuOD8ZfFTw74V119H1G31B7hEVyYY1K4PTqwrNsvjh4KuLlYZv7RtAx/1k0A2j67STXAfFGW2g/aDsZrx4o7dJLZpWlICBe5OeMVuftAax4Hv/CcVvpNxpV3qhuFMBsdjMi/xZKdscYPeu2GEov2cXFvmW/Y8irmeKTrzVSKUG0k1v+J65rev6fpPhmfxDI7T2MUIm3QYYupxgrzg9a8+/wCF8eDf+fXVv+/Kf/FVXex1DTf2Zri01RXS4FkW2OMMiGQFQR24rM/Z5v8Awra+DLmPW7rRIrg3jFRePEH27R0384rKnhqSpznJOVnbQ6a2PxM69KnCShzR5ndXs+3Q7Pwb8VvDnirX4dF0231BLmZWZTNGoX5VJPIY+lW/DXxI0HXfFU3hqGG+ttQi8zK3EYUEoeQME89T9Aa2tEuvC15csdEm0SeeNdzGzMTOgPGfk5ArxP432U/g74oaX4009NsdzIszY6GVMB1P+8pH5mpo0aVao6ai07aa9TTFYrFYShGtKamlL3rL7L+fT9T6CmljhhkmmcJHGpd2PRVAySfwrkfBHxE0XxfPfR6Va36rZRebLJLGFXHYAgnk4P5Vh/HLxbBZ/C9ZbCbLa2ixwEHnymG5j+XH4mpfgf4c/sH4YmeaPbd6lE91LkchSp2L/wB88/VjWUaEY0HUnu3ZfqdE8ZUnjY0KT91K8vnsjZ8CfEHRfGV/d2elw3kclqoaQzoFBBOOME1d8MeMNH8QapqWl2jvFe6dM0U0MuAzAHG9cHla8g/Za/5GnX/+uKf+hmuE12/1jSfilrOq6K0yXNnezSs0YyAgfB3D+7yAfrXY8vhKtOnF2slY8pZ5Wp4WjXqK/M2nbsux9b3Uy29rNcSZKRRtI2OuAMn+Vcx4A8eaN42N8NJiu4/sWzzfPQLnfuxjBP8AdNVPB3jbT/Gvge+vINsN7FaSLdW27JjbYeR6qex/CvPf2Tv9Z4n+lt/7WrljhbUqjmvejb8z055i5YmhGk04TUvwR1F58cPCNreT2slrqpeGRo2xCuMg4OPm9q1vDPxY8F69dJaRag9ncSHCJdx7Nx9N33c/jXl/wIt7e6+Leux3VvDOgS4IWWMOM+aOcGuy+Ofw+0W68KXmu6ZYw2WoWK+axgQKsqA8gqOM+hrpq4fDQqqk003bW/c8/D43MKmHliYuLSb0tbReZ6fqt7Dpul3WoThjDbRNK4QZJVRk4rzP/hfHg3/n01b/AL8p/wDFVT+GviS5174Ia3BfStLc6dbTW5djksnl5Un8CR+Fc/8As3Xvhu10vVxrtzo8LtMnli9eMEjbzjf/AEqIYSEI1HUTbi7aGtbM6tapRVCSippvVXtb7jvfDXxg8L+INes9GsrbUluLuTy4zJEoUHGeSG9q6NvGGjx+N28I3DvBqBhWWIuAElzztU5+97H8Km0i88IXl6qaRcaBcXSAuotTC0igdxt5H1r5/wD2hFu2+Liix803X2eDyfKzv3Y4xjvU0MPSxFVwScdOppi8biMFhlVlJTfMloradt3qfTlcho3xC0TVfGtx4TtobwX9u0iuzoBHlOuDnP6Vh/BX4jJ4qsxo+rMItbtlw27j7Qo/iA/vDuPxriPh1/ycnq//AF1vP61MMHy+0jUWsVcurmnP7CdB6TlZ/wCXqfQVFFFeee2FfO/7RthdaD4703xXprGGS6jH7xR92aPAz/3yV/I19EVyHxX8H/8ACaeGV02OWKG4iuEmikkzhccN0BP3SfxxXXgayo1k5bbM8zOMJLFYWUYfEtV6o4r4AeD4ZvAWp32qRF211WiO7r5PIz+JJOfpXjE2l6zFrx8BySPgamE8vHHmfc3j2KnP0r7C0qyt9N0y20+1XbBbRLFGPYDFcjeeAoZviva+NFeIRx25EkXO5pgMK44x0PPPYV2UMwtUqSl11Xqtjy8ZkfNh6NOnvHR+j3/E6OWyh03wpJp9uoWG2sWiQDsFjIFfO/7P/g3QfF0+sLrlvLMLVITFslKYLFs9OvQV9LX0JuLG4t1IUyxMgJ6AkEV4dofwc8caGZW0fxnBp5mAEv2d5U34zjOBzjJrPB1oxpVIufK3bU3zXCyniKM40ueMb3WnbTc9G8MfDbwn4b1ePVdJtJ4rqNSqs05YYIweK8j/AGlo2m+JukQpIY2exhUOOqkzSc12Om+AvibBqNrPc/ESWeCOZHlj+0TfOoYEr+I4q78UPhrqPi7xlp+uWuo2lvFawxxtHKG3MVkZiRgY6NV0KsaddTnU5tHrqY4zDzxGCdKjQ5NVppr3eh5X8ZPCniLwvcWH9seINR1zTJmP7yWZztcHlcMTg45B+te4aHZ6DZ/CWdfDa406XTJ5UYnLMTG2Sx/vZ4P0rY8d+HbTxZ4bvNGu8KJhuikxkxSDlWH0P5jIrl/hz4J1/wANeE9W8O3+q2d3bXUUi2xjD/uXdSpzkfd5BqJ4lVqEVJ2knt3NaOXSwmMm6cbwmt92n211szw34VfD9vHEGssl55EllAvkpj/WStnaCew+U/pXof7PnjCexvZfAWvFop4nZbPzOqsD80X9R+I9K674M/D++8CjVPtt/bXf2zytvkhht2bs5yP9qqPxP+FcviTxJb+IdB1GHTL9cGdnDYZ1+6429G9foK6K+LpV6k6U37r2fZ2OHCZXiMHRpYilH94r80e6bMb9q/8A5Aehf9fMv/oK1p+EPhJ4J1HwppOoXVjctPc2UM0pFwwBZkBPH1NaPxP8B65428OaNZzajYQ31mzNcybW2SMVAyoAyOmfxrnrX4a/E61torW2+IjwwRIEjjSeYKigYAA7ACs6dVfV4wjU5Wm+50V8NL69UrToc8Wlbbt5np3h/wAP6Z4Z0B9L0mJ4rVQ7hXcscnrzXiH7MunWWrDxPpuo26XFrcWsSSRt0I3H8j716l8OvDXizRP7RHiXxO+tC4jVYA0jt5RG7J+b1yOnpWb8Gvh1qHgW61Ka91C1uxdxoiiEMNu0k85HvWUasYU6see7drPudFTDzrV8NNUuWMeZNaaK1l955D4/0DXvhrd6jp9pM8uhazEYldhlWXOQG9HX17ivUv2Yf+SeT/8AX/J/6Cteh+JdE07xFo1xpOqQCW2mXB9VPZlPYisL4U+ErjwZoFzpM91Fcq128sUiAglCABuB6HjtkVVXGqthnGXxXXzIw2UywmPVSnrTs7eXl6G74o1e30Hw7f6zc48u0haTGfvH+FfxOB+NfMfww8YaLo/ifVfEHii3ub65vEdQI1B5kJ8wnPqOPxr3z4teFtW8YeHYtH02/trOMzCS4Mwb5wB8oGB68/lWh4G8K2XhvwrY6MYbeeSCP97L5YO+QnLHnnGTx7YqMPWpUaD5tXL5aGuOwmJxWMg4PljBXTaum35XPA/gV4ktdF+JslnBI66XqrG3QScEHJMRPvn5f+BGvVf2h/Ef9ieA5LGGTbdao32dcHkR9XP5YH/AjUXxV+F83irWbDV9FvLTTbq3TZIXQgNg5QjaOo5/SovHfw21vxj4m0rUNU1axFjaRRRzQIH3Pg5kI4wNxzj0reVXD1a0K0nbuvTY4qeGxuGwtXCwje7919LPfrpb9TyTR/EvhO2+E194XubO8bU7uQ3BnVRtWRT8nfOAB/48a9H/AGXvEn2rRLzw1cSZlsm8+3B7xMfmH4N/6FXr62NkoAWztwB0/dL/AIV5ppPwx1HRPik/irR9Ss4dPkmZntGVg3luPnQYGOpyPoKU8XRr05was3rq76l0stxWDr0qkWpJe67K3u999ddTkLf/AJOtb/r6l/8ASdqm+KfgvUPBGux+PPBmYIIpPMnhQcQknnj/AJ5nuO38uxi+HOoJ8ZD44OoWhtfOeT7PhvMwYinpjqc16RNHHNE8M0ayRupV0YZDA9QRU1MaoTg4O65UmjShlLq0qsaq5Zc7lF9VtZnzx+y5I03jfWZmwGexZjjpkyoa+hbv/j1m/wBxv5Vwvgb4dReEfHeqaxps8f8AZd5beXHbnO+Fy6sQOxXjjnPb3rvJlMkLxjgspFc+OrQq1ueO2h25PhauGwvsqi1Tf5nzl+zroun+IrXxNpGpxCS3ntowfVDuOGHoQaboHwh8Qz+NDoOrvONAsZTN54Y+XKpx9wdmYAA+mPavSfg18O9Q8DXWozXuoWt2LuNFUQhhtwc85Fek104jMJRqz9k7p/5bnn4HI4VMNSWJjaUb/NXvZ+R87fEG2t7P9ofw9aWkKQwQzaekcaDAVQy4Aqb9qsZ8QaCD0NtJ/wChiu38WfDjUNZ+Kmn+MIdRtYra1ltnaFw29hEQTjAxzij4x/DjUfHGpafdWOo2lotrC0bCYMSSWzkYFaUsVSVSlJy2WphiMvxEqGJhGHxSTXmrksPwa8BNDGx0+6yVBP8ApLelbXirSrPRPhNrWlaejJa2+kXKxqzbiB5bd64gfDv4pgAD4kygAYA+0TV1Og+E/E0XgXXdB1/xF/at5qMUscFxI7uIleLYAd3OM5PFc1SWzlV5rNaanoUIK0oww3I2mr6dvI4H9nzQdN8S/DzxBpOqw+bby3iYI+8jbDhlPYiuA8cab4k8Cpf+D7yUy6Veus8L4ykm08Ovo3Yj/wCtXv3wc8E3ngfSL6yvb23u2uZ1lVoQwAAXGDkVueOvCum+LtBl0vUUwT80MwHzwv2Yf1HcVv8AX4wxMnvBv+mcTyWdXL4K3LVimvW99GYfwF/5JXpP/bT/ANDNea/tSf8AI26F/wBex/8ARlew/DbQLnwx4OstEu5oZprcvl4s7SCxI6gHoa5b4vfDfUPG2tadfWeo2lqlpEY2WYMSx3Z4wKyw9anHGOo3pqdWOwlaplcaMY+9aOnpa56TF/qk/wB0fyr52/aZ8RJfeKbPw6kh+zaeoe4295X6/kuPxJr6KUMsYC4LBeM9M15j4G+GN7pfju98V+INQs9Rnn8xo0RGO13PLHcOy5H41lgalOlN1J9FovM6M4oV8TSjh6S0k9X2SPIfip4o8Ma9aaIPDtreWk+mQi33SKBmNcbTkd85/Ovon4ceJIvEngew1qSRQ/lbbo9kkTh8+nTP0Iq74k8PadrWgX2ky20CLdQtHvEYBU9m/A4P4V5/4R+HHirw94O13w9DrmnsNSUeU4DjyWPDnp3Xj8BW1StRr0VH4Wn110e5y0MLi8Fi5VPjjJa2VtVtpf5fM8sn8ZaZffGVvFetRzz6fb3BaCKMAnCDEQ54xkAmmHxnplj8YE8W6JHPBYTTh7iKQAHa3EgwOvcj3r3T4T+AIfBuhz2t61re3lxMZJJVjyNoGFUZGfU/Umj4seAIfGWhwWtm1rZXlvNvjlaPC7SMMp2jPp+VdH13D+05Le7blvfp6HB/ZGO+r+15lz357W1v63Mj9pKRJfhkssbB0e6iZWB4IOcGtn4E/wDJK9G/3H/9Das7XPAGt6t8KrHwjc6pZte2joBckPsaNSdo6ZyBgfhXOab8LviPptlHZaf8QPsttHnZFFNMqrzngAVzr2UsP7LnSafmd8vrNPHfWVSbTglpbR79z2ymyIkkbRyKGjdSrKe4PBFcl8NtA8T6FBeJ4l8RPrTysphZpHbywByPmrr686pFRlZO57tGcqkFKUeV9mfHHijTtT8P+KtZ8JWryeXcXSxGMD/XKH3RHH4g/jXtnxG8ARQ/BS30y1iDXmixC6yByzYzN+mT/wABFdHrXgGDUvilpvjB3iEVrD+9hIO55Vz5bemBkf8AfIrtpEWSNo5FDIwIYEZBB7V6VfMOb2bjutX67Hz+CyNQ9vGptK6j5Lf8/wAUfMnwHs7vxP8AEi11DUJGnj0m1VgW7BFCRr/n0r0v9pv/AJJyn/X7H/Jq3PhZ4Fj8FDWMSxy/bLstCVzlIBnYpz35OfoKn+LPhO68ZeFl0izuoLaQXCS75QSuADxx9aKuKhPFxmn7qsPD5dVpZXUpNXnK/wB//DHCfC74X+D9d8CabqupWdxJdToTIyzlQTuI6V6d4M8J6L4StprXRIJIYp5BJIHkL5IGO9eX6b8L/iRptlHZaf8AED7LbRjCRRTTKq/QAV1vw78K+NdD1t7vxF4ufWLQxFVgaWRsNnhsNxU4qXPzP2t121NMup+xcIvDcskrOXu9tX3PNfgn/wAlz1f6XX/odfRNeHP8HvFtt4kvdZ0bxVbafLcSyMHiMiuFZs4JArY0fwH8S7XVrO5vPiFLcW0U6PNCbiY+YgYFl545GRVYtUq8lNVFt5meWSxODpulKi3eTd7rr8zivirZ22oftAWVjeRCa3ne2jlQkjcp6jI5rrfix8NfCGleCr7WdHszpV5YqJYpI53O45+6dxPXtjvU3xE+F2ueIfHJ8S6VrdpYMqx+VuD70Ze+QKoal8KfHeuolr4g8e/arMNuZD5j8+u04BNbRrwtTaq2sldanLPB1VLEKWH5nNvlemnz3RX0XXtR179nLXZNUmknntQ0AmkOWdQVIye+M4z7VnfAv4feGPFXhO41DWbWaW4S6MalJio24B6D616hdeBLW3+GNz4M0aRYRLCUE03O5yQSzY9cdq4HRvhL8QNFtWtdJ8dJYwM28xwSSopb1wBUwxFNwmoT5LyuvT5FVMDXjWoyq0/aKMLPbf5npXg7wJ4c8JXc91oltNDLPGI5C8pfK5z39xVT4yeG/wDhJvAV9aRx7ru3H2m2wOd6A8D6jI/GsPwh4L+IOmeI7O+1jxzJqNjE+ZrYzykSDHTB4r02uCpN06qmp8z7nt0KMK+GlRlS5Iu6tp9+h8jeDI9T8da/4c8LXTmSysSygD+GHdvfP8s+4r6yu0WPTZ441CosDKoA4ACmuM8A/D238L+Ltd1tXidL1/8AREXOYUJ3MDxxzxxngCu3uEMtvLEDgujKCe2RitsfiY1prk2X66s5clwFTC0ZOr8bf4LRHgX7LX/I06//ANcU/wDQzUfwzjjm/aC12GaNZI3F2rowyGBYAgjuK7v4Q/DnUPBOsalfXmoWt0t2gVVhDArhiecik8IfDnUNF+J1/wCLJtQtJbe5M22FA29d5BGcjFdNXE0nUqtS3Wh5+Gy/ERo4aMoaxm2/JXPPviT4R1X4ba4/ibwqzLpNwGikj5YQhxgxsO6nPB7Vp/sncv4m+lt/7Wr3K+tba+s5rO8gSe3mQpJG4yGU9jXFfDHwB/whOsa+9vdJNp9+YTaqc+ZGF35VuMfxjBHXHasnjlUw0oT+LTXvqdCyiWHzCnWo/Brp2bT28mea/s//APJXtd/653H/AKNFenfG/XrPRfh7qMc8yC5vojb28WfmcnqcegFcLF8HvGFjrt5qmjeLbbT5biRzuhaRG2s2dpIH0q9pnwTlvNUTUPGPia51dlxmNS3z+xdjnH0A+ta1pYedZVZT0VtLa6HPhIY6lhZYaNHVt6tqyv8AiZ/wb0qey+CvibUJ0ZBfRTNED3RIyM/nu/KsL4BeB/Dvi3TtTm1u2mme3mRYykpTAIyele+atpEc/hW60OwWK1jktGtoVAwkYK4HA7CvH9E+EHjvQ45I9H8bQ2CSkNItu8qBiO5wKKeLVSNR8/K5PQdfLZUJ0EqftIwTT23fr5npHhP4d+F/C+qHUtHtZ4rkxmPc8xYbT14NeUfE/wD5OL0b/rpZ/wA667QfAvxIs9as7q/+IEt3axTK80BnmPmKDyuDxVrxd8ONQ1r4oWPi2HUbSK3tngZoXDbz5ZycYGOazo1I06rlOpzXT11NsTQqVsNGFKjyWmnbT5vQ5/41fD26sr4+OPCCvb3du/nXUMPBBHPmoP5j/wCvXJfAbUbjVvjM2p3W3z7qG4lk2jA3EZOBX0yec56GvP8ASfhxb6L8UF8V6RJDBZSwyie1wQUkYYymBjB6kcY7eyo45OjKnU3to/0KxWUOOLp16G3MnJfqv1PQKKKK8s+iCikY4Un0Feb/AAq+Jd1408Q3+lz6TBZrawmQPHKWLEOFxgj3rSFGc4ylFaLc56uKpUqkKcnrLb5HpNFcF4c+I9lfePNU8I6jHHaXVvcNHaSbvlnA/h56N7d67qVtkTvjO1S2PoKKlKdNpSRVDE068XKm72dvmh9Fec/Cb4j3PjfVdRsp9KgshZxhw0cpctlsdxXf38xtrGe4ChjFEzgHvgZxRVozpT5JLUnD4qliKXtabvEnorw3SPjX4n1gyjS/A6XpiAMghldto98Ctrw78atOm1NdM8TaRc6FcMQpeTJRSem4EBh9cV0Sy+vG/u/ijip53gptWna/Vppfe1Y9YorD8ba63h/whf69BDHdG2iEiIXwrgkDqPrXl+k/GLxdq1u1xpngH7ZCrbS8MkjAH04FZ0sLUqxcorT1N8TmWHw01TqN3avom/yPbKK858FeOPF2teI7fTtW8ES6XaSBy9yxfCYUkdRjkjH416NWdWlKk+WRvhsTDER5qd7eaa/MKK828DfEu68SfEK/8LSaTBbx2vn4nWUszeW+0cEY5p/xL+J0fhfWbXQtJ05dX1WYjzIQ5Ajz90cfxH09K1+qVef2dtdzn/tPDexdbm91O2z37W3PRqK5Hxl4o1Twv8Pm8RX2mWzX8Yi821WU7FLsFxuxk4zU/wAMfFEvjDwnFrk1nHaO8zx+UjlgNpHOTWboTUPadL2Nli6TrKjf3mr2t0OnoorG8aa7B4a8L3+tzgMLaIsiE43ueFX8SQKzjFyait2b1Jxpxc5PRGzRXPfDvxLF4t8JWmtIixySZSeNTkJIDyP5H8am8a+JLDwn4en1nUNzRx4VI0+9I56KKt0p8/s7a7GaxFN0vbX9217+Rt0V4cvxj8XSae2uQ+CQ2jqxBm3ORgdTux+vSvU/Afiiz8XeHYdYs4ZoFYlHjlXlWHXB6Ee4rWthKtFc0loc2FzPD4qfJTeu+qauu6ub1FFFcx3hRRRQAUUUUAFFFFABRRRQAUUUUAFFFFABRRRQAUUUUAFFFFABRRRQAUUUUAFFFFABRRRQAUUUUAFFFFABRRRQAUUUUAFFFFABRRRQAUUUUAFFFFABRRRQAUUUUAFFFFABRRRQAUUUUAFFFFADZP8AVt9DXz1+zF/yPuu/9ebf+jVr6Fk/1bfQ189fsxf8j7rv/Xm3/o1a9HCf7vW+R4WZf7/hfWX5I5Pxjo+pa38XNes9IUveLcSzRqGwzbBnC+/HFet/B74lDxFp8mga9IItbgiZUZxt+0gA/wDj47jv1rlPBv8Ayc1qH/Xa4/8AQK6L42fDeS8d/FvhdHi1SH95cQw8GXH8a4/jH613V5058lGpporPs/8AI8fBUq9FVMXQ1tKSlHuvLzX9eeB+y3/yM/iH/rgv/ow17prf/IGvv+veT/0E14R+ypu/4SDXd+d32ZM565317vrf/IGvv+veT/0E1w5l/vT+R6+Qf8i5fP8ANnh/7J//AB+a9/1yi/8AQjXWftHeH7LUPAsusGFBfWDoySgYYoWAZSe45z9RXE/sv6jp+n3WuNf31taBoo9pmlVM4J6ZNanx8+IOk6lof/CK+H7pNRnupU8+S3O9FUHIUEfeJOOma66sKjzC8V2PNw9ahHJOWo1qnZdb3dhNF1afVP2ZdUW5dnks42twx7qHUqPwBxWV8EPiP4b8I+FbjTtXkulne6MqiOIsNu0Dr+FdPN4dn8M/s4ajYXibLuS3M8691ZnU7T7gYFU/2dJ/Dkfgu6XVn0lZ/tjbftXl7tu0f3ucUN03RqO11zdAhGvDFYdcyjL2fXX9Ueg+CfiD4f8AGF9cWejyXLSwRea4liKjbkD+ZFdZWPpl74ZFyItMudHWeT5Qts0Qd/b5eTWxXj1eXm91WXmfU4Zz5P3klJ91t+bPkzS/FT+D/iR4k1aGHzbhnu4IAfuq7ScMfYYJr0P9nHQLPVJr3xrqV4t/qxnZArHLQseS7Z/iOePQZ/DlPhzoOl+Ivjbq9lq9uLi2jmvJvKJ4ZhIQM+3NTj+0Pgz8T/8AlpNod7/5FgJ/9DQ/55r6HEWqRdKGk2l812Ph8C5UZRxFZXpKTXo39o9S/aH/AOSU6l/10g/9GrUP7OH/ACS22/6+5v5ij49XVve/B29vLSVZreY28kbqchlMikGqP7PesaTZ/DS3gvNUsreUXUxKSzqrYJHYmvMUW8C1b7X6H0EpxWcJt6ez/U9Wrwz9pTWZ9Q1PSfBGm5eaWRZpkU9XY7Y1/Un8RXsX9uaObS5u4tStJ4rWIyzGKZX2qBnnBr5n8OXvizX/AIiXnjbRNB/teaG4LhZB8kZYEJ3HIHT0wKeXUnzupL7Pfv0FnuJTpRw8HfnettXZb7HW/s96lc+HPGereBtUOx3djGM8eanXH1XkfSvQvjd4XvvFXgl7TTF33lvKJ44s48zAIKj3weK8O8eXHjTT/GNn421nw+NHuTMhQxjCSOnXPzHqOD6ivc/FHxL0XQfDGl69JbXl1DqaB4BCgwOASGY8Aj068GtsVTqe2hWpq7fbujky6tReFrYTENqMe+j5Xt/Xoec/Db4pWnh7SIfCHjDSZ7aO2Bh83ysjbk8SRnn8RnPpXuGhXel32lQXGjTW8tiy/ujBjYB6ADp9K4zxbdfDvxh4Mm1TUbzTZIfILJcF1WeF8cD+9uzxtriv2UZ75l1y2ZnNioidAfuiQ5zj3xisq9KFalKsk4tPVdDpweIq4XEU8LKSnGS91rdJd/I92oooryz6IKKKKACiiigAooooAKKKKACiiigAooooAKKKKACiiigAooooAKKKKACiiigAooooAKKKKACiiigAooooAKKKKACiiigAooooAKKKKACiiigAooooAKKKKACiiigAooooAKKKKACiiigAooooAQjII9a5Xwb8P/DvhLVLnUtHW8E9zGY5POm3jBYNwMDuK6uirjUlFOKejM50ac5RnJXa28jldP8AAPh+x8ZS+LLdbv8AtKVnZi02Y8sMH5cf1rqqKKU6kp/E7hSo06SagrXd/mYOjeE9G0fxHqGu6dAbe41BAs6Kf3ZIOdwHYnvW1cwpcW8kEmdkiFGwecEYNSUUSnKTu2OFKEI8sVZf5nmX/CjvAn9zVP8AwLH/AMTXQ+Fvh34Q8NXC3Wm6Spul+7POxkdfpngfUDNdZRWssVWmrSk7HNTy7CUpc0KaT9DP8RaRZ69ot1pGoCQ2tymyTy22tjIPB/CuC/4Ud4E/556p/wCBY/8Aia9NopU8RVpq0JNF18Fh8RJSqwTfmjg/Dnwm8IaBrVtrGnpqAurZ98fmXAZc+4213lFFTUqzqO83cuhhqWHjy0opLyOT8O/D/wAO6D4nufEWnreC/ufM8wyTbk+dstgY9av+M/Cei+LtNSw1qB3jjcSRvG210PscHr3rdoodao5Kd9UJYWiqbpqK5XuuhyY8AaD/AMIW/hF5NQk0tnDhXuMumGDAK2OBkdK57/hR3gT/AJ56p/4Fj/4mvTaKuOKrRvyyeplPLsLUtz007Ky06HC6V8KvCmmabqWn2Z1JIdSiWK5/0kFigOcA7eK3vBnhXR/COlvpujRypC8plcyvuZmIA5OB2ArcoqZ16k01KV7l0sHQpNShBJrRGN4v8NaV4r0c6VrEcj2/mLIDG+1lYdCD+Jqrp/gnw/Z+E/8AhFmtpLzS9zMsV0+8rk54IxjnJGPU10dFJVZqPKnpuXLDUpTc3FXat8ux5fJ8DPBLXBkVtTRCc+WLgY/Pbmu88M6BpPhvTF07RrNLa3B3EDlnb1Y9zWpRVVMRVqK05NozoYHDYeXNSgk/QKKKKxO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3076" name="Picture 4" descr="Samen voor meer geluk in de klas! - Nascholing of activiteit - KlasCem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09997" y="3333750"/>
            <a:ext cx="3022600" cy="302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931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Crush </a:t>
            </a:r>
            <a:br>
              <a:rPr lang="nl-BE" sz="2400" b="1" dirty="0">
                <a:solidFill>
                  <a:srgbClr val="CC0099"/>
                </a:solidFill>
                <a:latin typeface="Source Sans Pro"/>
              </a:rPr>
            </a:br>
            <a:r>
              <a:rPr lang="nl-BE" sz="1800" b="1" dirty="0">
                <a:solidFill>
                  <a:srgbClr val="CC0099"/>
                </a:solidFill>
                <a:latin typeface="Source Sans Pro"/>
              </a:rPr>
              <a:t>(15 tot 18 jaar)</a:t>
            </a:r>
            <a:endParaRPr lang="nl-BE" sz="20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49</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845418" y="1458496"/>
            <a:ext cx="7167590" cy="4278094"/>
          </a:xfrm>
          <a:prstGeom prst="rect">
            <a:avLst/>
          </a:prstGeom>
        </p:spPr>
        <p:txBody>
          <a:bodyPr wrap="square">
            <a:spAutoFit/>
          </a:bodyPr>
          <a:lstStyle/>
          <a:p>
            <a:r>
              <a:rPr lang="nl-NL" sz="1600" b="1" dirty="0">
                <a:solidFill>
                  <a:srgbClr val="CC0099"/>
                </a:solidFill>
                <a:latin typeface="Source Sans Pro"/>
              </a:rPr>
              <a:t>Wat? </a:t>
            </a:r>
            <a:br>
              <a:rPr lang="nl-NL" sz="1600" dirty="0">
                <a:latin typeface="Source Sans Pro"/>
              </a:rPr>
            </a:br>
            <a:r>
              <a:rPr lang="nl-NL" sz="1600" dirty="0">
                <a:latin typeface="Source Sans Pro"/>
              </a:rPr>
              <a:t>‘</a:t>
            </a:r>
            <a:r>
              <a:rPr lang="nl-NL" sz="1600" dirty="0" err="1">
                <a:latin typeface="Source Sans Pro"/>
              </a:rPr>
              <a:t>Crush</a:t>
            </a:r>
            <a:r>
              <a:rPr lang="nl-NL" sz="1600" dirty="0">
                <a:latin typeface="Source Sans Pro"/>
              </a:rPr>
              <a:t>’ leert jongeren op een verantwoordelijke manier omgaan met </a:t>
            </a:r>
            <a:r>
              <a:rPr lang="nl-NL" sz="1600" b="1" dirty="0">
                <a:latin typeface="Source Sans Pro"/>
              </a:rPr>
              <a:t>alcohol en cannabis </a:t>
            </a:r>
            <a:r>
              <a:rPr lang="nl-NL" sz="1600" dirty="0">
                <a:latin typeface="Source Sans Pro"/>
              </a:rPr>
              <a:t>en daarbij </a:t>
            </a:r>
            <a:r>
              <a:rPr lang="nl-NL" sz="1600" b="1" dirty="0">
                <a:latin typeface="Source Sans Pro"/>
              </a:rPr>
              <a:t>zorg te dragen voor zichzelf en anderen</a:t>
            </a:r>
            <a:r>
              <a:rPr lang="nl-NL" sz="1600" dirty="0">
                <a:latin typeface="Source Sans Pro"/>
              </a:rPr>
              <a:t>. Het vertrekt vanuit een levensdomein waar elke jongere voeling mee heeft, namelijk </a:t>
            </a:r>
            <a:r>
              <a:rPr lang="nl-NL" sz="1600" b="1" dirty="0">
                <a:latin typeface="Source Sans Pro"/>
              </a:rPr>
              <a:t>vrienden en relaties</a:t>
            </a:r>
            <a:r>
              <a:rPr lang="nl-NL" sz="1600" dirty="0">
                <a:latin typeface="Source Sans Pro"/>
              </a:rPr>
              <a:t>. Dankzij ‘</a:t>
            </a:r>
            <a:r>
              <a:rPr lang="nl-NL" sz="1600" dirty="0" err="1">
                <a:latin typeface="Source Sans Pro"/>
              </a:rPr>
              <a:t>Crush</a:t>
            </a:r>
            <a:r>
              <a:rPr lang="nl-NL" sz="1600" dirty="0">
                <a:latin typeface="Source Sans Pro"/>
              </a:rPr>
              <a:t>’ leren jongeren omgaan met moeilijke situaties. En kunnen ze grenzen stellen voor alcohol- en cannabisgebruik binnen een relatie. Het pakket bevat methodieken, werkbladen, filmpjes, PowerPointpresentaties, achtergrondinformatie en een leerlingenbundel. </a:t>
            </a:r>
          </a:p>
          <a:p>
            <a:endParaRPr lang="nl-NL" sz="1600" dirty="0">
              <a:latin typeface="Source Sans Pro"/>
            </a:endParaRPr>
          </a:p>
          <a:p>
            <a:r>
              <a:rPr lang="nl-NL" sz="1600" b="1" dirty="0">
                <a:solidFill>
                  <a:srgbClr val="CC0099"/>
                </a:solidFill>
                <a:latin typeface="Source Sans Pro"/>
              </a:rPr>
              <a:t>Kostprijs? </a:t>
            </a:r>
            <a:br>
              <a:rPr lang="nl-NL" sz="1600" dirty="0">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downloaden.</a:t>
            </a:r>
          </a:p>
          <a:p>
            <a:r>
              <a:rPr lang="nl-NL" sz="1600" dirty="0">
                <a:latin typeface="Source Sans Pro"/>
              </a:rPr>
              <a:t>Gratis </a:t>
            </a:r>
            <a:r>
              <a:rPr lang="nl-NL" sz="1600" dirty="0">
                <a:latin typeface="Source Sans Pro"/>
                <a:hlinkClick r:id="rId3"/>
              </a:rPr>
              <a:t>hier</a:t>
            </a:r>
            <a:r>
              <a:rPr lang="nl-NL" sz="1600" dirty="0">
                <a:latin typeface="Source Sans Pro"/>
              </a:rPr>
              <a:t> te ontlenen bij Logo Leieland.</a:t>
            </a:r>
            <a:br>
              <a:rPr lang="nl-NL" sz="1600" dirty="0">
                <a:latin typeface="Source Sans Pro"/>
              </a:rPr>
            </a:br>
            <a:endParaRPr lang="nl-NL" sz="1600" dirty="0">
              <a:latin typeface="Source Sans Pro"/>
            </a:endParaRPr>
          </a:p>
          <a:p>
            <a:r>
              <a:rPr lang="nl-NL" sz="1600" b="1" dirty="0">
                <a:solidFill>
                  <a:srgbClr val="CC0099"/>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4"/>
              </a:rPr>
              <a:t>logo@logoleieland.be</a:t>
            </a:r>
            <a:br>
              <a:rPr lang="nl-NL" sz="1600" dirty="0">
                <a:latin typeface="Source Sans Pro"/>
              </a:rPr>
            </a:br>
            <a:r>
              <a:rPr lang="nl-NL" sz="1600" dirty="0">
                <a:latin typeface="Source Sans Pro"/>
              </a:rPr>
              <a:t>Website: meer informatie vind je </a:t>
            </a:r>
            <a:r>
              <a:rPr lang="nl-NL" sz="1600" dirty="0">
                <a:latin typeface="Source Sans Pro"/>
                <a:hlinkClick r:id="rId5"/>
              </a:rPr>
              <a:t>hier</a:t>
            </a:r>
            <a:r>
              <a:rPr lang="nl-NL" sz="1600" dirty="0">
                <a:latin typeface="Source Sans Pro"/>
              </a:rPr>
              <a:t>.</a:t>
            </a:r>
            <a:endParaRPr lang="nl-BE" sz="1600" dirty="0">
              <a:latin typeface="Source Sans Pro"/>
            </a:endParaRPr>
          </a:p>
        </p:txBody>
      </p:sp>
      <p:pic>
        <p:nvPicPr>
          <p:cNvPr id="17410" name="Picture 2" descr="https://www.vad.be/cache/img/5f72195502bf79be030a8e587aa37631-crush_co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570" y="2211959"/>
            <a:ext cx="2462654" cy="355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96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252" y="996133"/>
            <a:ext cx="10515600" cy="5463449"/>
          </a:xfrm>
        </p:spPr>
        <p:txBody>
          <a:bodyPr>
            <a:normAutofit fontScale="55000" lnSpcReduction="20000"/>
          </a:bodyPr>
          <a:lstStyle/>
          <a:p>
            <a:pPr marL="0" indent="0">
              <a:buNone/>
            </a:pPr>
            <a:r>
              <a:rPr lang="nl-BE" sz="2900" dirty="0">
                <a:latin typeface="Source Sans Pro"/>
              </a:rPr>
              <a:t>In de rechter bovenhoek is telkens aangeduid om welk soort interventie het gaat: </a:t>
            </a:r>
          </a:p>
          <a:p>
            <a:pPr lvl="1"/>
            <a:r>
              <a:rPr lang="nl-BE" sz="2900" b="1" dirty="0">
                <a:latin typeface="Source Sans Pro"/>
              </a:rPr>
              <a:t>Educatief materiaal</a:t>
            </a:r>
            <a:r>
              <a:rPr lang="nl-BE" sz="2900" dirty="0">
                <a:latin typeface="Source Sans Pro"/>
              </a:rPr>
              <a:t> (spelmateriaal, methodieken te gebruiken in de klas of school, lesmateriaal…) </a:t>
            </a:r>
          </a:p>
          <a:p>
            <a:pPr lvl="1"/>
            <a:r>
              <a:rPr lang="nl-BE" sz="2900" b="1" dirty="0">
                <a:latin typeface="Source Sans Pro"/>
              </a:rPr>
              <a:t>Projecten</a:t>
            </a:r>
            <a:r>
              <a:rPr lang="nl-BE" sz="2900" dirty="0">
                <a:latin typeface="Source Sans Pro"/>
              </a:rPr>
              <a:t> (projecten binnen je school of klas) </a:t>
            </a:r>
          </a:p>
          <a:p>
            <a:pPr lvl="1"/>
            <a:r>
              <a:rPr lang="nl-BE" sz="2900" b="1" dirty="0">
                <a:latin typeface="Source Sans Pro"/>
              </a:rPr>
              <a:t>Vormingen</a:t>
            </a:r>
            <a:r>
              <a:rPr lang="nl-BE" sz="2900" dirty="0">
                <a:latin typeface="Source Sans Pro"/>
              </a:rPr>
              <a:t> (vormingen voor leerkrachten, directie, zorgcoördinatoren om zelf aan de slag te gaan rond een specifiek thema) </a:t>
            </a:r>
          </a:p>
          <a:p>
            <a:pPr lvl="1"/>
            <a:r>
              <a:rPr lang="nl-BE" sz="2900" b="1" dirty="0">
                <a:latin typeface="Source Sans Pro"/>
              </a:rPr>
              <a:t>Workshop</a:t>
            </a:r>
            <a:r>
              <a:rPr lang="nl-BE" sz="2900" dirty="0">
                <a:latin typeface="Source Sans Pro"/>
              </a:rPr>
              <a:t> (workshop gericht naar leerlingen, ouders…) </a:t>
            </a:r>
          </a:p>
          <a:p>
            <a:pPr lvl="1"/>
            <a:r>
              <a:rPr lang="nl-BE" sz="2900" b="1" dirty="0">
                <a:latin typeface="Source Sans Pro"/>
              </a:rPr>
              <a:t>Beleidsmateriaal</a:t>
            </a:r>
            <a:r>
              <a:rPr lang="nl-BE" sz="2900" dirty="0">
                <a:latin typeface="Source Sans Pro"/>
              </a:rPr>
              <a:t> (ondersteuningsmethodiek in de uitbouw van een breder gezondheidsbeleid op school of in de klas) </a:t>
            </a:r>
          </a:p>
          <a:p>
            <a:pPr lvl="1"/>
            <a:r>
              <a:rPr lang="nl-BE" sz="2900" b="1" dirty="0">
                <a:latin typeface="Source Sans Pro"/>
              </a:rPr>
              <a:t>Ondersteuning</a:t>
            </a:r>
            <a:r>
              <a:rPr lang="nl-BE" sz="2900" dirty="0">
                <a:latin typeface="Source Sans Pro"/>
              </a:rPr>
              <a:t> (achtergrondinformatie voor de leerkracht, extra ondersteuning voor ouders…)</a:t>
            </a:r>
          </a:p>
          <a:p>
            <a:pPr marL="0" indent="0">
              <a:buNone/>
            </a:pPr>
            <a:endParaRPr lang="nl-BE" sz="2900" dirty="0"/>
          </a:p>
          <a:p>
            <a:pPr marL="0" indent="0">
              <a:buNone/>
            </a:pPr>
            <a:r>
              <a:rPr lang="nl-BE" sz="2900" dirty="0">
                <a:latin typeface="Source Sans Pro"/>
              </a:rPr>
              <a:t>Veel plezier en aarzel niet om contact met ons op te nemen bij vragen.</a:t>
            </a:r>
          </a:p>
          <a:p>
            <a:endParaRPr lang="nl-BE" sz="2900" dirty="0">
              <a:latin typeface="Source Sans Pro"/>
            </a:endParaRPr>
          </a:p>
          <a:p>
            <a:endParaRPr lang="nl-BE" sz="2900" dirty="0">
              <a:latin typeface="Source Sans Pro"/>
            </a:endParaRPr>
          </a:p>
          <a:p>
            <a:endParaRPr lang="nl-BE" sz="2900" dirty="0">
              <a:latin typeface="Source Sans Pro"/>
            </a:endParaRPr>
          </a:p>
          <a:p>
            <a:pPr marL="0" indent="0">
              <a:buNone/>
            </a:pPr>
            <a:endParaRPr lang="nl-BE" sz="2900" dirty="0">
              <a:latin typeface="Source Sans Pro"/>
            </a:endParaRPr>
          </a:p>
          <a:p>
            <a:pPr marL="0" indent="0">
              <a:buNone/>
            </a:pPr>
            <a:r>
              <a:rPr lang="nl-BE" sz="2900" dirty="0">
                <a:latin typeface="Source Sans Pro"/>
              </a:rPr>
              <a:t>Gezonde groeten,</a:t>
            </a:r>
          </a:p>
          <a:p>
            <a:pPr marL="0" indent="0">
              <a:buNone/>
            </a:pPr>
            <a:r>
              <a:rPr lang="nl-BE" sz="2900" b="1" dirty="0">
                <a:latin typeface="Source Sans Pro"/>
              </a:rPr>
              <a:t>Logo Leieland</a:t>
            </a:r>
            <a:br>
              <a:rPr lang="nl-BE" sz="2900" dirty="0">
                <a:latin typeface="Source Sans Pro"/>
              </a:rPr>
            </a:br>
            <a:br>
              <a:rPr lang="nl-BE" sz="2900" dirty="0">
                <a:latin typeface="Source Sans Pro"/>
              </a:rPr>
            </a:br>
            <a:r>
              <a:rPr lang="nl-BE" sz="2900" dirty="0">
                <a:latin typeface="Source Sans Pro"/>
              </a:rPr>
              <a:t>President Kennedypark 10, 8500 Kortrijk</a:t>
            </a:r>
            <a:br>
              <a:rPr lang="nl-BE" sz="2900" dirty="0">
                <a:latin typeface="Source Sans Pro"/>
              </a:rPr>
            </a:br>
            <a:endParaRPr lang="nl-BE" sz="2900" dirty="0">
              <a:latin typeface="Source Sans Pro"/>
            </a:endParaRPr>
          </a:p>
          <a:p>
            <a:pPr marL="0" indent="0">
              <a:buNone/>
            </a:pPr>
            <a:r>
              <a:rPr lang="nl-BE" sz="2900" dirty="0">
                <a:latin typeface="Source Sans Pro"/>
              </a:rPr>
              <a:t>056/44.07.94</a:t>
            </a:r>
            <a:br>
              <a:rPr lang="nl-BE" sz="2900" dirty="0">
                <a:latin typeface="Source Sans Pro"/>
              </a:rPr>
            </a:br>
            <a:r>
              <a:rPr lang="nl-BE" sz="2900" u="sng" dirty="0">
                <a:latin typeface="Source Sans Pro"/>
                <a:hlinkClick r:id="rId2"/>
              </a:rPr>
              <a:t>info@logoleieland.be</a:t>
            </a:r>
            <a:endParaRPr lang="nl-BE" sz="2900" dirty="0">
              <a:latin typeface="Source Sans Pro"/>
            </a:endParaRPr>
          </a:p>
          <a:p>
            <a:endParaRPr lang="nl-BE" dirty="0"/>
          </a:p>
        </p:txBody>
      </p:sp>
      <p:sp>
        <p:nvSpPr>
          <p:cNvPr id="2" name="Tijdelijke aanduiding voor dianummer 1"/>
          <p:cNvSpPr>
            <a:spLocks noGrp="1"/>
          </p:cNvSpPr>
          <p:nvPr>
            <p:ph type="sldNum" sz="quarter" idx="12"/>
          </p:nvPr>
        </p:nvSpPr>
        <p:spPr/>
        <p:txBody>
          <a:bodyPr/>
          <a:lstStyle/>
          <a:p>
            <a:fld id="{7C0F7DF6-0891-4C89-AB79-072BFD111A44}" type="slidenum">
              <a:rPr lang="nl-BE" smtClean="0"/>
              <a:t>5</a:t>
            </a:fld>
            <a:endParaRPr lang="nl-BE" dirty="0"/>
          </a:p>
        </p:txBody>
      </p:sp>
      <p:pic>
        <p:nvPicPr>
          <p:cNvPr id="9" name="Afbeelding 8"/>
          <p:cNvPicPr/>
          <p:nvPr/>
        </p:nvPicPr>
        <p:blipFill>
          <a:blip r:embed="rId3" cstate="print">
            <a:extLst>
              <a:ext uri="{28A0092B-C50C-407E-A947-70E740481C1C}">
                <a14:useLocalDpi xmlns:a14="http://schemas.microsoft.com/office/drawing/2010/main" val="0"/>
              </a:ext>
            </a:extLst>
          </a:blip>
          <a:stretch>
            <a:fillRect/>
          </a:stretch>
        </p:blipFill>
        <p:spPr>
          <a:xfrm>
            <a:off x="4969511" y="5077822"/>
            <a:ext cx="2252980" cy="1381760"/>
          </a:xfrm>
          <a:prstGeom prst="rect">
            <a:avLst/>
          </a:prstGeom>
        </p:spPr>
      </p:pic>
    </p:spTree>
    <p:extLst>
      <p:ext uri="{BB962C8B-B14F-4D97-AF65-F5344CB8AC3E}">
        <p14:creationId xmlns:p14="http://schemas.microsoft.com/office/powerpoint/2010/main" val="1024415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Rock Zero</a:t>
            </a:r>
            <a:br>
              <a:rPr lang="nl-BE" sz="2400" b="1" dirty="0">
                <a:solidFill>
                  <a:srgbClr val="CC0099"/>
                </a:solidFill>
                <a:latin typeface="Source Sans Pro"/>
              </a:rPr>
            </a:br>
            <a:r>
              <a:rPr lang="nl-BE" sz="1800" b="1" dirty="0">
                <a:solidFill>
                  <a:srgbClr val="CC0099"/>
                </a:solidFill>
                <a:latin typeface="Source Sans Pro"/>
              </a:rPr>
              <a:t>(14 – 16 jaar)</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50</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4362994" y="1843598"/>
            <a:ext cx="6096000" cy="4031873"/>
          </a:xfrm>
          <a:prstGeom prst="rect">
            <a:avLst/>
          </a:prstGeom>
        </p:spPr>
        <p:txBody>
          <a:bodyPr>
            <a:spAutoFit/>
          </a:bodyPr>
          <a:lstStyle/>
          <a:p>
            <a:pPr lvl="0" eaLnBrk="0" fontAlgn="base" hangingPunct="0">
              <a:spcBef>
                <a:spcPct val="0"/>
              </a:spcBef>
              <a:spcAft>
                <a:spcPct val="0"/>
              </a:spcAft>
            </a:pPr>
            <a:r>
              <a:rPr lang="nl-NL" sz="1600" b="1" dirty="0">
                <a:solidFill>
                  <a:srgbClr val="CC0099"/>
                </a:solidFill>
              </a:rPr>
              <a:t>Wat? </a:t>
            </a:r>
            <a:br>
              <a:rPr lang="nl-NL" sz="1600" dirty="0"/>
            </a:br>
            <a:r>
              <a:rPr lang="nl-NL" sz="1600" dirty="0"/>
              <a:t>Via ROCK ZERO denken jongeren na over hun </a:t>
            </a:r>
            <a:r>
              <a:rPr lang="nl-NL" sz="1600" b="1" dirty="0"/>
              <a:t>eigen alcoholgebruik</a:t>
            </a:r>
            <a:r>
              <a:rPr lang="nl-NL" sz="1600" dirty="0"/>
              <a:t>, dat van hun </a:t>
            </a:r>
            <a:r>
              <a:rPr lang="nl-NL" sz="1600" b="1" dirty="0" err="1"/>
              <a:t>peers</a:t>
            </a:r>
            <a:r>
              <a:rPr lang="nl-NL" sz="1600" dirty="0"/>
              <a:t> en schaven ze daarbij hun kennis en attitudes bij. De boodschap van het spel is ‘Alcohol, begin er niet te vroeg mee’, wat zeker belangrijk is om aandacht aan te geven in een maatschappij waar alcohol drinken vaak als norm wordt beschouwd. Jongeren dienen bij het spel, dat zich afspeelt op een festivalterrein, aan de hand van </a:t>
            </a:r>
            <a:r>
              <a:rPr lang="nl-NL" sz="1600" b="1" dirty="0"/>
              <a:t>kennisvragen en opdrachten </a:t>
            </a:r>
            <a:r>
              <a:rPr lang="nl-NL" sz="1600" dirty="0"/>
              <a:t>rond alcohol zo snel mogelijk met hun band backstage te geraken. </a:t>
            </a:r>
          </a:p>
          <a:p>
            <a:pPr lvl="0" eaLnBrk="0" fontAlgn="base" hangingPunct="0">
              <a:spcBef>
                <a:spcPct val="0"/>
              </a:spcBef>
              <a:spcAft>
                <a:spcPct val="0"/>
              </a:spcAft>
            </a:pPr>
            <a:endParaRPr lang="nl-NL" sz="1600" dirty="0"/>
          </a:p>
          <a:p>
            <a:pPr lvl="0" eaLnBrk="0" fontAlgn="base" hangingPunct="0">
              <a:spcBef>
                <a:spcPct val="0"/>
              </a:spcBef>
              <a:spcAft>
                <a:spcPct val="0"/>
              </a:spcAft>
            </a:pPr>
            <a:r>
              <a:rPr lang="nl-NL" sz="1600" b="1" dirty="0">
                <a:solidFill>
                  <a:srgbClr val="CC0099"/>
                </a:solidFill>
              </a:rPr>
              <a:t>Kostprijs? </a:t>
            </a:r>
            <a:br>
              <a:rPr lang="nl-NL" sz="1600" dirty="0"/>
            </a:br>
            <a:r>
              <a:rPr lang="nl-NL" sz="1600" dirty="0"/>
              <a:t>Gratis </a:t>
            </a:r>
            <a:r>
              <a:rPr lang="nl-NL" sz="1600" dirty="0">
                <a:hlinkClick r:id="rId2"/>
              </a:rPr>
              <a:t>hier</a:t>
            </a:r>
            <a:r>
              <a:rPr lang="nl-NL" sz="1600" dirty="0"/>
              <a:t> te ontlenen bij Logo Leieland of </a:t>
            </a:r>
            <a:r>
              <a:rPr lang="nl-NL" sz="1600" dirty="0">
                <a:hlinkClick r:id="rId3"/>
              </a:rPr>
              <a:t>hier</a:t>
            </a:r>
            <a:r>
              <a:rPr lang="nl-NL" sz="1600" dirty="0"/>
              <a:t> te bestellen. </a:t>
            </a:r>
            <a:br>
              <a:rPr lang="nl-NL" sz="1600" dirty="0"/>
            </a:br>
            <a:endParaRPr lang="nl-NL" sz="1600" dirty="0"/>
          </a:p>
          <a:p>
            <a:pPr lvl="0" eaLnBrk="0" fontAlgn="base" hangingPunct="0">
              <a:spcBef>
                <a:spcPct val="0"/>
              </a:spcBef>
              <a:spcAft>
                <a:spcPct val="0"/>
              </a:spcAft>
            </a:pPr>
            <a:r>
              <a:rPr lang="nl-NL" sz="1600" b="1" dirty="0">
                <a:solidFill>
                  <a:srgbClr val="CC0099"/>
                </a:solidFill>
              </a:rPr>
              <a:t>Meer info? </a:t>
            </a:r>
            <a:br>
              <a:rPr lang="nl-NL" sz="1600" dirty="0"/>
            </a:br>
            <a:r>
              <a:rPr lang="nl-NL" sz="1600" dirty="0"/>
              <a:t>Telefoon: 056/44.07.94</a:t>
            </a:r>
            <a:br>
              <a:rPr lang="nl-NL" sz="1600" dirty="0"/>
            </a:br>
            <a:r>
              <a:rPr lang="nl-NL" sz="1600" dirty="0"/>
              <a:t>E-mail: </a:t>
            </a:r>
            <a:r>
              <a:rPr lang="nl-NL" sz="1600" dirty="0">
                <a:hlinkClick r:id="rId4"/>
              </a:rPr>
              <a:t>logo@logoleieland.be</a:t>
            </a:r>
            <a:r>
              <a:rPr lang="nl-NL" sz="1600" dirty="0"/>
              <a:t> </a:t>
            </a:r>
            <a:endParaRPr lang="nl-BE" altLang="nl-BE" sz="1600" dirty="0">
              <a:latin typeface="Source Sans Pro"/>
            </a:endParaRPr>
          </a:p>
        </p:txBody>
      </p:sp>
      <p:pic>
        <p:nvPicPr>
          <p:cNvPr id="18434" name="Picture 2" descr="https://www.vad.be/cache/img/6dc0799c7329b04dc3c6c496a9cb7d34-Cover_RockZero_webs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319" y="2177796"/>
            <a:ext cx="2829396" cy="413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77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6114098"/>
          </a:xfrm>
        </p:spPr>
        <p:txBody>
          <a:bodyPr>
            <a:normAutofit fontScale="55000" lnSpcReduction="20000"/>
          </a:bodyPr>
          <a:lstStyle/>
          <a:p>
            <a:pPr marL="0" indent="0">
              <a:buNone/>
            </a:pPr>
            <a:r>
              <a:rPr lang="nl-BE" sz="4400" b="1" dirty="0">
                <a:solidFill>
                  <a:srgbClr val="CC0099"/>
                </a:solidFill>
                <a:latin typeface="Source Sans Pro"/>
              </a:rPr>
              <a:t>Laat jouw beeldscherm sporen na?</a:t>
            </a:r>
          </a:p>
          <a:p>
            <a:pPr marL="0" indent="0">
              <a:buNone/>
            </a:pPr>
            <a:r>
              <a:rPr lang="nl-BE" sz="3300" b="1" dirty="0">
                <a:solidFill>
                  <a:srgbClr val="CC0099"/>
                </a:solidFill>
                <a:latin typeface="Source Sans Pro"/>
              </a:rPr>
              <a:t>(10-14 jaar)</a:t>
            </a:r>
            <a:endParaRPr lang="nl-BE" sz="3300" dirty="0">
              <a:solidFill>
                <a:srgbClr val="CC0099"/>
              </a:solidFill>
              <a:latin typeface="Source Sans Pro"/>
            </a:endParaRPr>
          </a:p>
          <a:p>
            <a:pPr marL="0" indent="0">
              <a:buNone/>
            </a:pPr>
            <a:endParaRPr lang="nl-BE" dirty="0">
              <a:latin typeface="Source Sans Pro"/>
            </a:endParaRPr>
          </a:p>
          <a:p>
            <a:pPr marL="0" indent="0">
              <a:buNone/>
            </a:pPr>
            <a:endParaRPr lang="nl-BE" dirty="0">
              <a:latin typeface="Source Sans Pro"/>
            </a:endParaRPr>
          </a:p>
          <a:p>
            <a:pPr marL="0" indent="0">
              <a:buNone/>
            </a:pPr>
            <a:endParaRPr lang="nl-BE" dirty="0">
              <a:latin typeface="Source Sans Pro"/>
            </a:endParaRPr>
          </a:p>
          <a:p>
            <a:pPr marL="0" indent="0">
              <a:buNone/>
            </a:pPr>
            <a:endParaRPr lang="nl-BE" dirty="0">
              <a:latin typeface="Source Sans Pro"/>
            </a:endParaRPr>
          </a:p>
          <a:p>
            <a:pPr marL="0" indent="0">
              <a:buNone/>
            </a:pPr>
            <a:r>
              <a:rPr lang="nl-NL" sz="2900" b="1" dirty="0">
                <a:solidFill>
                  <a:srgbClr val="CC0099"/>
                </a:solidFill>
                <a:latin typeface="Source Sans Pro"/>
              </a:rPr>
              <a:t>Wat? </a:t>
            </a:r>
            <a:br>
              <a:rPr lang="nl-NL" sz="2900" b="1" dirty="0">
                <a:solidFill>
                  <a:srgbClr val="7030A0"/>
                </a:solidFill>
                <a:latin typeface="Source Sans Pro"/>
              </a:rPr>
            </a:br>
            <a:r>
              <a:rPr lang="nl-NL" sz="2900" dirty="0">
                <a:latin typeface="Source Sans Pro"/>
              </a:rPr>
              <a:t>Naast de voordelen die de smartphone, de televisie en de tablet ons geven, is het ook belangrijk stil te staan bij de negatieve gevolgen hiervan. De volgende drie tips zorgen er o.a. voor dat jongeren </a:t>
            </a:r>
            <a:r>
              <a:rPr lang="nl-NL" sz="2900" b="1" dirty="0">
                <a:latin typeface="Source Sans Pro"/>
              </a:rPr>
              <a:t>minder sedentair gedrag stellen en meer bewegen</a:t>
            </a:r>
            <a:r>
              <a:rPr lang="nl-NL" sz="2900" dirty="0">
                <a:latin typeface="Source Sans Pro"/>
              </a:rPr>
              <a:t>. </a:t>
            </a:r>
            <a:br>
              <a:rPr lang="nl-NL" sz="2900" dirty="0">
                <a:latin typeface="Source Sans Pro"/>
              </a:rPr>
            </a:br>
            <a:r>
              <a:rPr lang="nl-NL" sz="2900" dirty="0">
                <a:latin typeface="Source Sans Pro"/>
              </a:rPr>
              <a:t>	• </a:t>
            </a:r>
            <a:r>
              <a:rPr lang="nl-NL" sz="2900" b="1" dirty="0">
                <a:latin typeface="Source Sans Pro"/>
              </a:rPr>
              <a:t>Play</a:t>
            </a:r>
            <a:r>
              <a:rPr lang="nl-NL" sz="2900" dirty="0">
                <a:latin typeface="Source Sans Pro"/>
              </a:rPr>
              <a:t>, maar varieer regelmatig van houding. </a:t>
            </a:r>
            <a:br>
              <a:rPr lang="nl-NL" sz="2900" dirty="0">
                <a:latin typeface="Source Sans Pro"/>
              </a:rPr>
            </a:br>
            <a:r>
              <a:rPr lang="nl-NL" sz="2900" dirty="0">
                <a:latin typeface="Source Sans Pro"/>
              </a:rPr>
              <a:t>	• </a:t>
            </a:r>
            <a:r>
              <a:rPr lang="nl-NL" sz="2900" b="1" dirty="0">
                <a:latin typeface="Source Sans Pro"/>
              </a:rPr>
              <a:t>Pauzeer</a:t>
            </a:r>
            <a:r>
              <a:rPr lang="nl-NL" sz="2900" dirty="0">
                <a:latin typeface="Source Sans Pro"/>
              </a:rPr>
              <a:t> actief na elke dertig minuten beeldschermgebruik. </a:t>
            </a:r>
            <a:br>
              <a:rPr lang="nl-NL" sz="2900" dirty="0">
                <a:latin typeface="Source Sans Pro"/>
              </a:rPr>
            </a:br>
            <a:r>
              <a:rPr lang="nl-NL" sz="2900" dirty="0">
                <a:latin typeface="Source Sans Pro"/>
              </a:rPr>
              <a:t>	• </a:t>
            </a:r>
            <a:r>
              <a:rPr lang="nl-NL" sz="2900" b="1" dirty="0">
                <a:latin typeface="Source Sans Pro"/>
              </a:rPr>
              <a:t>Stop</a:t>
            </a:r>
            <a:r>
              <a:rPr lang="nl-NL" sz="2900" dirty="0">
                <a:latin typeface="Source Sans Pro"/>
              </a:rPr>
              <a:t> na twee uur beeldschermgebruik in de vrije tijd. </a:t>
            </a:r>
          </a:p>
          <a:p>
            <a:pPr marL="0" indent="0">
              <a:buNone/>
            </a:pPr>
            <a:r>
              <a:rPr lang="nl-NL" sz="2900" dirty="0">
                <a:latin typeface="Source Sans Pro"/>
              </a:rPr>
              <a:t>Met het gratis </a:t>
            </a:r>
            <a:r>
              <a:rPr lang="nl-NL" sz="2900" b="1" dirty="0">
                <a:latin typeface="Source Sans Pro"/>
              </a:rPr>
              <a:t>lespakket voor de 3e graad lager onderwijs en 1e graad secundair onderwijs </a:t>
            </a:r>
            <a:r>
              <a:rPr lang="nl-NL" sz="2900" dirty="0">
                <a:latin typeface="Source Sans Pro"/>
              </a:rPr>
              <a:t>kan je als leerkracht direct aan de slag. Met twee uitgewerkte lessen van telkens 2 lesuren (en extra doe-opdrachten) ontdekken de leerlingen hoe ze goed kunnen omgaan met beeldschermen op school (en vervolgens ook thuis): wat is ‘beeldschermgebruik’ op onze school; hoe zit ik goed aan een computertafel zonder pijn te krijgen; waarom, hoe en hoeveel moet je pauzeren om je beeldschermgebruik te onderbreken… Dit lespakket bevat telkens een handleiding, campagnebeelden, cartoons, posters, een test en werkbladen. </a:t>
            </a:r>
          </a:p>
          <a:p>
            <a:pPr marL="0" indent="0">
              <a:buNone/>
            </a:pPr>
            <a:endParaRPr lang="nl-NL" sz="2900" b="1" dirty="0">
              <a:solidFill>
                <a:srgbClr val="CC0099"/>
              </a:solidFill>
              <a:latin typeface="Source Sans Pro"/>
            </a:endParaRPr>
          </a:p>
          <a:p>
            <a:pPr marL="0" indent="0">
              <a:buNone/>
            </a:pPr>
            <a:r>
              <a:rPr lang="nl-NL" sz="2900" b="1" dirty="0">
                <a:solidFill>
                  <a:srgbClr val="CC0099"/>
                </a:solidFill>
                <a:latin typeface="Source Sans Pro"/>
              </a:rPr>
              <a:t>Kostprijs? </a:t>
            </a:r>
            <a:br>
              <a:rPr lang="nl-NL" sz="2900" b="1" dirty="0">
                <a:solidFill>
                  <a:srgbClr val="7030A0"/>
                </a:solidFill>
                <a:latin typeface="Source Sans Pro"/>
              </a:rPr>
            </a:br>
            <a:r>
              <a:rPr lang="nl-NL" sz="2900" dirty="0">
                <a:latin typeface="Source Sans Pro"/>
              </a:rPr>
              <a:t>De lespakketten zijn </a:t>
            </a:r>
            <a:r>
              <a:rPr lang="nl-NL" sz="2900" dirty="0">
                <a:latin typeface="Source Sans Pro"/>
                <a:hlinkClick r:id="rId2"/>
              </a:rPr>
              <a:t>hier</a:t>
            </a:r>
            <a:r>
              <a:rPr lang="nl-NL" sz="2900" dirty="0">
                <a:latin typeface="Source Sans Pro"/>
              </a:rPr>
              <a:t> gratis te downloaden.</a:t>
            </a:r>
            <a:br>
              <a:rPr lang="nl-NL" sz="2900" dirty="0">
                <a:latin typeface="Source Sans Pro"/>
              </a:rPr>
            </a:br>
            <a:endParaRPr lang="nl-NL" sz="2900" dirty="0">
              <a:latin typeface="Source Sans Pro"/>
            </a:endParaRPr>
          </a:p>
          <a:p>
            <a:pPr marL="0" indent="0">
              <a:buNone/>
            </a:pPr>
            <a:r>
              <a:rPr lang="nl-NL" sz="2900" b="1" dirty="0">
                <a:solidFill>
                  <a:srgbClr val="CC0099"/>
                </a:solidFill>
                <a:latin typeface="Source Sans Pro"/>
              </a:rPr>
              <a:t>Meer info? </a:t>
            </a:r>
            <a:br>
              <a:rPr lang="nl-NL" sz="2900" dirty="0">
                <a:latin typeface="Source Sans Pro"/>
              </a:rPr>
            </a:br>
            <a:r>
              <a:rPr lang="nl-NL" sz="2900" dirty="0">
                <a:latin typeface="Source Sans Pro"/>
              </a:rPr>
              <a:t>Website: meer informatie vind je </a:t>
            </a:r>
            <a:r>
              <a:rPr lang="nl-NL" sz="2900" dirty="0">
                <a:latin typeface="Source Sans Pro"/>
                <a:hlinkClick r:id="rId3"/>
              </a:rPr>
              <a:t>hier</a:t>
            </a:r>
            <a:r>
              <a:rPr lang="nl-NL" sz="2900" dirty="0">
                <a:latin typeface="Source Sans Pro"/>
              </a:rPr>
              <a:t>.</a:t>
            </a:r>
            <a:endParaRPr lang="nl-BE" sz="29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C0099"/>
          </a:solidFill>
          <a:ln w="12700">
            <a:solidFill>
              <a:srgbClr val="CC0099"/>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068235" y="439579"/>
            <a:ext cx="3847270"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6" name="Picture 2" descr="https://www.provincieantwerpen.be/content/modules/nl/doe/provinciaal-veiligheidsinstituut/aanbod-voor-scholen/gratis-lespakket-laat-jouw-beeldscherm-sporen-na-/jcr:content/offerSchoolItem/parsys/textimage_0.i.xl.png/162078526021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210" y="1148080"/>
            <a:ext cx="3506530" cy="162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66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Friends &amp; Fun!</a:t>
            </a:r>
            <a:br>
              <a:rPr lang="nl-BE" sz="2400" b="1" dirty="0">
                <a:solidFill>
                  <a:srgbClr val="CC0099"/>
                </a:solidFill>
                <a:latin typeface="Source Sans Pro"/>
              </a:rPr>
            </a:br>
            <a:r>
              <a:rPr lang="nl-BE" sz="1800" b="1" dirty="0">
                <a:solidFill>
                  <a:srgbClr val="CC0099"/>
                </a:solidFill>
                <a:latin typeface="Source Sans Pro"/>
              </a:rPr>
              <a:t>(15 jaar tot 18+)</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52</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2834640" y="1348801"/>
            <a:ext cx="8154706" cy="5262979"/>
          </a:xfrm>
          <a:prstGeom prst="rect">
            <a:avLst/>
          </a:prstGeom>
        </p:spPr>
        <p:txBody>
          <a:bodyPr wrap="square">
            <a:spAutoFit/>
          </a:bodyPr>
          <a:lstStyle/>
          <a:p>
            <a:r>
              <a:rPr lang="nl-BE" sz="1600" b="1" dirty="0">
                <a:solidFill>
                  <a:srgbClr val="CC0099"/>
                </a:solidFill>
                <a:latin typeface="Source Sans Pro"/>
              </a:rPr>
              <a:t>Wat?</a:t>
            </a:r>
            <a:endParaRPr lang="nl-BE" sz="1600" dirty="0">
              <a:solidFill>
                <a:srgbClr val="CC0099"/>
              </a:solidFill>
              <a:latin typeface="Source Sans Pro"/>
            </a:endParaRPr>
          </a:p>
          <a:p>
            <a:r>
              <a:rPr lang="nl-BE" sz="1600" dirty="0">
                <a:latin typeface="Source Sans Pro"/>
              </a:rPr>
              <a:t>Friends &amp; </a:t>
            </a:r>
            <a:r>
              <a:rPr lang="nl-BE" sz="1600" dirty="0" err="1">
                <a:latin typeface="Source Sans Pro"/>
              </a:rPr>
              <a:t>fun</a:t>
            </a:r>
            <a:r>
              <a:rPr lang="nl-BE" sz="1600" dirty="0">
                <a:latin typeface="Source Sans Pro"/>
              </a:rPr>
              <a:t>! is een educatief pakket dat bestaat uit 5 sessies: Introductie, </a:t>
            </a:r>
            <a:r>
              <a:rPr lang="nl-BE" sz="1600" b="1" dirty="0">
                <a:latin typeface="Source Sans Pro"/>
              </a:rPr>
              <a:t>uitgaan en keuzes maken</a:t>
            </a:r>
            <a:r>
              <a:rPr lang="nl-BE" sz="1600" dirty="0">
                <a:latin typeface="Source Sans Pro"/>
              </a:rPr>
              <a:t>, uitgaan en </a:t>
            </a:r>
            <a:r>
              <a:rPr lang="nl-BE" sz="1600" b="1" dirty="0">
                <a:latin typeface="Source Sans Pro"/>
              </a:rPr>
              <a:t>middelengebruik</a:t>
            </a:r>
            <a:r>
              <a:rPr lang="nl-BE" sz="1600" dirty="0">
                <a:latin typeface="Source Sans Pro"/>
              </a:rPr>
              <a:t>, middelengebruik en </a:t>
            </a:r>
            <a:r>
              <a:rPr lang="nl-BE" sz="1600" b="1" dirty="0">
                <a:latin typeface="Source Sans Pro"/>
              </a:rPr>
              <a:t>agressie</a:t>
            </a:r>
            <a:r>
              <a:rPr lang="nl-BE" sz="1600" dirty="0">
                <a:latin typeface="Source Sans Pro"/>
              </a:rPr>
              <a:t>, middelengebruik en </a:t>
            </a:r>
            <a:r>
              <a:rPr lang="nl-BE" sz="1600" b="1" dirty="0">
                <a:latin typeface="Source Sans Pro"/>
              </a:rPr>
              <a:t>verkeer</a:t>
            </a:r>
            <a:r>
              <a:rPr lang="nl-BE" sz="1600" dirty="0">
                <a:latin typeface="Source Sans Pro"/>
              </a:rPr>
              <a:t>. </a:t>
            </a:r>
            <a:br>
              <a:rPr lang="nl-BE" sz="1600" dirty="0">
                <a:latin typeface="Source Sans Pro"/>
              </a:rPr>
            </a:br>
            <a:r>
              <a:rPr lang="nl-BE" sz="1600" dirty="0">
                <a:latin typeface="Source Sans Pro"/>
              </a:rPr>
              <a:t>Het pakket is er voor jongeren van 15 tot 18+ die op een </a:t>
            </a:r>
            <a:r>
              <a:rPr lang="nl-BE" sz="1600" b="1" dirty="0">
                <a:latin typeface="Source Sans Pro"/>
              </a:rPr>
              <a:t>risicovolle manier drinken of drugs gebruiken</a:t>
            </a:r>
            <a:r>
              <a:rPr lang="nl-BE" sz="1600" dirty="0">
                <a:latin typeface="Source Sans Pro"/>
              </a:rPr>
              <a:t>. Ongewild raken zij zo soms in risicovolle situaties verzeild. Hen helpen om op dat moment de meest verstandige keuze te maken is niet vanzelfsprekend. Met Friends &amp; </a:t>
            </a:r>
            <a:r>
              <a:rPr lang="nl-BE" sz="1600" dirty="0" err="1">
                <a:latin typeface="Source Sans Pro"/>
              </a:rPr>
              <a:t>fun</a:t>
            </a:r>
            <a:r>
              <a:rPr lang="nl-BE" sz="1600" dirty="0">
                <a:latin typeface="Source Sans Pro"/>
              </a:rPr>
              <a:t>! laten we jongeren op een actieve manier nadenken en stimuleren we hen om bewuste - gezonde en veilige - keuzes te maken.</a:t>
            </a:r>
          </a:p>
          <a:p>
            <a:r>
              <a:rPr lang="nl-BE" sz="1600" dirty="0">
                <a:latin typeface="Source Sans Pro"/>
              </a:rPr>
              <a:t>Het pakket kan je gebruiken in het </a:t>
            </a:r>
            <a:r>
              <a:rPr lang="nl-BE" sz="1600" b="1" dirty="0">
                <a:latin typeface="Source Sans Pro"/>
              </a:rPr>
              <a:t>beroeps- en deeltijds onderwijs, leertijd en deeltijdse vorming</a:t>
            </a:r>
            <a:r>
              <a:rPr lang="nl-BE" sz="1600" dirty="0">
                <a:latin typeface="Source Sans Pro"/>
              </a:rPr>
              <a:t>, in het jeugdwerk voor jongeren in maatschappelijk kwetsbare situaties en in de jeugdhulpverlening.</a:t>
            </a:r>
          </a:p>
          <a:p>
            <a:r>
              <a:rPr lang="nl-BE" sz="1600" dirty="0">
                <a:latin typeface="Source Sans Pro"/>
              </a:rPr>
              <a:t> </a:t>
            </a:r>
          </a:p>
          <a:p>
            <a:r>
              <a:rPr lang="nl-BE" sz="1600" b="1" dirty="0">
                <a:solidFill>
                  <a:srgbClr val="CC0099"/>
                </a:solidFill>
                <a:latin typeface="Source Sans Pro"/>
              </a:rPr>
              <a:t>Kostprijs?</a:t>
            </a:r>
            <a:endParaRPr lang="nl-BE" sz="1600" dirty="0">
              <a:solidFill>
                <a:srgbClr val="CC0099"/>
              </a:solidFill>
              <a:latin typeface="Source Sans Pro"/>
            </a:endParaRPr>
          </a:p>
          <a:p>
            <a:r>
              <a:rPr lang="nl-BE" sz="1600" dirty="0">
                <a:latin typeface="Source Sans Pro"/>
              </a:rPr>
              <a:t>Het pakket en PowerPointpresentatie zijn </a:t>
            </a:r>
            <a:r>
              <a:rPr lang="nl-BE" sz="1600" dirty="0">
                <a:latin typeface="Source Sans Pro"/>
                <a:hlinkClick r:id="rId2"/>
              </a:rPr>
              <a:t>hier</a:t>
            </a:r>
            <a:r>
              <a:rPr lang="nl-BE" sz="1600" dirty="0">
                <a:latin typeface="Source Sans Pro"/>
              </a:rPr>
              <a:t> gratis te downloaden.  </a:t>
            </a:r>
          </a:p>
          <a:p>
            <a:endParaRPr lang="nl-BE" sz="1600" dirty="0">
              <a:latin typeface="Source Sans Pro"/>
            </a:endParaRPr>
          </a:p>
          <a:p>
            <a:r>
              <a:rPr lang="nl-BE" sz="1600" dirty="0">
                <a:latin typeface="Source Sans Pro"/>
              </a:rPr>
              <a:t> </a:t>
            </a:r>
          </a:p>
          <a:p>
            <a:r>
              <a:rPr lang="nl-BE" sz="1600" b="1" dirty="0">
                <a:solidFill>
                  <a:srgbClr val="CC0099"/>
                </a:solidFill>
                <a:latin typeface="Source Sans Pro"/>
              </a:rPr>
              <a:t>Meer info? </a:t>
            </a:r>
            <a:endParaRPr lang="nl-BE" sz="1600" dirty="0">
              <a:solidFill>
                <a:srgbClr val="CC0099"/>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pic>
        <p:nvPicPr>
          <p:cNvPr id="7" name="Afbeelding 6" descr="https://www.vad.be/cache/img/6e3759666af07282a89c308fbf267b25-Friends__Fun_cover.jpg"/>
          <p:cNvPicPr/>
          <p:nvPr/>
        </p:nvPicPr>
        <p:blipFill>
          <a:blip r:embed="rId3">
            <a:extLst>
              <a:ext uri="{28A0092B-C50C-407E-A947-70E740481C1C}">
                <a14:useLocalDpi xmlns:a14="http://schemas.microsoft.com/office/drawing/2010/main" val="0"/>
              </a:ext>
            </a:extLst>
          </a:blip>
          <a:srcRect/>
          <a:stretch>
            <a:fillRect/>
          </a:stretch>
        </p:blipFill>
        <p:spPr bwMode="auto">
          <a:xfrm>
            <a:off x="220754" y="1871342"/>
            <a:ext cx="2613886" cy="3940654"/>
          </a:xfrm>
          <a:prstGeom prst="rect">
            <a:avLst/>
          </a:prstGeom>
          <a:noFill/>
          <a:ln>
            <a:noFill/>
          </a:ln>
        </p:spPr>
      </p:pic>
    </p:spTree>
    <p:extLst>
      <p:ext uri="{BB962C8B-B14F-4D97-AF65-F5344CB8AC3E}">
        <p14:creationId xmlns:p14="http://schemas.microsoft.com/office/powerpoint/2010/main" val="681206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You bet!</a:t>
            </a:r>
            <a:br>
              <a:rPr lang="nl-BE" sz="2400" b="1" dirty="0">
                <a:solidFill>
                  <a:srgbClr val="CC0099"/>
                </a:solidFill>
                <a:latin typeface="Source Sans Pro"/>
              </a:rPr>
            </a:br>
            <a:r>
              <a:rPr lang="nl-BE" sz="1800" b="1" dirty="0">
                <a:solidFill>
                  <a:srgbClr val="CC0099"/>
                </a:solidFill>
                <a:latin typeface="Source Sans Pro"/>
              </a:rPr>
              <a:t>(16 tot 18 jaar)</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53</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4362994" y="1843598"/>
            <a:ext cx="6096000" cy="4278094"/>
          </a:xfrm>
          <a:prstGeom prst="rect">
            <a:avLst/>
          </a:prstGeom>
        </p:spPr>
        <p:txBody>
          <a:bodyPr>
            <a:spAutoFit/>
          </a:bodyPr>
          <a:lstStyle/>
          <a:p>
            <a:r>
              <a:rPr lang="nl-BE" sz="1600" b="1" dirty="0">
                <a:solidFill>
                  <a:srgbClr val="CC0099"/>
                </a:solidFill>
                <a:latin typeface="Source Sans Pro"/>
              </a:rPr>
              <a:t>Wat?</a:t>
            </a:r>
            <a:endParaRPr lang="nl-BE" sz="1600" dirty="0">
              <a:solidFill>
                <a:srgbClr val="CC0099"/>
              </a:solidFill>
              <a:latin typeface="Source Sans Pro"/>
            </a:endParaRPr>
          </a:p>
          <a:p>
            <a:r>
              <a:rPr lang="nl-BE" sz="1600" dirty="0">
                <a:latin typeface="Source Sans Pro"/>
              </a:rPr>
              <a:t>'</a:t>
            </a:r>
            <a:r>
              <a:rPr lang="nl-BE" sz="1600" dirty="0" err="1">
                <a:latin typeface="Source Sans Pro"/>
              </a:rPr>
              <a:t>You</a:t>
            </a:r>
            <a:r>
              <a:rPr lang="nl-BE" sz="1600" dirty="0">
                <a:latin typeface="Source Sans Pro"/>
              </a:rPr>
              <a:t> bet!' verschaft op een interactieve manier correcte informatie over </a:t>
            </a:r>
            <a:r>
              <a:rPr lang="nl-BE" sz="1600" b="1" dirty="0">
                <a:latin typeface="Source Sans Pro"/>
              </a:rPr>
              <a:t>kansspelen</a:t>
            </a:r>
            <a:r>
              <a:rPr lang="nl-BE" sz="1600" dirty="0">
                <a:latin typeface="Source Sans Pro"/>
              </a:rPr>
              <a:t>. Met dit pakket wordt informatie  gegeven over onder andere de </a:t>
            </a:r>
            <a:r>
              <a:rPr lang="nl-BE" sz="1600" b="1" dirty="0">
                <a:latin typeface="Source Sans Pro"/>
              </a:rPr>
              <a:t>wetgeving</a:t>
            </a:r>
            <a:r>
              <a:rPr lang="nl-BE" sz="1600" dirty="0">
                <a:latin typeface="Source Sans Pro"/>
              </a:rPr>
              <a:t> inzake kansspelen, maar ook inzicht in de factor </a:t>
            </a:r>
            <a:r>
              <a:rPr lang="nl-BE" sz="1600" b="1" dirty="0">
                <a:latin typeface="Source Sans Pro"/>
              </a:rPr>
              <a:t>'toeval</a:t>
            </a:r>
            <a:r>
              <a:rPr lang="nl-BE" sz="1600" dirty="0">
                <a:latin typeface="Source Sans Pro"/>
              </a:rPr>
              <a:t>' en de </a:t>
            </a:r>
            <a:r>
              <a:rPr lang="nl-BE" sz="1600" b="1" dirty="0">
                <a:latin typeface="Source Sans Pro"/>
              </a:rPr>
              <a:t>risico's</a:t>
            </a:r>
            <a:r>
              <a:rPr lang="nl-BE" sz="1600" dirty="0">
                <a:latin typeface="Source Sans Pro"/>
              </a:rPr>
              <a:t> verbonden aan kansspelen. Dit pakket is in eerste instantie getest en bruikbaar gevonden bij jongeren in het </a:t>
            </a:r>
            <a:r>
              <a:rPr lang="nl-BE" sz="1600" b="1" dirty="0">
                <a:latin typeface="Source Sans Pro"/>
              </a:rPr>
              <a:t>BSO en TSO</a:t>
            </a:r>
            <a:r>
              <a:rPr lang="nl-BE" sz="1600" dirty="0">
                <a:latin typeface="Source Sans Pro"/>
              </a:rPr>
              <a:t>. Het pakket bestaat uit een digitaal spel en de dvd ‘Bluf’.</a:t>
            </a:r>
          </a:p>
          <a:p>
            <a:r>
              <a:rPr lang="nl-BE" sz="1600" dirty="0">
                <a:latin typeface="Source Sans Pro"/>
              </a:rPr>
              <a:t> </a:t>
            </a:r>
          </a:p>
          <a:p>
            <a:r>
              <a:rPr lang="nl-BE" sz="1600" b="1" dirty="0">
                <a:solidFill>
                  <a:srgbClr val="CC0099"/>
                </a:solidFill>
                <a:latin typeface="Source Sans Pro"/>
              </a:rPr>
              <a:t>Kostprijs?</a:t>
            </a:r>
            <a:endParaRPr lang="nl-BE" sz="1600" dirty="0">
              <a:solidFill>
                <a:srgbClr val="CC0099"/>
              </a:solidFill>
              <a:latin typeface="Source Sans Pro"/>
            </a:endParaRPr>
          </a:p>
          <a:p>
            <a:r>
              <a:rPr lang="nl-BE" sz="1600" dirty="0">
                <a:latin typeface="Source Sans Pro"/>
              </a:rPr>
              <a:t>15 euro </a:t>
            </a:r>
            <a:r>
              <a:rPr lang="nl-BE" sz="1600" dirty="0">
                <a:latin typeface="Source Sans Pro"/>
                <a:hlinkClick r:id="rId2"/>
              </a:rPr>
              <a:t>hier</a:t>
            </a:r>
            <a:r>
              <a:rPr lang="nl-BE" sz="1600" dirty="0">
                <a:latin typeface="Source Sans Pro"/>
              </a:rPr>
              <a:t> te bestellen of gratis </a:t>
            </a:r>
            <a:r>
              <a:rPr lang="nl-BE" sz="1600" dirty="0">
                <a:latin typeface="Source Sans Pro"/>
                <a:hlinkClick r:id="rId3"/>
              </a:rPr>
              <a:t>hier</a:t>
            </a:r>
            <a:r>
              <a:rPr lang="nl-BE" sz="1600" dirty="0">
                <a:latin typeface="Source Sans Pro"/>
              </a:rPr>
              <a:t> te ontlenen bij Logo Leieland.</a:t>
            </a:r>
            <a:br>
              <a:rPr lang="nl-BE" sz="1600" dirty="0">
                <a:latin typeface="Source Sans Pro"/>
              </a:rPr>
            </a:br>
            <a:br>
              <a:rPr lang="nl-BE" sz="1600" dirty="0">
                <a:latin typeface="Source Sans Pro"/>
              </a:rPr>
            </a:br>
            <a:r>
              <a:rPr lang="nl-BE" sz="1600" b="1" dirty="0">
                <a:latin typeface="Source Sans Pro"/>
              </a:rPr>
              <a:t> </a:t>
            </a:r>
            <a:endParaRPr lang="nl-BE" sz="1600" dirty="0">
              <a:latin typeface="Source Sans Pro"/>
            </a:endParaRPr>
          </a:p>
          <a:p>
            <a:r>
              <a:rPr lang="nl-BE" sz="1600" b="1" dirty="0">
                <a:solidFill>
                  <a:srgbClr val="CC0099"/>
                </a:solidFill>
                <a:latin typeface="Source Sans Pro"/>
              </a:rPr>
              <a:t>Meer info?</a:t>
            </a:r>
            <a:endParaRPr lang="nl-BE" sz="1600" dirty="0">
              <a:solidFill>
                <a:srgbClr val="CC0099"/>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pic>
        <p:nvPicPr>
          <p:cNvPr id="19458" name="Picture 2" descr="You bet! - V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70" y="2121407"/>
            <a:ext cx="3596106" cy="271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08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Play </a:t>
            </a:r>
            <a:br>
              <a:rPr lang="nl-BE" sz="2400" b="1" dirty="0">
                <a:solidFill>
                  <a:srgbClr val="CC0099"/>
                </a:solidFill>
                <a:latin typeface="Source Sans Pro"/>
              </a:rPr>
            </a:br>
            <a:r>
              <a:rPr lang="nl-BE" sz="1800" b="1" dirty="0">
                <a:solidFill>
                  <a:srgbClr val="CC0099"/>
                </a:solidFill>
                <a:latin typeface="Source Sans Pro"/>
              </a:rPr>
              <a:t>(12 tot 14 jaar)</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54</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3410712" y="1348800"/>
            <a:ext cx="7852954" cy="5016758"/>
          </a:xfrm>
          <a:prstGeom prst="rect">
            <a:avLst/>
          </a:prstGeom>
        </p:spPr>
        <p:txBody>
          <a:bodyPr wrap="square">
            <a:spAutoFit/>
          </a:bodyPr>
          <a:lstStyle/>
          <a:p>
            <a:endParaRPr lang="nl-BE" sz="1600" b="1" dirty="0">
              <a:solidFill>
                <a:srgbClr val="CC0099"/>
              </a:solidFill>
              <a:latin typeface="Source Sans Pro"/>
            </a:endParaRPr>
          </a:p>
          <a:p>
            <a:endParaRPr lang="nl-BE" sz="1600" b="1" dirty="0">
              <a:solidFill>
                <a:srgbClr val="CC0099"/>
              </a:solidFill>
              <a:latin typeface="Source Sans Pro"/>
            </a:endParaRPr>
          </a:p>
          <a:p>
            <a:r>
              <a:rPr lang="nl-BE" sz="1600" b="1" dirty="0">
                <a:solidFill>
                  <a:srgbClr val="CC0099"/>
                </a:solidFill>
                <a:latin typeface="Source Sans Pro"/>
              </a:rPr>
              <a:t>Wat?</a:t>
            </a:r>
            <a:endParaRPr lang="nl-BE" sz="1600" dirty="0">
              <a:solidFill>
                <a:srgbClr val="CC0099"/>
              </a:solidFill>
              <a:latin typeface="Source Sans Pro"/>
            </a:endParaRPr>
          </a:p>
          <a:p>
            <a:r>
              <a:rPr lang="nl-BE" sz="1600" dirty="0">
                <a:latin typeface="Source Sans Pro"/>
              </a:rPr>
              <a:t>PLAY vertrekt vanuit de positieve insteek om jongeren inzicht te geven in hun eigen gamegedrag en dat van hun leeftijdsgenoten. Het wil jongeren helpen om op een </a:t>
            </a:r>
            <a:r>
              <a:rPr lang="nl-BE" sz="1600" b="1" dirty="0">
                <a:latin typeface="Source Sans Pro"/>
              </a:rPr>
              <a:t>verantwoorde manier te gamen </a:t>
            </a:r>
            <a:r>
              <a:rPr lang="nl-BE" sz="1600" dirty="0">
                <a:latin typeface="Source Sans Pro"/>
              </a:rPr>
              <a:t>door hen tegelijkertijd aan het denken zetten over hun </a:t>
            </a:r>
            <a:r>
              <a:rPr lang="nl-BE" sz="1600" b="1" dirty="0">
                <a:latin typeface="Source Sans Pro"/>
              </a:rPr>
              <a:t>vrijetijdsinvulling</a:t>
            </a:r>
            <a:r>
              <a:rPr lang="nl-BE" sz="1600" dirty="0">
                <a:latin typeface="Source Sans Pro"/>
              </a:rPr>
              <a:t> en over mogelijke </a:t>
            </a:r>
            <a:r>
              <a:rPr lang="nl-BE" sz="1600" b="1" dirty="0">
                <a:latin typeface="Source Sans Pro"/>
              </a:rPr>
              <a:t>alternatieve</a:t>
            </a:r>
            <a:r>
              <a:rPr lang="nl-BE" sz="1600" dirty="0">
                <a:latin typeface="Source Sans Pro"/>
              </a:rPr>
              <a:t> activiteiten en hobby’s. Dit pakket is geschikt voor de eerste graad secundair onderwijs en de jeugdhulpverlening.</a:t>
            </a:r>
          </a:p>
          <a:p>
            <a:r>
              <a:rPr lang="nl-BE" sz="1600" dirty="0">
                <a:latin typeface="Source Sans Pro"/>
              </a:rPr>
              <a:t>Het is opgebouwd rond vier thema’s: mijn </a:t>
            </a:r>
            <a:r>
              <a:rPr lang="nl-BE" sz="1600" b="1" dirty="0">
                <a:latin typeface="Source Sans Pro"/>
              </a:rPr>
              <a:t>gameprofiel vs. de groep, verantwoord gamen, vrije tijd en de aantrekkingskracht van games.</a:t>
            </a:r>
          </a:p>
          <a:p>
            <a:endParaRPr lang="nl-BE" sz="1600" dirty="0">
              <a:latin typeface="Source Sans Pro"/>
            </a:endParaRPr>
          </a:p>
          <a:p>
            <a:endParaRPr lang="nl-BE" sz="1600" b="1" dirty="0">
              <a:solidFill>
                <a:srgbClr val="CC0099"/>
              </a:solidFill>
              <a:latin typeface="Source Sans Pro"/>
            </a:endParaRPr>
          </a:p>
          <a:p>
            <a:r>
              <a:rPr lang="nl-BE" sz="1600" b="1" dirty="0">
                <a:solidFill>
                  <a:srgbClr val="CC0099"/>
                </a:solidFill>
                <a:latin typeface="Source Sans Pro"/>
              </a:rPr>
              <a:t>Kostprijs?</a:t>
            </a:r>
            <a:endParaRPr lang="nl-BE" sz="1600" dirty="0">
              <a:solidFill>
                <a:srgbClr val="CC0099"/>
              </a:solidFill>
              <a:latin typeface="Source Sans Pro"/>
            </a:endParaRPr>
          </a:p>
          <a:p>
            <a:r>
              <a:rPr lang="nl-BE" sz="1600" dirty="0">
                <a:latin typeface="Source Sans Pro"/>
              </a:rPr>
              <a:t>Het pakket kan je </a:t>
            </a:r>
            <a:r>
              <a:rPr lang="nl-BE" sz="1600" dirty="0">
                <a:latin typeface="Source Sans Pro"/>
                <a:hlinkClick r:id="rId2"/>
              </a:rPr>
              <a:t>hier</a:t>
            </a:r>
            <a:r>
              <a:rPr lang="nl-BE" sz="1600" dirty="0">
                <a:latin typeface="Source Sans Pro"/>
              </a:rPr>
              <a:t> bestellen of kan je gratis downloaden. </a:t>
            </a:r>
          </a:p>
          <a:p>
            <a:r>
              <a:rPr lang="nl-BE" sz="1600" b="1" dirty="0">
                <a:latin typeface="Source Sans Pro"/>
              </a:rPr>
              <a:t> </a:t>
            </a:r>
            <a:br>
              <a:rPr lang="nl-BE" sz="1600" b="1" dirty="0">
                <a:latin typeface="Source Sans Pro"/>
              </a:rPr>
            </a:br>
            <a:endParaRPr lang="nl-BE" sz="1600" dirty="0">
              <a:latin typeface="Source Sans Pro"/>
            </a:endParaRPr>
          </a:p>
          <a:p>
            <a:r>
              <a:rPr lang="nl-BE" sz="1600" b="1" dirty="0">
                <a:solidFill>
                  <a:srgbClr val="CC0099"/>
                </a:solidFill>
                <a:latin typeface="Source Sans Pro"/>
              </a:rPr>
              <a:t>Meer info?</a:t>
            </a:r>
            <a:endParaRPr lang="nl-BE" sz="1600" dirty="0">
              <a:solidFill>
                <a:srgbClr val="CC0099"/>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pic>
        <p:nvPicPr>
          <p:cNvPr id="20482" name="Picture 2" descr="PLAY – Verantwoord gamen en vrijetijdsbesteding - V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95" y="1941017"/>
            <a:ext cx="2843513" cy="414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907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Maat in de shit </a:t>
            </a:r>
            <a:br>
              <a:rPr lang="nl-BE" sz="2400" b="1" dirty="0">
                <a:solidFill>
                  <a:srgbClr val="CC0099"/>
                </a:solidFill>
                <a:latin typeface="Source Sans Pro"/>
              </a:rPr>
            </a:br>
            <a:r>
              <a:rPr lang="nl-BE" sz="1800" b="1" dirty="0">
                <a:solidFill>
                  <a:srgbClr val="CC0099"/>
                </a:solidFill>
                <a:latin typeface="Source Sans Pro"/>
              </a:rPr>
              <a:t>(tweede graad)</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55</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4160031" y="1595021"/>
            <a:ext cx="7188161" cy="4278094"/>
          </a:xfrm>
          <a:prstGeom prst="rect">
            <a:avLst/>
          </a:prstGeom>
        </p:spPr>
        <p:txBody>
          <a:bodyPr wrap="square">
            <a:spAutoFit/>
          </a:bodyPr>
          <a:lstStyle/>
          <a:p>
            <a:pPr lvl="0" eaLnBrk="0" fontAlgn="base" hangingPunct="0">
              <a:spcBef>
                <a:spcPct val="0"/>
              </a:spcBef>
              <a:spcAft>
                <a:spcPct val="0"/>
              </a:spcAft>
            </a:pPr>
            <a:r>
              <a:rPr lang="nl-NL" sz="1600" b="1" dirty="0">
                <a:solidFill>
                  <a:srgbClr val="CC0099"/>
                </a:solidFill>
                <a:latin typeface="Source Sans Pro"/>
              </a:rPr>
              <a:t>Wat? </a:t>
            </a:r>
            <a:br>
              <a:rPr lang="nl-NL" sz="1600" dirty="0">
                <a:latin typeface="Source Sans Pro"/>
              </a:rPr>
            </a:br>
            <a:r>
              <a:rPr lang="nl-NL" sz="1600" dirty="0">
                <a:latin typeface="Source Sans Pro"/>
              </a:rPr>
              <a:t>Met het lespakket ‘Maat in de shit’ kunnen leerkrachten uit de tweede graad secundair onderwijs werken rond </a:t>
            </a:r>
            <a:r>
              <a:rPr lang="nl-NL" sz="1600" b="1" dirty="0">
                <a:latin typeface="Source Sans Pro"/>
              </a:rPr>
              <a:t>cannabis</a:t>
            </a:r>
            <a:r>
              <a:rPr lang="nl-NL" sz="1600" dirty="0">
                <a:latin typeface="Source Sans Pro"/>
              </a:rPr>
              <a:t> met hun leerlingen. De focus van het pakket ligt niet alleen op het thema cannabis, maar voorziet een bredere aanpak rond </a:t>
            </a:r>
            <a:r>
              <a:rPr lang="nl-NL" sz="1600" b="1" dirty="0">
                <a:latin typeface="Source Sans Pro"/>
              </a:rPr>
              <a:t>normen en vaardigheden </a:t>
            </a:r>
            <a:r>
              <a:rPr lang="nl-NL" sz="1600" dirty="0">
                <a:latin typeface="Source Sans Pro"/>
              </a:rPr>
              <a:t>door ook aandacht te besteden aan </a:t>
            </a:r>
            <a:r>
              <a:rPr lang="nl-NL" sz="1600" b="1" dirty="0">
                <a:latin typeface="Source Sans Pro"/>
              </a:rPr>
              <a:t>vriendschap en relaties</a:t>
            </a:r>
            <a:r>
              <a:rPr lang="nl-NL" sz="1600" dirty="0">
                <a:latin typeface="Source Sans Pro"/>
              </a:rPr>
              <a:t>. Zo bevat de lerarenhandleiding methodieken rond communicatievaardigheden en beschermende sociale normen. </a:t>
            </a:r>
          </a:p>
          <a:p>
            <a:pPr lvl="0" eaLnBrk="0" fontAlgn="base" hangingPunct="0">
              <a:spcBef>
                <a:spcPct val="0"/>
              </a:spcBef>
              <a:spcAft>
                <a:spcPct val="0"/>
              </a:spcAft>
            </a:pPr>
            <a:endParaRPr lang="nl-NL" sz="1600" dirty="0">
              <a:latin typeface="Source Sans Pro"/>
            </a:endParaRPr>
          </a:p>
          <a:p>
            <a:pPr lvl="0" eaLnBrk="0" fontAlgn="base" hangingPunct="0">
              <a:spcBef>
                <a:spcPct val="0"/>
              </a:spcBef>
              <a:spcAft>
                <a:spcPct val="0"/>
              </a:spcAft>
            </a:pPr>
            <a:r>
              <a:rPr lang="nl-NL" sz="1600" b="1" dirty="0">
                <a:solidFill>
                  <a:srgbClr val="CC0099"/>
                </a:solidFill>
                <a:latin typeface="Source Sans Pro"/>
              </a:rPr>
              <a:t>Kostprijs? </a:t>
            </a:r>
            <a:br>
              <a:rPr lang="nl-NL" sz="1600" dirty="0">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p>
          <a:p>
            <a:pPr lvl="0" eaLnBrk="0" fontAlgn="base" hangingPunct="0">
              <a:spcBef>
                <a:spcPct val="0"/>
              </a:spcBef>
              <a:spcAft>
                <a:spcPct val="0"/>
              </a:spcAft>
            </a:pPr>
            <a:r>
              <a:rPr lang="nl-NL" sz="1600" dirty="0">
                <a:latin typeface="Source Sans Pro"/>
              </a:rPr>
              <a:t>Gratis </a:t>
            </a:r>
            <a:r>
              <a:rPr lang="nl-NL" sz="1600" dirty="0">
                <a:latin typeface="Source Sans Pro"/>
                <a:hlinkClick r:id="rId3"/>
              </a:rPr>
              <a:t>hier</a:t>
            </a:r>
            <a:r>
              <a:rPr lang="nl-NL" sz="1600" dirty="0">
                <a:latin typeface="Source Sans Pro"/>
              </a:rPr>
              <a:t> te downloaden of te bestellen (10 euro) (brochure en flyer kunnen hier ook besteld worden).</a:t>
            </a:r>
          </a:p>
          <a:p>
            <a:pPr lvl="0" eaLnBrk="0" fontAlgn="base" hangingPunct="0">
              <a:spcBef>
                <a:spcPct val="0"/>
              </a:spcBef>
              <a:spcAft>
                <a:spcPct val="0"/>
              </a:spcAft>
            </a:pPr>
            <a:endParaRPr lang="nl-NL" sz="1600" b="1" dirty="0">
              <a:solidFill>
                <a:srgbClr val="CC0099"/>
              </a:solidFill>
              <a:latin typeface="Source Sans Pro"/>
            </a:endParaRPr>
          </a:p>
          <a:p>
            <a:pPr lvl="0" eaLnBrk="0" fontAlgn="base" hangingPunct="0">
              <a:spcBef>
                <a:spcPct val="0"/>
              </a:spcBef>
              <a:spcAft>
                <a:spcPct val="0"/>
              </a:spcAft>
            </a:pPr>
            <a:r>
              <a:rPr lang="nl-NL" sz="1600" b="1" dirty="0">
                <a:solidFill>
                  <a:srgbClr val="CC0099"/>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4"/>
              </a:rPr>
              <a:t>logo@logoleieland.be</a:t>
            </a:r>
            <a:r>
              <a:rPr lang="nl-NL" sz="1600" dirty="0">
                <a:latin typeface="Source Sans Pro"/>
              </a:rPr>
              <a:t>  </a:t>
            </a:r>
          </a:p>
          <a:p>
            <a:pPr lvl="0" eaLnBrk="0" fontAlgn="base" hangingPunct="0">
              <a:spcBef>
                <a:spcPct val="0"/>
              </a:spcBef>
              <a:spcAft>
                <a:spcPct val="0"/>
              </a:spcAft>
            </a:pP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endParaRPr lang="nl-BE" altLang="nl-BE" sz="1600" dirty="0">
              <a:latin typeface="Source Sans Pro"/>
            </a:endParaRPr>
          </a:p>
        </p:txBody>
      </p:sp>
      <p:pic>
        <p:nvPicPr>
          <p:cNvPr id="22530" name="Picture 2" descr="Maat in de shit voor het onderwijs - V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0" y="2011680"/>
            <a:ext cx="3322628" cy="373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241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Visual display &amp; rookrobot</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56</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4271554" y="1587566"/>
            <a:ext cx="6792686" cy="5016758"/>
          </a:xfrm>
          <a:prstGeom prst="rect">
            <a:avLst/>
          </a:prstGeom>
        </p:spPr>
        <p:txBody>
          <a:bodyPr wrap="square">
            <a:spAutoFit/>
          </a:bodyPr>
          <a:lstStyle/>
          <a:p>
            <a:pPr lvl="0" eaLnBrk="0" fontAlgn="base" hangingPunct="0">
              <a:spcBef>
                <a:spcPct val="0"/>
              </a:spcBef>
              <a:spcAft>
                <a:spcPct val="0"/>
              </a:spcAft>
            </a:pPr>
            <a:r>
              <a:rPr lang="nl-NL" sz="1600" b="1" dirty="0">
                <a:solidFill>
                  <a:srgbClr val="CC0099"/>
                </a:solidFill>
                <a:latin typeface="Source Sans Pro"/>
              </a:rPr>
              <a:t>Wat? </a:t>
            </a:r>
            <a:br>
              <a:rPr lang="nl-NL" sz="1600" dirty="0">
                <a:latin typeface="Source Sans Pro"/>
              </a:rPr>
            </a:br>
            <a:r>
              <a:rPr lang="nl-NL" sz="1600" dirty="0">
                <a:latin typeface="Source Sans Pro"/>
              </a:rPr>
              <a:t>Wist je dat tabaksrook meer dan 4.000 chemische stoffen bevat? En dat er daarvan minstens 60 kankerverwekkend zijn? De </a:t>
            </a:r>
            <a:r>
              <a:rPr lang="nl-NL" sz="1600" b="1" dirty="0">
                <a:latin typeface="Source Sans Pro"/>
              </a:rPr>
              <a:t>display</a:t>
            </a:r>
            <a:r>
              <a:rPr lang="nl-NL" sz="1600" dirty="0">
                <a:latin typeface="Source Sans Pro"/>
              </a:rPr>
              <a:t> geeft op visuele wijze weer welke chemische stoffen tabaksrook bevat. In sigarettenrook zit bijvoorbeeld butaan. Dat wordt in de display voorgesteld als de vloeistof in een aansteker. Koolstofmonoxide zit ook in uitlaatgassen en wordt in beeld gebracht door een auto. Teer wordt gelinkt aan de bekleding van het wegdek… </a:t>
            </a:r>
            <a:br>
              <a:rPr lang="nl-NL" sz="1600" dirty="0">
                <a:latin typeface="Source Sans Pro"/>
              </a:rPr>
            </a:br>
            <a:r>
              <a:rPr lang="nl-NL" sz="1600" dirty="0">
                <a:latin typeface="Source Sans Pro"/>
              </a:rPr>
              <a:t>Door midden van de </a:t>
            </a:r>
            <a:r>
              <a:rPr lang="nl-NL" sz="1600" b="1" dirty="0">
                <a:latin typeface="Source Sans Pro"/>
              </a:rPr>
              <a:t>rookrobot</a:t>
            </a:r>
            <a:r>
              <a:rPr lang="nl-NL" sz="1600" dirty="0">
                <a:latin typeface="Source Sans Pro"/>
              </a:rPr>
              <a:t> kan heel visueel aangetoond worden wat roken met je longen doet. De praktische test toont aan hoeveel teer er in de longen terechtkomt.</a:t>
            </a:r>
          </a:p>
          <a:p>
            <a:pPr lvl="0" eaLnBrk="0" fontAlgn="base" hangingPunct="0">
              <a:spcBef>
                <a:spcPct val="0"/>
              </a:spcBef>
              <a:spcAft>
                <a:spcPct val="0"/>
              </a:spcAft>
            </a:pPr>
            <a:endParaRPr lang="nl-NL" sz="1600" dirty="0">
              <a:latin typeface="Source Sans Pro"/>
            </a:endParaRPr>
          </a:p>
          <a:p>
            <a:pPr eaLnBrk="0" fontAlgn="base" hangingPunct="0">
              <a:spcBef>
                <a:spcPct val="0"/>
              </a:spcBef>
              <a:spcAft>
                <a:spcPct val="0"/>
              </a:spcAft>
            </a:pPr>
            <a:r>
              <a:rPr lang="nl-NL" sz="1600" b="1" dirty="0">
                <a:solidFill>
                  <a:srgbClr val="CC0099"/>
                </a:solidFill>
                <a:latin typeface="Source Sans Pro"/>
              </a:rPr>
              <a:t>Kostprijs? </a:t>
            </a:r>
            <a:br>
              <a:rPr lang="nl-NL" sz="1600" b="1" dirty="0">
                <a:solidFill>
                  <a:srgbClr val="CC0099"/>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 </a:t>
            </a:r>
            <a:br>
              <a:rPr lang="nl-NL" sz="1600" dirty="0">
                <a:latin typeface="Source Sans Pro"/>
              </a:rPr>
            </a:br>
            <a:endParaRPr lang="nl-NL" sz="1600" dirty="0">
              <a:latin typeface="Source Sans Pro"/>
            </a:endParaRPr>
          </a:p>
          <a:p>
            <a:pPr lvl="0" eaLnBrk="0" fontAlgn="base" hangingPunct="0">
              <a:spcBef>
                <a:spcPct val="0"/>
              </a:spcBef>
              <a:spcAft>
                <a:spcPct val="0"/>
              </a:spcAft>
            </a:pPr>
            <a:r>
              <a:rPr lang="nl-NL" sz="1600" b="1" dirty="0">
                <a:solidFill>
                  <a:srgbClr val="CC0099"/>
                </a:solidFill>
                <a:latin typeface="Source Sans Pro"/>
              </a:rPr>
              <a:t>Meer info? </a:t>
            </a:r>
            <a:br>
              <a:rPr lang="nl-NL" sz="1600" b="1" dirty="0">
                <a:solidFill>
                  <a:srgbClr val="CC0099"/>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p>
          <a:p>
            <a:pPr lvl="0" eaLnBrk="0" fontAlgn="base" hangingPunct="0">
              <a:spcBef>
                <a:spcPct val="0"/>
              </a:spcBef>
              <a:spcAft>
                <a:spcPct val="0"/>
              </a:spcAft>
            </a:pPr>
            <a:endParaRPr lang="nl-NL" altLang="nl-BE" sz="1600" dirty="0">
              <a:latin typeface="Source Sans Pro"/>
            </a:endParaRPr>
          </a:p>
          <a:p>
            <a:pPr lvl="0" eaLnBrk="0" fontAlgn="base" hangingPunct="0">
              <a:spcBef>
                <a:spcPct val="0"/>
              </a:spcBef>
              <a:spcAft>
                <a:spcPct val="0"/>
              </a:spcAft>
            </a:pPr>
            <a:endParaRPr lang="nl-BE" altLang="nl-BE" sz="1600" dirty="0">
              <a:latin typeface="Source Sans Pro"/>
            </a:endParaRPr>
          </a:p>
        </p:txBody>
      </p:sp>
      <p:pic>
        <p:nvPicPr>
          <p:cNvPr id="23554" name="Picture 2" descr="https://logoleieland.be/sites/default/files/styles/material_picture/public/materials/rookrobot.jpg?itok=3W-ORuBc&amp;c=2b0347778aebcbbd3037c55aa4a0dc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04" y="3977957"/>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ogoleieland.be/sites/default/files/styles/material_picture/public/materials/visual_display.jpg?itok=OzbbMEC_&amp;c=ee0df42f2cef00e27f9adfcf49a858b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88" y="1454213"/>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0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9511" y="646271"/>
            <a:ext cx="9292334" cy="4915217"/>
          </a:xfrm>
        </p:spPr>
        <p:txBody>
          <a:bodyPr>
            <a:normAutofit/>
          </a:bodyPr>
          <a:lstStyle/>
          <a:p>
            <a:pPr marL="0" indent="0">
              <a:buNone/>
            </a:pPr>
            <a:r>
              <a:rPr lang="nl-BE" sz="2400" b="1" dirty="0">
                <a:solidFill>
                  <a:srgbClr val="CC0099"/>
                </a:solidFill>
                <a:latin typeface="Source Sans Pro"/>
              </a:rPr>
              <a:t>Bullshit Free </a:t>
            </a:r>
            <a:r>
              <a:rPr lang="nl-BE" sz="2400" b="1" dirty="0" err="1">
                <a:solidFill>
                  <a:srgbClr val="CC0099"/>
                </a:solidFill>
                <a:latin typeface="Source Sans Pro"/>
              </a:rPr>
              <a:t>Generation</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57</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479511" y="1187015"/>
            <a:ext cx="8677207" cy="5509200"/>
          </a:xfrm>
          <a:prstGeom prst="rect">
            <a:avLst/>
          </a:prstGeom>
        </p:spPr>
        <p:txBody>
          <a:bodyPr wrap="square">
            <a:spAutoFit/>
          </a:bodyPr>
          <a:lstStyle/>
          <a:p>
            <a:pPr eaLnBrk="0" fontAlgn="base" hangingPunct="0">
              <a:spcBef>
                <a:spcPct val="0"/>
              </a:spcBef>
              <a:spcAft>
                <a:spcPct val="0"/>
              </a:spcAft>
            </a:pPr>
            <a:r>
              <a:rPr lang="nl-NL" sz="1600" b="1" dirty="0">
                <a:solidFill>
                  <a:srgbClr val="CC0099"/>
                </a:solidFill>
                <a:latin typeface="Source Sans Pro"/>
              </a:rPr>
              <a:t>Wat? </a:t>
            </a:r>
            <a:br>
              <a:rPr lang="nl-NL" sz="1600" dirty="0">
                <a:latin typeface="Source Sans Pro"/>
              </a:rPr>
            </a:br>
            <a:r>
              <a:rPr lang="nl-NL" sz="1600" dirty="0">
                <a:latin typeface="Source Sans Pro"/>
              </a:rPr>
              <a:t>Elke twee jaar dagen we leerlingen en schoolteams uit voor enkele </a:t>
            </a:r>
            <a:r>
              <a:rPr lang="nl-NL" sz="1600" dirty="0" err="1">
                <a:latin typeface="Source Sans Pro"/>
              </a:rPr>
              <a:t>challenges</a:t>
            </a:r>
            <a:r>
              <a:rPr lang="nl-NL" sz="1600" dirty="0">
                <a:latin typeface="Source Sans Pro"/>
              </a:rPr>
              <a:t>. Het doel? Alle </a:t>
            </a:r>
            <a:r>
              <a:rPr lang="nl-NL" sz="1600" b="1" dirty="0">
                <a:latin typeface="Source Sans Pro"/>
              </a:rPr>
              <a:t>fabels</a:t>
            </a:r>
            <a:r>
              <a:rPr lang="nl-NL" sz="1600" dirty="0">
                <a:latin typeface="Source Sans Pro"/>
              </a:rPr>
              <a:t> (de zogenoemde bullshit) </a:t>
            </a:r>
            <a:r>
              <a:rPr lang="nl-NL" sz="1600" b="1" dirty="0">
                <a:latin typeface="Source Sans Pro"/>
              </a:rPr>
              <a:t>over roken uit de wereld helpen</a:t>
            </a:r>
            <a:r>
              <a:rPr lang="nl-NL" sz="1600" dirty="0">
                <a:latin typeface="Source Sans Pro"/>
              </a:rPr>
              <a:t>! Doet jouw school mee? Dan start je voor de kerstvakantie met de planning en verdeling van de taken. De acties zelf voer je uit </a:t>
            </a:r>
            <a:r>
              <a:rPr lang="nl-NL" sz="1600" b="1" dirty="0">
                <a:latin typeface="Source Sans Pro"/>
              </a:rPr>
              <a:t>tussen de kerst- en de paasvakantie</a:t>
            </a:r>
            <a:r>
              <a:rPr lang="nl-NL" sz="1600" dirty="0">
                <a:latin typeface="Source Sans Pro"/>
              </a:rPr>
              <a:t>. Na de paasvakantie maken we de winnaars bekend. Een succesvolle en kwaliteitsvolle tabakspreventie? Dat lukt alleen als leerlingen tijdens hun volledige schoolcarrière bewust bezig zijn met de problematiek. Daarom organiseren we voor elke graad vijf </a:t>
            </a:r>
            <a:r>
              <a:rPr lang="nl-NL" sz="1600" dirty="0" err="1">
                <a:latin typeface="Source Sans Pro"/>
              </a:rPr>
              <a:t>challenges</a:t>
            </a:r>
            <a:r>
              <a:rPr lang="nl-NL" sz="1600" dirty="0">
                <a:latin typeface="Source Sans Pro"/>
              </a:rPr>
              <a:t>, volledig op maat van de leerlingen en het curriculum: de </a:t>
            </a:r>
            <a:r>
              <a:rPr lang="nl-NL" sz="1600" dirty="0" err="1">
                <a:latin typeface="Source Sans Pro"/>
              </a:rPr>
              <a:t>lerarenchallenge</a:t>
            </a:r>
            <a:r>
              <a:rPr lang="nl-NL" sz="1600" dirty="0">
                <a:latin typeface="Source Sans Pro"/>
              </a:rPr>
              <a:t>, de </a:t>
            </a:r>
            <a:r>
              <a:rPr lang="nl-NL" sz="1600" dirty="0" err="1">
                <a:latin typeface="Source Sans Pro"/>
              </a:rPr>
              <a:t>graadchallenge</a:t>
            </a:r>
            <a:r>
              <a:rPr lang="nl-NL" sz="1600" dirty="0">
                <a:latin typeface="Source Sans Pro"/>
              </a:rPr>
              <a:t>, de </a:t>
            </a:r>
            <a:r>
              <a:rPr lang="nl-NL" sz="1600" dirty="0" err="1">
                <a:latin typeface="Source Sans Pro"/>
              </a:rPr>
              <a:t>klaschallenge</a:t>
            </a:r>
            <a:r>
              <a:rPr lang="nl-NL" sz="1600" dirty="0">
                <a:latin typeface="Source Sans Pro"/>
              </a:rPr>
              <a:t>, de </a:t>
            </a:r>
            <a:r>
              <a:rPr lang="nl-NL" sz="1600" dirty="0" err="1">
                <a:latin typeface="Source Sans Pro"/>
              </a:rPr>
              <a:t>leerlingenchallenge</a:t>
            </a:r>
            <a:r>
              <a:rPr lang="nl-NL" sz="1600" dirty="0">
                <a:latin typeface="Source Sans Pro"/>
              </a:rPr>
              <a:t> en de </a:t>
            </a:r>
            <a:r>
              <a:rPr lang="nl-NL" sz="1600" dirty="0" err="1">
                <a:latin typeface="Source Sans Pro"/>
              </a:rPr>
              <a:t>bonuschallenge</a:t>
            </a:r>
            <a:r>
              <a:rPr lang="nl-NL" sz="1600" dirty="0">
                <a:latin typeface="Source Sans Pro"/>
              </a:rPr>
              <a:t>. Inschrijven kan op: </a:t>
            </a:r>
            <a:r>
              <a:rPr lang="nl-NL" sz="1600" dirty="0">
                <a:latin typeface="Source Sans Pro"/>
                <a:hlinkClick r:id="rId2"/>
              </a:rPr>
              <a:t>https://www.gezondleven.be/projecten/bullshit-free-generation</a:t>
            </a:r>
            <a:r>
              <a:rPr lang="nl-NL" sz="1600" dirty="0">
                <a:latin typeface="Source Sans Pro"/>
              </a:rPr>
              <a:t> </a:t>
            </a:r>
            <a:r>
              <a:rPr lang="nl-BE" altLang="nl-BE" sz="1600" dirty="0">
                <a:latin typeface="Source Sans Pro"/>
                <a:ea typeface="Calibri" panose="020F0502020204030204" pitchFamily="34" charset="0"/>
                <a:cs typeface="Times New Roman" panose="02020603050405020304" pitchFamily="18" charset="0"/>
              </a:rPr>
              <a:t>Binnen het project ‘Bullshit Free </a:t>
            </a:r>
            <a:r>
              <a:rPr lang="nl-BE" altLang="nl-BE" sz="1600" dirty="0" err="1">
                <a:latin typeface="Source Sans Pro"/>
                <a:ea typeface="Calibri" panose="020F0502020204030204" pitchFamily="34" charset="0"/>
                <a:cs typeface="Times New Roman" panose="02020603050405020304" pitchFamily="18" charset="0"/>
              </a:rPr>
              <a:t>Generation</a:t>
            </a:r>
            <a:r>
              <a:rPr lang="nl-BE" altLang="nl-BE" sz="1600" dirty="0">
                <a:latin typeface="Source Sans Pro"/>
                <a:ea typeface="Calibri" panose="020F0502020204030204" pitchFamily="34" charset="0"/>
                <a:cs typeface="Times New Roman" panose="02020603050405020304" pitchFamily="18" charset="0"/>
              </a:rPr>
              <a:t>’ trachten leerkrachten, directie en leerlingen van secundaire scholen het thema ‘roken’ te integreren in de les,  het rookbeleid op school verder uit te werken, de fabels over roken te ontkrachten via </a:t>
            </a:r>
            <a:r>
              <a:rPr lang="nl-BE" altLang="nl-BE" sz="1600" dirty="0" err="1">
                <a:latin typeface="Source Sans Pro"/>
                <a:ea typeface="Calibri" panose="020F0502020204030204" pitchFamily="34" charset="0"/>
                <a:cs typeface="Times New Roman" panose="02020603050405020304" pitchFamily="18" charset="0"/>
              </a:rPr>
              <a:t>social</a:t>
            </a:r>
            <a:r>
              <a:rPr lang="nl-BE" altLang="nl-BE" sz="1600" dirty="0">
                <a:latin typeface="Source Sans Pro"/>
                <a:ea typeface="Calibri" panose="020F0502020204030204" pitchFamily="34" charset="0"/>
                <a:cs typeface="Times New Roman" panose="02020603050405020304" pitchFamily="18" charset="0"/>
              </a:rPr>
              <a:t> media en het bullshitvrije imago van de school in de (lokale) pers in de verf te zetten.</a:t>
            </a:r>
            <a:endParaRPr lang="nl-BE" altLang="nl-BE" sz="1600" dirty="0">
              <a:latin typeface="Source Sans Pro"/>
            </a:endParaRPr>
          </a:p>
          <a:p>
            <a:pPr lvl="0" eaLnBrk="0" fontAlgn="base" hangingPunct="0">
              <a:spcBef>
                <a:spcPct val="0"/>
              </a:spcBef>
              <a:spcAft>
                <a:spcPct val="0"/>
              </a:spcAft>
            </a:pPr>
            <a:endParaRPr lang="nl-NL" sz="1600" dirty="0">
              <a:latin typeface="Source Sans Pro"/>
            </a:endParaRPr>
          </a:p>
          <a:p>
            <a:pPr lvl="0" eaLnBrk="0" fontAlgn="base" hangingPunct="0">
              <a:spcBef>
                <a:spcPct val="0"/>
              </a:spcBef>
              <a:spcAft>
                <a:spcPct val="0"/>
              </a:spcAft>
            </a:pPr>
            <a:endParaRPr lang="nl-NL" sz="1600" dirty="0">
              <a:latin typeface="Source Sans Pro"/>
            </a:endParaRPr>
          </a:p>
          <a:p>
            <a:pPr lvl="0" eaLnBrk="0" fontAlgn="base" hangingPunct="0">
              <a:spcBef>
                <a:spcPct val="0"/>
              </a:spcBef>
              <a:spcAft>
                <a:spcPct val="0"/>
              </a:spcAft>
            </a:pPr>
            <a:r>
              <a:rPr lang="nl-NL" sz="1600" b="1" dirty="0">
                <a:solidFill>
                  <a:srgbClr val="CC0099"/>
                </a:solidFill>
                <a:latin typeface="Source Sans Pro"/>
              </a:rPr>
              <a:t>Kostprijs? </a:t>
            </a:r>
            <a:br>
              <a:rPr lang="nl-NL" sz="1600" dirty="0">
                <a:latin typeface="Source Sans Pro"/>
              </a:rPr>
            </a:br>
            <a:r>
              <a:rPr lang="nl-NL" sz="1600" dirty="0">
                <a:latin typeface="Source Sans Pro"/>
                <a:hlinkClick r:id="rId3"/>
              </a:rPr>
              <a:t>Hier</a:t>
            </a:r>
            <a:r>
              <a:rPr lang="nl-NL" sz="1600" dirty="0">
                <a:latin typeface="Source Sans Pro"/>
              </a:rPr>
              <a:t> vind je gratis materialen.</a:t>
            </a:r>
            <a:br>
              <a:rPr lang="nl-NL" sz="1600" dirty="0">
                <a:latin typeface="Source Sans Pro"/>
              </a:rPr>
            </a:br>
            <a:endParaRPr lang="nl-NL" sz="1600" dirty="0">
              <a:latin typeface="Source Sans Pro"/>
            </a:endParaRPr>
          </a:p>
          <a:p>
            <a:pPr lvl="0" eaLnBrk="0" fontAlgn="base" hangingPunct="0">
              <a:spcBef>
                <a:spcPct val="0"/>
              </a:spcBef>
              <a:spcAft>
                <a:spcPct val="0"/>
              </a:spcAft>
            </a:pPr>
            <a:endParaRPr lang="nl-NL" sz="1600" dirty="0">
              <a:latin typeface="Source Sans Pro"/>
            </a:endParaRPr>
          </a:p>
          <a:p>
            <a:pPr lvl="0" eaLnBrk="0" fontAlgn="base" hangingPunct="0">
              <a:spcBef>
                <a:spcPct val="0"/>
              </a:spcBef>
              <a:spcAft>
                <a:spcPct val="0"/>
              </a:spcAft>
            </a:pPr>
            <a:r>
              <a:rPr lang="nl-NL" sz="1600" b="1" dirty="0">
                <a:solidFill>
                  <a:srgbClr val="CC0099"/>
                </a:solidFill>
                <a:latin typeface="Source Sans Pro"/>
              </a:rPr>
              <a:t>Meer info? </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 en </a:t>
            </a:r>
            <a:r>
              <a:rPr lang="nl-NL" sz="1600" dirty="0">
                <a:latin typeface="Source Sans Pro"/>
                <a:hlinkClick r:id="rId4"/>
              </a:rPr>
              <a:t>hier</a:t>
            </a:r>
            <a:r>
              <a:rPr lang="nl-NL" sz="1600" dirty="0">
                <a:latin typeface="Source Sans Pro"/>
              </a:rPr>
              <a:t>.</a:t>
            </a:r>
            <a:endParaRPr lang="nl-BE" altLang="nl-BE" sz="1600" dirty="0">
              <a:latin typeface="Source Sans Pro"/>
            </a:endParaRPr>
          </a:p>
        </p:txBody>
      </p:sp>
      <p:pic>
        <p:nvPicPr>
          <p:cNvPr id="2049" name="Afbeelding 18" descr="Bullshit Free Generation | Vlaams Instituut Gezond Lev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9981" y="4465730"/>
            <a:ext cx="3615766" cy="241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56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Bordspel over roken </a:t>
            </a:r>
            <a:br>
              <a:rPr lang="nl-BE" sz="2400" b="1" dirty="0">
                <a:solidFill>
                  <a:srgbClr val="CC0099"/>
                </a:solidFill>
                <a:latin typeface="Source Sans Pro"/>
              </a:rPr>
            </a:br>
            <a:r>
              <a:rPr lang="nl-BE" sz="1800" b="1" dirty="0">
                <a:solidFill>
                  <a:srgbClr val="CC0099"/>
                </a:solidFill>
                <a:latin typeface="Source Sans Pro"/>
              </a:rPr>
              <a:t>(12 tot 15 jaar)</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58</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pic>
        <p:nvPicPr>
          <p:cNvPr id="12" name="Afbeelding 11" descr="Bordspel over roken | Logo Gezondplu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4380" y="1517599"/>
            <a:ext cx="3461576" cy="2189861"/>
          </a:xfrm>
          <a:prstGeom prst="rect">
            <a:avLst/>
          </a:prstGeom>
          <a:noFill/>
          <a:ln>
            <a:noFill/>
          </a:ln>
        </p:spPr>
      </p:pic>
      <p:sp>
        <p:nvSpPr>
          <p:cNvPr id="7" name="Rechthoek 6"/>
          <p:cNvSpPr/>
          <p:nvPr/>
        </p:nvSpPr>
        <p:spPr>
          <a:xfrm>
            <a:off x="472570" y="1377505"/>
            <a:ext cx="8171688" cy="4852739"/>
          </a:xfrm>
          <a:prstGeom prst="rect">
            <a:avLst/>
          </a:prstGeom>
        </p:spPr>
        <p:txBody>
          <a:bodyPr wrap="square">
            <a:spAutoFit/>
          </a:bodyPr>
          <a:lstStyle/>
          <a:p>
            <a:pPr>
              <a:lnSpc>
                <a:spcPct val="107000"/>
              </a:lnSpc>
              <a:spcAft>
                <a:spcPts val="800"/>
              </a:spcAft>
              <a:tabLst>
                <a:tab pos="1320800" algn="l"/>
              </a:tabLst>
            </a:pPr>
            <a:r>
              <a:rPr lang="nl-BE" sz="1600" b="1" dirty="0">
                <a:solidFill>
                  <a:srgbClr val="CC0099"/>
                </a:solidFill>
                <a:latin typeface="Source Sans Pro"/>
                <a:ea typeface="Calibri" panose="020F0502020204030204" pitchFamily="34" charset="0"/>
                <a:cs typeface="Times New Roman" panose="02020603050405020304" pitchFamily="18" charset="0"/>
              </a:rPr>
              <a:t> </a:t>
            </a:r>
          </a:p>
          <a:p>
            <a:pPr>
              <a:lnSpc>
                <a:spcPct val="107000"/>
              </a:lnSpc>
              <a:spcAft>
                <a:spcPts val="800"/>
              </a:spcAft>
              <a:tabLst>
                <a:tab pos="1320800" algn="l"/>
              </a:tabLst>
            </a:pPr>
            <a:endParaRPr lang="nl-BE" sz="1600" b="1" dirty="0">
              <a:solidFill>
                <a:srgbClr val="CC0099"/>
              </a:solidFill>
              <a:latin typeface="Source Sans Pro"/>
              <a:ea typeface="Calibri" panose="020F0502020204030204" pitchFamily="34" charset="0"/>
              <a:cs typeface="Times New Roman" panose="02020603050405020304" pitchFamily="18" charset="0"/>
            </a:endParaRPr>
          </a:p>
          <a:p>
            <a:pPr>
              <a:lnSpc>
                <a:spcPct val="107000"/>
              </a:lnSpc>
              <a:spcAft>
                <a:spcPts val="800"/>
              </a:spcAft>
              <a:tabLst>
                <a:tab pos="1320800" algn="l"/>
              </a:tabLst>
            </a:pPr>
            <a:endParaRPr lang="nl-BE" sz="1600" b="1" dirty="0">
              <a:solidFill>
                <a:srgbClr val="CC0099"/>
              </a:solidFill>
              <a:latin typeface="Source Sans Pro"/>
              <a:ea typeface="Calibri" panose="020F0502020204030204" pitchFamily="34" charset="0"/>
              <a:cs typeface="Times New Roman" panose="02020603050405020304" pitchFamily="18" charset="0"/>
            </a:endParaRPr>
          </a:p>
          <a:p>
            <a:pPr>
              <a:lnSpc>
                <a:spcPct val="107000"/>
              </a:lnSpc>
              <a:spcAft>
                <a:spcPts val="800"/>
              </a:spcAft>
              <a:tabLst>
                <a:tab pos="1320800" algn="l"/>
              </a:tabLst>
            </a:pPr>
            <a:endParaRPr lang="nl-BE" sz="1600" b="1" dirty="0">
              <a:solidFill>
                <a:srgbClr val="CC0099"/>
              </a:solidFill>
              <a:latin typeface="Source Sans Pro"/>
              <a:ea typeface="Calibri" panose="020F0502020204030204" pitchFamily="34" charset="0"/>
              <a:cs typeface="Times New Roman" panose="02020603050405020304" pitchFamily="18" charset="0"/>
            </a:endParaRPr>
          </a:p>
          <a:p>
            <a:pPr>
              <a:lnSpc>
                <a:spcPct val="107000"/>
              </a:lnSpc>
              <a:spcAft>
                <a:spcPts val="800"/>
              </a:spcAft>
              <a:tabLst>
                <a:tab pos="1320800" algn="l"/>
              </a:tabLst>
            </a:pPr>
            <a:endParaRPr lang="nl-BE" sz="1600" b="1" dirty="0">
              <a:solidFill>
                <a:srgbClr val="CC0099"/>
              </a:solidFill>
              <a:latin typeface="Source Sans Pro"/>
              <a:ea typeface="Calibri" panose="020F0502020204030204" pitchFamily="34" charset="0"/>
              <a:cs typeface="Times New Roman" panose="02020603050405020304" pitchFamily="18" charset="0"/>
            </a:endParaRPr>
          </a:p>
          <a:p>
            <a:pPr>
              <a:lnSpc>
                <a:spcPct val="107000"/>
              </a:lnSpc>
              <a:spcAft>
                <a:spcPts val="800"/>
              </a:spcAft>
              <a:tabLst>
                <a:tab pos="1320800" algn="l"/>
              </a:tabLst>
            </a:pPr>
            <a:endParaRPr lang="nl-BE" sz="1600" dirty="0">
              <a:latin typeface="Source Sans Pro"/>
              <a:ea typeface="Calibri" panose="020F0502020204030204" pitchFamily="34" charset="0"/>
              <a:cs typeface="Times New Roman" panose="02020603050405020304" pitchFamily="18" charset="0"/>
            </a:endParaRPr>
          </a:p>
          <a:p>
            <a:pPr>
              <a:lnSpc>
                <a:spcPct val="107000"/>
              </a:lnSpc>
              <a:spcAft>
                <a:spcPts val="800"/>
              </a:spcAft>
              <a:tabLst>
                <a:tab pos="1320800" algn="l"/>
              </a:tabLst>
            </a:pPr>
            <a:r>
              <a:rPr lang="nl-BE" sz="1600" dirty="0">
                <a:latin typeface="Source Sans Pro"/>
                <a:ea typeface="Calibri" panose="020F0502020204030204" pitchFamily="34" charset="0"/>
                <a:cs typeface="Times New Roman" panose="02020603050405020304" pitchFamily="18" charset="0"/>
              </a:rPr>
              <a:t> </a:t>
            </a:r>
          </a:p>
          <a:p>
            <a:pPr>
              <a:lnSpc>
                <a:spcPct val="107000"/>
              </a:lnSpc>
              <a:spcAft>
                <a:spcPts val="800"/>
              </a:spcAft>
              <a:tabLst>
                <a:tab pos="1320800" algn="l"/>
              </a:tabLst>
            </a:pPr>
            <a:r>
              <a:rPr lang="nl-BE" sz="1600" b="1" dirty="0">
                <a:solidFill>
                  <a:srgbClr val="CC0099"/>
                </a:solidFill>
                <a:latin typeface="Source Sans Pro"/>
                <a:ea typeface="Calibri" panose="020F0502020204030204" pitchFamily="34" charset="0"/>
                <a:cs typeface="Times New Roman" panose="02020603050405020304" pitchFamily="18" charset="0"/>
              </a:rPr>
              <a:t>Kostprijs?</a:t>
            </a:r>
            <a:br>
              <a:rPr lang="nl-BE" sz="1600" dirty="0">
                <a:solidFill>
                  <a:srgbClr val="CC0099"/>
                </a:solidFill>
                <a:latin typeface="Source Sans Pro"/>
                <a:ea typeface="Calibri" panose="020F0502020204030204" pitchFamily="34" charset="0"/>
                <a:cs typeface="Times New Roman" panose="02020603050405020304" pitchFamily="18" charset="0"/>
              </a:rPr>
            </a:br>
            <a:r>
              <a:rPr lang="nl-BE" sz="1600" dirty="0">
                <a:latin typeface="Source Sans Pro"/>
                <a:ea typeface="Calibri" panose="020F0502020204030204" pitchFamily="34" charset="0"/>
                <a:cs typeface="Times New Roman" panose="02020603050405020304" pitchFamily="18" charset="0"/>
              </a:rPr>
              <a:t>Het spel is gratis te ontlenen bij het Logo. Het spel werd gemaakt in kader van het scholenproject ‘Bullshit Free </a:t>
            </a:r>
            <a:r>
              <a:rPr lang="nl-BE" sz="1600" dirty="0" err="1">
                <a:latin typeface="Source Sans Pro"/>
                <a:ea typeface="Calibri" panose="020F0502020204030204" pitchFamily="34" charset="0"/>
                <a:cs typeface="Times New Roman" panose="02020603050405020304" pitchFamily="18" charset="0"/>
              </a:rPr>
              <a:t>Generation</a:t>
            </a:r>
            <a:r>
              <a:rPr lang="nl-BE" sz="1600" dirty="0">
                <a:latin typeface="Source Sans Pro"/>
                <a:ea typeface="Calibri" panose="020F0502020204030204" pitchFamily="34" charset="0"/>
                <a:cs typeface="Times New Roman" panose="02020603050405020304" pitchFamily="18" charset="0"/>
              </a:rPr>
              <a:t>’. Het is ook gratis </a:t>
            </a:r>
            <a:r>
              <a:rPr lang="nl-BE" sz="1600" dirty="0">
                <a:latin typeface="Source Sans Pro"/>
                <a:ea typeface="Calibri" panose="020F0502020204030204" pitchFamily="34" charset="0"/>
                <a:cs typeface="Times New Roman" panose="02020603050405020304" pitchFamily="18" charset="0"/>
                <a:hlinkClick r:id="rId3"/>
              </a:rPr>
              <a:t>hier</a:t>
            </a:r>
            <a:r>
              <a:rPr lang="nl-BE" sz="1600" dirty="0">
                <a:latin typeface="Source Sans Pro"/>
                <a:ea typeface="Calibri" panose="020F0502020204030204" pitchFamily="34" charset="0"/>
                <a:cs typeface="Times New Roman" panose="02020603050405020304" pitchFamily="18" charset="0"/>
              </a:rPr>
              <a:t> te downloaden. </a:t>
            </a:r>
            <a:br>
              <a:rPr lang="nl-BE" sz="1600" dirty="0">
                <a:latin typeface="Source Sans Pro"/>
                <a:ea typeface="Calibri" panose="020F0502020204030204" pitchFamily="34" charset="0"/>
                <a:cs typeface="Times New Roman" panose="02020603050405020304" pitchFamily="18" charset="0"/>
              </a:rPr>
            </a:br>
            <a:r>
              <a:rPr lang="nl-BE" sz="1600" dirty="0">
                <a:latin typeface="Source Sans Pro"/>
                <a:ea typeface="Calibri" panose="020F0502020204030204" pitchFamily="34" charset="0"/>
                <a:cs typeface="Times New Roman" panose="02020603050405020304" pitchFamily="18" charset="0"/>
              </a:rPr>
              <a:t> </a:t>
            </a:r>
          </a:p>
          <a:p>
            <a:pPr>
              <a:lnSpc>
                <a:spcPct val="107000"/>
              </a:lnSpc>
              <a:spcAft>
                <a:spcPts val="800"/>
              </a:spcAft>
              <a:tabLst>
                <a:tab pos="1320800" algn="l"/>
              </a:tabLst>
            </a:pPr>
            <a:r>
              <a:rPr lang="nl-BE" sz="1600" b="1" dirty="0">
                <a:solidFill>
                  <a:srgbClr val="CC0099"/>
                </a:solidFill>
                <a:latin typeface="Source Sans Pro"/>
                <a:ea typeface="Calibri" panose="020F0502020204030204" pitchFamily="34" charset="0"/>
                <a:cs typeface="Times New Roman" panose="02020603050405020304" pitchFamily="18" charset="0"/>
              </a:rPr>
              <a:t>Meer info?</a:t>
            </a:r>
            <a:br>
              <a:rPr lang="nl-BE" sz="1600" dirty="0">
                <a:solidFill>
                  <a:srgbClr val="CC0099"/>
                </a:solidFill>
                <a:latin typeface="Source Sans Pro"/>
                <a:ea typeface="Calibri" panose="020F0502020204030204" pitchFamily="34" charset="0"/>
                <a:cs typeface="Times New Roman" panose="02020603050405020304" pitchFamily="18" charset="0"/>
              </a:rPr>
            </a:br>
            <a:r>
              <a:rPr lang="nl-BE" sz="1600" dirty="0">
                <a:latin typeface="Source Sans Pro"/>
                <a:ea typeface="Calibri" panose="020F0502020204030204" pitchFamily="34" charset="0"/>
                <a:cs typeface="Times New Roman" panose="02020603050405020304" pitchFamily="18" charset="0"/>
              </a:rPr>
              <a:t>Tel: 056/44.07.94</a:t>
            </a:r>
            <a:br>
              <a:rPr lang="nl-BE" sz="1600" dirty="0">
                <a:latin typeface="Source Sans Pro"/>
                <a:ea typeface="Calibri" panose="020F0502020204030204" pitchFamily="34" charset="0"/>
                <a:cs typeface="Times New Roman" panose="02020603050405020304" pitchFamily="18" charset="0"/>
              </a:rPr>
            </a:br>
            <a:r>
              <a:rPr lang="nl-BE" sz="1600" dirty="0">
                <a:latin typeface="Source Sans Pro"/>
                <a:ea typeface="Calibri" panose="020F0502020204030204" pitchFamily="34" charset="0"/>
                <a:cs typeface="Times New Roman" panose="02020603050405020304" pitchFamily="18" charset="0"/>
              </a:rPr>
              <a:t>E-mail: </a:t>
            </a:r>
            <a:r>
              <a:rPr lang="nl-BE" sz="1600" dirty="0">
                <a:latin typeface="Source Sans Pro"/>
                <a:ea typeface="Calibri" panose="020F0502020204030204" pitchFamily="34" charset="0"/>
                <a:cs typeface="Times New Roman" panose="02020603050405020304" pitchFamily="18" charset="0"/>
                <a:hlinkClick r:id="rId4"/>
              </a:rPr>
              <a:t>logo@logoleieland.be</a:t>
            </a:r>
            <a:r>
              <a:rPr lang="nl-BE" sz="1600" dirty="0">
                <a:latin typeface="Source Sans Pro"/>
                <a:ea typeface="Calibri" panose="020F0502020204030204" pitchFamily="34" charset="0"/>
                <a:cs typeface="Times New Roman" panose="02020603050405020304" pitchFamily="18" charset="0"/>
              </a:rPr>
              <a:t> </a:t>
            </a:r>
            <a:br>
              <a:rPr lang="nl-BE" sz="1600" dirty="0">
                <a:latin typeface="Source Sans Pro"/>
                <a:ea typeface="Calibri" panose="020F0502020204030204" pitchFamily="34" charset="0"/>
                <a:cs typeface="Times New Roman" panose="02020603050405020304" pitchFamily="18" charset="0"/>
              </a:rPr>
            </a:br>
            <a:r>
              <a:rPr lang="nl-BE" sz="1600" dirty="0">
                <a:latin typeface="Source Sans Pro"/>
                <a:ea typeface="Calibri" panose="020F0502020204030204" pitchFamily="34" charset="0"/>
                <a:cs typeface="Times New Roman" panose="02020603050405020304" pitchFamily="18" charset="0"/>
              </a:rPr>
              <a:t>Website: meer informatie vind je </a:t>
            </a:r>
            <a:r>
              <a:rPr lang="nl-BE" sz="1600" dirty="0">
                <a:latin typeface="Source Sans Pro"/>
                <a:ea typeface="Calibri" panose="020F0502020204030204" pitchFamily="34" charset="0"/>
                <a:cs typeface="Times New Roman" panose="02020603050405020304" pitchFamily="18" charset="0"/>
                <a:hlinkClick r:id="rId5"/>
              </a:rPr>
              <a:t>hier</a:t>
            </a:r>
            <a:r>
              <a:rPr lang="nl-BE" sz="1600" dirty="0">
                <a:latin typeface="Source Sans Pro"/>
                <a:ea typeface="Calibri" panose="020F0502020204030204" pitchFamily="34" charset="0"/>
                <a:cs typeface="Times New Roman" panose="02020603050405020304" pitchFamily="18" charset="0"/>
              </a:rPr>
              <a:t> en </a:t>
            </a:r>
            <a:r>
              <a:rPr lang="nl-BE" sz="1600" dirty="0">
                <a:latin typeface="Source Sans Pro"/>
                <a:ea typeface="Calibri" panose="020F0502020204030204" pitchFamily="34" charset="0"/>
                <a:cs typeface="Times New Roman" panose="02020603050405020304" pitchFamily="18" charset="0"/>
                <a:hlinkClick r:id="rId6"/>
              </a:rPr>
              <a:t>hier</a:t>
            </a:r>
            <a:r>
              <a:rPr lang="nl-BE" sz="1600" dirty="0">
                <a:latin typeface="Source Sans Pro"/>
                <a:ea typeface="Calibri" panose="020F0502020204030204" pitchFamily="34" charset="0"/>
                <a:cs typeface="Times New Roman" panose="02020603050405020304" pitchFamily="18" charset="0"/>
              </a:rPr>
              <a:t>.</a:t>
            </a:r>
            <a:endParaRPr lang="nl-BE" sz="1600" dirty="0">
              <a:effectLst/>
              <a:latin typeface="Source Sans Pro"/>
              <a:ea typeface="Calibri" panose="020F0502020204030204" pitchFamily="34" charset="0"/>
              <a:cs typeface="Times New Roman" panose="02020603050405020304" pitchFamily="18" charset="0"/>
            </a:endParaRPr>
          </a:p>
        </p:txBody>
      </p:sp>
      <p:sp>
        <p:nvSpPr>
          <p:cNvPr id="2" name="Rechthoek 1"/>
          <p:cNvSpPr/>
          <p:nvPr/>
        </p:nvSpPr>
        <p:spPr>
          <a:xfrm>
            <a:off x="517066" y="1766948"/>
            <a:ext cx="6935294" cy="2039213"/>
          </a:xfrm>
          <a:prstGeom prst="rect">
            <a:avLst/>
          </a:prstGeom>
        </p:spPr>
        <p:txBody>
          <a:bodyPr wrap="square">
            <a:spAutoFit/>
          </a:bodyPr>
          <a:lstStyle/>
          <a:p>
            <a:pPr>
              <a:lnSpc>
                <a:spcPct val="107000"/>
              </a:lnSpc>
              <a:spcAft>
                <a:spcPts val="800"/>
              </a:spcAft>
              <a:tabLst>
                <a:tab pos="1320800" algn="l"/>
              </a:tabLst>
            </a:pPr>
            <a:r>
              <a:rPr lang="nl-BE" sz="1600" b="1" dirty="0">
                <a:solidFill>
                  <a:srgbClr val="CC0099"/>
                </a:solidFill>
                <a:latin typeface="Source Sans Pro"/>
                <a:ea typeface="Calibri" panose="020F0502020204030204" pitchFamily="34" charset="0"/>
                <a:cs typeface="Times New Roman" panose="02020603050405020304" pitchFamily="18" charset="0"/>
              </a:rPr>
              <a:t>Wat?</a:t>
            </a:r>
            <a:r>
              <a:rPr lang="nl-BE" sz="1600" dirty="0">
                <a:solidFill>
                  <a:srgbClr val="CC0099"/>
                </a:solidFill>
                <a:latin typeface="Source Sans Pro"/>
                <a:ea typeface="Calibri" panose="020F0502020204030204" pitchFamily="34" charset="0"/>
                <a:cs typeface="Times New Roman" panose="02020603050405020304" pitchFamily="18" charset="0"/>
              </a:rPr>
              <a:t> </a:t>
            </a:r>
            <a:br>
              <a:rPr lang="nl-BE" sz="1600" dirty="0">
                <a:latin typeface="Source Sans Pro"/>
                <a:ea typeface="Calibri" panose="020F0502020204030204" pitchFamily="34" charset="0"/>
                <a:cs typeface="Times New Roman" panose="02020603050405020304" pitchFamily="18" charset="0"/>
              </a:rPr>
            </a:br>
            <a:r>
              <a:rPr lang="nl-BE" sz="1600" dirty="0">
                <a:latin typeface="Source Sans Pro"/>
                <a:ea typeface="Calibri" panose="020F0502020204030204" pitchFamily="34" charset="0"/>
                <a:cs typeface="Times New Roman" panose="02020603050405020304" pitchFamily="18" charset="0"/>
              </a:rPr>
              <a:t>Een lesuur lang al </a:t>
            </a:r>
            <a:r>
              <a:rPr lang="nl-BE" sz="1600" b="1" dirty="0">
                <a:latin typeface="Source Sans Pro"/>
                <a:ea typeface="Calibri" panose="020F0502020204030204" pitchFamily="34" charset="0"/>
                <a:cs typeface="Times New Roman" panose="02020603050405020304" pitchFamily="18" charset="0"/>
              </a:rPr>
              <a:t>spelende leren</a:t>
            </a:r>
            <a:r>
              <a:rPr lang="nl-BE" sz="1600" dirty="0">
                <a:latin typeface="Source Sans Pro"/>
                <a:ea typeface="Calibri" panose="020F0502020204030204" pitchFamily="34" charset="0"/>
                <a:cs typeface="Times New Roman" panose="02020603050405020304" pitchFamily="18" charset="0"/>
              </a:rPr>
              <a:t>, dat is de opzet van het bordspel over roken. </a:t>
            </a:r>
            <a:r>
              <a:rPr lang="nl-BE" sz="1600" b="1" dirty="0">
                <a:latin typeface="Source Sans Pro"/>
                <a:ea typeface="Calibri" panose="020F0502020204030204" pitchFamily="34" charset="0"/>
                <a:cs typeface="Times New Roman" panose="02020603050405020304" pitchFamily="18" charset="0"/>
              </a:rPr>
              <a:t>Doe-opdrachten, quizvragen en discussievragen </a:t>
            </a:r>
            <a:r>
              <a:rPr lang="nl-BE" sz="1600" dirty="0">
                <a:latin typeface="Source Sans Pro"/>
                <a:ea typeface="Calibri" panose="020F0502020204030204" pitchFamily="34" charset="0"/>
                <a:cs typeface="Times New Roman" panose="02020603050405020304" pitchFamily="18" charset="0"/>
              </a:rPr>
              <a:t>wisselen elkaar af. Welk team haalt als eerste de finish en welk team brandt per ongeluk zijn huis af door een smeulende sigaret? </a:t>
            </a:r>
          </a:p>
          <a:p>
            <a:pPr>
              <a:lnSpc>
                <a:spcPct val="107000"/>
              </a:lnSpc>
              <a:spcAft>
                <a:spcPts val="800"/>
              </a:spcAft>
              <a:tabLst>
                <a:tab pos="1320800" algn="l"/>
              </a:tabLst>
            </a:pPr>
            <a:r>
              <a:rPr lang="nl-BE" sz="1600" dirty="0">
                <a:latin typeface="Source Sans Pro"/>
                <a:ea typeface="Calibri" panose="020F0502020204030204" pitchFamily="34" charset="0"/>
                <a:cs typeface="Times New Roman" panose="02020603050405020304" pitchFamily="18" charset="0"/>
              </a:rPr>
              <a:t>Het spel bevat een hard spelbord, spelhandleiding, opdrachtenkaartjes, 5 pionnen en 2 dobbelstenen. </a:t>
            </a:r>
          </a:p>
        </p:txBody>
      </p:sp>
    </p:spTree>
    <p:extLst>
      <p:ext uri="{BB962C8B-B14F-4D97-AF65-F5344CB8AC3E}">
        <p14:creationId xmlns:p14="http://schemas.microsoft.com/office/powerpoint/2010/main" val="3979203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Uitgespaard: kaartspel over de kostprijs van roken </a:t>
            </a:r>
            <a:br>
              <a:rPr lang="nl-BE" sz="2400" b="1" dirty="0">
                <a:solidFill>
                  <a:srgbClr val="CC0099"/>
                </a:solidFill>
                <a:latin typeface="Source Sans Pro"/>
              </a:rPr>
            </a:br>
            <a:r>
              <a:rPr lang="nl-BE" sz="1800" b="1" dirty="0">
                <a:solidFill>
                  <a:srgbClr val="CC0099"/>
                </a:solidFill>
                <a:latin typeface="Source Sans Pro"/>
              </a:rPr>
              <a:t>(12 tot 16 jaar)</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59</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882128" y="439579"/>
            <a:ext cx="4033377"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3576121" y="1697861"/>
            <a:ext cx="7900416" cy="4031873"/>
          </a:xfrm>
          <a:prstGeom prst="rect">
            <a:avLst/>
          </a:prstGeom>
        </p:spPr>
        <p:txBody>
          <a:bodyPr wrap="square">
            <a:spAutoFit/>
          </a:bodyPr>
          <a:lstStyle/>
          <a:p>
            <a:r>
              <a:rPr lang="nl-BE" sz="1600" b="1" dirty="0">
                <a:solidFill>
                  <a:srgbClr val="CC0099"/>
                </a:solidFill>
                <a:latin typeface="Source Sans Pro"/>
              </a:rPr>
              <a:t>Wat?</a:t>
            </a:r>
            <a:endParaRPr lang="nl-BE" sz="1600" dirty="0">
              <a:solidFill>
                <a:srgbClr val="CC0099"/>
              </a:solidFill>
              <a:latin typeface="Source Sans Pro"/>
            </a:endParaRPr>
          </a:p>
          <a:p>
            <a:r>
              <a:rPr lang="nl-BE" sz="1600" dirty="0">
                <a:latin typeface="Source Sans Pro"/>
              </a:rPr>
              <a:t>Wil je je leerlingen </a:t>
            </a:r>
            <a:r>
              <a:rPr lang="nl-BE" sz="1600" b="1" dirty="0">
                <a:latin typeface="Source Sans Pro"/>
              </a:rPr>
              <a:t>bewust maken van de financiële gevolgen van roken? </a:t>
            </a:r>
            <a:r>
              <a:rPr lang="nl-BE" sz="1600" dirty="0">
                <a:latin typeface="Source Sans Pro"/>
              </a:rPr>
              <a:t>Ga dan aan de slag met dit kwartetspel. Al spelende leren de leerlingen hoeveel geld ze uitsparen door niet te roken. En wat ze daarvoor in ruil kunnen kopen of doen (zoals op reis gaan of een eigen brommer kopen).</a:t>
            </a:r>
          </a:p>
          <a:p>
            <a:r>
              <a:rPr lang="nl-BE" sz="1600" dirty="0">
                <a:latin typeface="Source Sans Pro"/>
              </a:rPr>
              <a:t>Het spel bevat 48 kwartetkaarten en een spelhandleiding. </a:t>
            </a:r>
          </a:p>
          <a:p>
            <a:endParaRPr lang="nl-BE" sz="1600" b="1" dirty="0">
              <a:latin typeface="Source Sans Pro"/>
            </a:endParaRPr>
          </a:p>
          <a:p>
            <a:endParaRPr lang="nl-BE" sz="1600" b="1" dirty="0">
              <a:solidFill>
                <a:srgbClr val="CC0099"/>
              </a:solidFill>
              <a:latin typeface="Source Sans Pro"/>
            </a:endParaRPr>
          </a:p>
          <a:p>
            <a:r>
              <a:rPr lang="nl-BE" sz="1600" b="1" dirty="0">
                <a:solidFill>
                  <a:srgbClr val="CC0099"/>
                </a:solidFill>
                <a:latin typeface="Source Sans Pro"/>
              </a:rPr>
              <a:t>Kostprijs? </a:t>
            </a:r>
            <a:br>
              <a:rPr lang="nl-BE" sz="1600" b="1" dirty="0">
                <a:latin typeface="Source Sans Pro"/>
              </a:rPr>
            </a:br>
            <a:r>
              <a:rPr lang="nl-BE" sz="1600" dirty="0">
                <a:latin typeface="Source Sans Pro"/>
              </a:rPr>
              <a:t>Het spel is gratis </a:t>
            </a:r>
            <a:r>
              <a:rPr lang="nl-BE" sz="1600" dirty="0">
                <a:latin typeface="Source Sans Pro"/>
                <a:hlinkClick r:id="rId2"/>
              </a:rPr>
              <a:t>hier</a:t>
            </a:r>
            <a:r>
              <a:rPr lang="nl-BE" sz="1600" dirty="0">
                <a:latin typeface="Source Sans Pro"/>
              </a:rPr>
              <a:t> te ontlenen bij het Logo. </a:t>
            </a:r>
            <a:br>
              <a:rPr lang="nl-BE" sz="1600" dirty="0">
                <a:latin typeface="Source Sans Pro"/>
              </a:rPr>
            </a:br>
            <a:br>
              <a:rPr lang="nl-BE" sz="1600" b="1" dirty="0">
                <a:latin typeface="Source Sans Pro"/>
              </a:rPr>
            </a:br>
            <a:endParaRPr lang="nl-BE" sz="1600" b="1" dirty="0">
              <a:latin typeface="Source Sans Pro"/>
            </a:endParaRPr>
          </a:p>
          <a:p>
            <a:r>
              <a:rPr lang="nl-BE" sz="1600" b="1" dirty="0">
                <a:solidFill>
                  <a:srgbClr val="CC0099"/>
                </a:solidFill>
                <a:latin typeface="Source Sans Pro"/>
              </a:rPr>
              <a:t>Meer info?</a:t>
            </a:r>
            <a:endParaRPr lang="nl-BE" sz="1600" dirty="0">
              <a:solidFill>
                <a:srgbClr val="CC0099"/>
              </a:solidFill>
              <a:latin typeface="Source Sans Pro"/>
            </a:endParaRPr>
          </a:p>
          <a:p>
            <a:r>
              <a:rPr lang="nl-BE" sz="1600" dirty="0">
                <a:latin typeface="Source Sans Pro"/>
              </a:rPr>
              <a:t>Tel: 056/44.07.94</a:t>
            </a:r>
          </a:p>
          <a:p>
            <a:r>
              <a:rPr lang="nl-BE" sz="1600" dirty="0">
                <a:latin typeface="Source Sans Pro"/>
              </a:rPr>
              <a:t>E-mail: </a:t>
            </a:r>
            <a:r>
              <a:rPr lang="nl-BE" sz="1600" dirty="0">
                <a:latin typeface="Source Sans Pro"/>
                <a:hlinkClick r:id="rId3"/>
              </a:rPr>
              <a:t>logo@logoleieland.be</a:t>
            </a:r>
            <a:r>
              <a:rPr lang="nl-BE" sz="1600" dirty="0">
                <a:latin typeface="Source Sans Pro"/>
              </a:rPr>
              <a:t> </a:t>
            </a:r>
          </a:p>
          <a:p>
            <a:r>
              <a:rPr lang="nl-BE" sz="1600" dirty="0">
                <a:latin typeface="Source Sans Pro"/>
              </a:rPr>
              <a:t>Website: meer informatie vind je </a:t>
            </a:r>
            <a:r>
              <a:rPr lang="nl-BE" sz="1600" dirty="0">
                <a:latin typeface="Source Sans Pro"/>
                <a:hlinkClick r:id="rId2"/>
              </a:rPr>
              <a:t>hier</a:t>
            </a:r>
            <a:r>
              <a:rPr lang="nl-BE" sz="1600" dirty="0">
                <a:latin typeface="Source Sans Pro"/>
              </a:rPr>
              <a:t> en </a:t>
            </a:r>
            <a:r>
              <a:rPr lang="nl-BE" sz="1600" dirty="0">
                <a:latin typeface="Source Sans Pro"/>
                <a:hlinkClick r:id="rId4"/>
              </a:rPr>
              <a:t>hier</a:t>
            </a:r>
            <a:r>
              <a:rPr lang="nl-BE" sz="1600" dirty="0">
                <a:latin typeface="Source Sans Pro"/>
              </a:rPr>
              <a:t>.</a:t>
            </a:r>
          </a:p>
        </p:txBody>
      </p:sp>
      <p:pic>
        <p:nvPicPr>
          <p:cNvPr id="7" name="Afbeelding 6" descr="https://vlaamse-logos.be/sites/default/files/styles/material_picture/public/materials/Kwartetspel%20over%20roken.jpg?itok=JsTlydLi&amp;c=5e0ba2e5bc068c2d5feb9acb0b49b195"/>
          <p:cNvPicPr/>
          <p:nvPr/>
        </p:nvPicPr>
        <p:blipFill>
          <a:blip r:embed="rId5">
            <a:extLst>
              <a:ext uri="{28A0092B-C50C-407E-A947-70E740481C1C}">
                <a14:useLocalDpi xmlns:a14="http://schemas.microsoft.com/office/drawing/2010/main" val="0"/>
              </a:ext>
            </a:extLst>
          </a:blip>
          <a:srcRect/>
          <a:stretch>
            <a:fillRect/>
          </a:stretch>
        </p:blipFill>
        <p:spPr bwMode="auto">
          <a:xfrm>
            <a:off x="363413" y="2340293"/>
            <a:ext cx="3002150" cy="2204275"/>
          </a:xfrm>
          <a:prstGeom prst="rect">
            <a:avLst/>
          </a:prstGeom>
          <a:noFill/>
          <a:ln>
            <a:noFill/>
          </a:ln>
        </p:spPr>
      </p:pic>
    </p:spTree>
    <p:extLst>
      <p:ext uri="{BB962C8B-B14F-4D97-AF65-F5344CB8AC3E}">
        <p14:creationId xmlns:p14="http://schemas.microsoft.com/office/powerpoint/2010/main" val="349836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4915217"/>
          </a:xfrm>
        </p:spPr>
        <p:txBody>
          <a:bodyPr vert="horz" lIns="91440" tIns="45720" rIns="91440" bIns="45720" rtlCol="0" anchor="t">
            <a:normAutofit fontScale="92500" lnSpcReduction="20000"/>
          </a:bodyPr>
          <a:lstStyle/>
          <a:p>
            <a:pPr marL="0" indent="0">
              <a:buNone/>
            </a:pPr>
            <a:r>
              <a:rPr lang="nl-NL" sz="2600" b="1" dirty="0">
                <a:solidFill>
                  <a:srgbClr val="7030A0"/>
                </a:solidFill>
                <a:latin typeface="Source Sans Pro"/>
              </a:rPr>
              <a:t>Fair Play </a:t>
            </a:r>
            <a:br>
              <a:rPr lang="nl-NL" sz="2400" b="1" dirty="0">
                <a:solidFill>
                  <a:srgbClr val="7030A0"/>
                </a:solidFill>
                <a:latin typeface="Source Sans Pro"/>
              </a:rPr>
            </a:br>
            <a:br>
              <a:rPr lang="nl-NL" sz="1600" b="1" dirty="0">
                <a:solidFill>
                  <a:srgbClr val="7030A0"/>
                </a:solidFill>
                <a:latin typeface="Source Sans Pro"/>
              </a:rPr>
            </a:br>
            <a:endParaRPr lang="nl-NL" sz="1600" b="1" dirty="0">
              <a:solidFill>
                <a:srgbClr val="7030A0"/>
              </a:solidFill>
              <a:latin typeface="Source Sans Pro"/>
            </a:endParaRPr>
          </a:p>
          <a:p>
            <a:pPr marL="0" indent="0">
              <a:buNone/>
            </a:pPr>
            <a:r>
              <a:rPr lang="nl-NL" sz="1700" b="1" dirty="0">
                <a:solidFill>
                  <a:srgbClr val="7030A0"/>
                </a:solidFill>
                <a:latin typeface="Source Sans Pro"/>
              </a:rPr>
              <a:t>Wat? </a:t>
            </a:r>
            <a:br>
              <a:rPr lang="nl-NL" sz="1700" b="1" dirty="0">
                <a:solidFill>
                  <a:srgbClr val="7030A0"/>
                </a:solidFill>
                <a:latin typeface="Source Sans Pro"/>
              </a:rPr>
            </a:br>
            <a:r>
              <a:rPr lang="nl-NL" sz="1700" dirty="0">
                <a:latin typeface="Source Sans Pro"/>
              </a:rPr>
              <a:t>Fair Play is een vaste waarde in een sportief schoolbeleid en vormt een onderdeel van het schoolbeleidsplan. MOEV besteedt met ‘Sport beweegt je school’ heel wat aandacht aan Fair Play en welbevinden. Binnen de cluster ‘Focus: Fair &amp; </a:t>
            </a:r>
            <a:r>
              <a:rPr lang="nl-NL" sz="1700" dirty="0" err="1">
                <a:latin typeface="Source Sans Pro"/>
              </a:rPr>
              <a:t>fun</a:t>
            </a:r>
            <a:r>
              <a:rPr lang="nl-NL" sz="1700" dirty="0">
                <a:latin typeface="Source Sans Pro"/>
              </a:rPr>
              <a:t>’ staan deze twee topics centraal. Via sport en spel willen MOEV en Sport Vlaanderen de </a:t>
            </a:r>
            <a:r>
              <a:rPr lang="nl-NL" sz="1700" b="1" dirty="0">
                <a:latin typeface="Source Sans Pro"/>
              </a:rPr>
              <a:t>sfeer</a:t>
            </a:r>
            <a:r>
              <a:rPr lang="nl-NL" sz="1700" dirty="0">
                <a:latin typeface="Source Sans Pro"/>
              </a:rPr>
              <a:t> in elke klas én op elke school positief </a:t>
            </a:r>
            <a:r>
              <a:rPr lang="nl-NL" sz="1700" b="1" dirty="0">
                <a:latin typeface="Source Sans Pro"/>
              </a:rPr>
              <a:t>ondersteunen </a:t>
            </a:r>
            <a:r>
              <a:rPr lang="nl-NL" sz="1700" dirty="0">
                <a:latin typeface="Source Sans Pro"/>
              </a:rPr>
              <a:t>zodat de kinderen zich op motorisch en sociaal emotioneel vlak optimaal kunnen ontwikkelen. Maak gebruik van het videofilmpje ‘Volleybalteam </a:t>
            </a:r>
            <a:r>
              <a:rPr lang="nl-NL" sz="1700" dirty="0" err="1">
                <a:latin typeface="Source Sans Pro"/>
              </a:rPr>
              <a:t>Knack</a:t>
            </a:r>
            <a:r>
              <a:rPr lang="nl-NL" sz="1700" dirty="0">
                <a:latin typeface="Source Sans Pro"/>
              </a:rPr>
              <a:t> Roeselare, de </a:t>
            </a:r>
            <a:r>
              <a:rPr lang="nl-NL" sz="1700" dirty="0" err="1">
                <a:latin typeface="Source Sans Pro"/>
              </a:rPr>
              <a:t>Yellow</a:t>
            </a:r>
            <a:r>
              <a:rPr lang="nl-NL" sz="1700" dirty="0">
                <a:latin typeface="Source Sans Pro"/>
              </a:rPr>
              <a:t> </a:t>
            </a:r>
            <a:r>
              <a:rPr lang="nl-NL" sz="1700" dirty="0" err="1">
                <a:latin typeface="Source Sans Pro"/>
              </a:rPr>
              <a:t>Tigers</a:t>
            </a:r>
            <a:r>
              <a:rPr lang="nl-NL" sz="1700" dirty="0">
                <a:latin typeface="Source Sans Pro"/>
              </a:rPr>
              <a:t>, het Belgische nationale dames volleybalteam en hun kijk op Fair Play' en zet je leerlingen aan het werk. Wat dacht je van een klasgesprek, een groepsdiscussie of een rollenspel? Laat hen op diverse manieren verwoorden wat respect en Fair Play voor hen betekent. Met deze opdracht kan je het thema Fair Play, respect en welbevinden aanreiken in andere vakken.</a:t>
            </a:r>
          </a:p>
          <a:p>
            <a:pPr marL="0" indent="0">
              <a:buNone/>
            </a:pPr>
            <a:endParaRPr lang="nl-NL" sz="1700" b="1" dirty="0">
              <a:solidFill>
                <a:srgbClr val="7030A0"/>
              </a:solidFill>
              <a:latin typeface="Source Sans Pro"/>
            </a:endParaRPr>
          </a:p>
          <a:p>
            <a:pPr marL="0" indent="0">
              <a:buNone/>
            </a:pPr>
            <a:r>
              <a:rPr lang="nl-NL" sz="1700" b="1" dirty="0">
                <a:solidFill>
                  <a:srgbClr val="7030A0"/>
                </a:solidFill>
                <a:latin typeface="Source Sans Pro"/>
              </a:rPr>
              <a:t>Kostprijs? </a:t>
            </a:r>
            <a:br>
              <a:rPr lang="nl-NL" sz="1700" b="1" dirty="0">
                <a:solidFill>
                  <a:srgbClr val="7030A0"/>
                </a:solidFill>
                <a:latin typeface="Source Sans Pro"/>
              </a:rPr>
            </a:br>
            <a:r>
              <a:rPr lang="nl-NL" sz="1700" dirty="0" err="1">
                <a:latin typeface="Source Sans Pro"/>
              </a:rPr>
              <a:t>Fairplay</a:t>
            </a:r>
            <a:r>
              <a:rPr lang="nl-NL" sz="1700" dirty="0">
                <a:latin typeface="Source Sans Pro"/>
              </a:rPr>
              <a:t> pakket kan je </a:t>
            </a:r>
            <a:r>
              <a:rPr lang="nl-NL" sz="1700" dirty="0">
                <a:latin typeface="Source Sans Pro"/>
                <a:hlinkClick r:id="rId2"/>
              </a:rPr>
              <a:t>hier</a:t>
            </a:r>
            <a:r>
              <a:rPr lang="nl-NL" sz="1700" dirty="0">
                <a:latin typeface="Source Sans Pro"/>
              </a:rPr>
              <a:t> bestellen voor 16€. </a:t>
            </a:r>
            <a:br>
              <a:rPr lang="nl-NL" sz="1700" dirty="0">
                <a:latin typeface="Source Sans Pro"/>
              </a:rPr>
            </a:br>
            <a:br>
              <a:rPr lang="nl-NL" sz="1700" dirty="0">
                <a:latin typeface="Source Sans Pro"/>
              </a:rPr>
            </a:br>
            <a:endParaRPr lang="nl-NL" sz="1700" dirty="0">
              <a:latin typeface="Source Sans Pro"/>
            </a:endParaRPr>
          </a:p>
          <a:p>
            <a:pPr marL="0" indent="0">
              <a:buNone/>
            </a:pPr>
            <a:r>
              <a:rPr lang="nl-NL" sz="1700" b="1" dirty="0">
                <a:solidFill>
                  <a:srgbClr val="7030A0"/>
                </a:solidFill>
                <a:latin typeface="Source Sans Pro"/>
              </a:rPr>
              <a:t>Meer info? </a:t>
            </a:r>
            <a:br>
              <a:rPr lang="nl-NL" sz="1700" b="1" dirty="0">
                <a:solidFill>
                  <a:srgbClr val="7030A0"/>
                </a:solidFill>
                <a:latin typeface="Source Sans Pro"/>
              </a:rPr>
            </a:br>
            <a:r>
              <a:rPr lang="nl-NL" sz="1700" dirty="0">
                <a:latin typeface="Source Sans Pro"/>
              </a:rPr>
              <a:t>Telefoon: 051/26.50.30</a:t>
            </a:r>
            <a:br>
              <a:rPr lang="nl-NL" sz="1700" dirty="0">
                <a:latin typeface="Source Sans Pro"/>
              </a:rPr>
            </a:br>
            <a:r>
              <a:rPr lang="nl-NL" sz="1700" dirty="0">
                <a:latin typeface="Source Sans Pro"/>
              </a:rPr>
              <a:t>E-mail: </a:t>
            </a:r>
            <a:r>
              <a:rPr lang="nl-NL" sz="1700" dirty="0">
                <a:latin typeface="Source Sans Pro"/>
                <a:hlinkClick r:id="rId3"/>
              </a:rPr>
              <a:t>info@wvl.moev.be</a:t>
            </a:r>
            <a:br>
              <a:rPr lang="nl-NL" sz="1700" dirty="0">
                <a:latin typeface="Source Sans Pro"/>
              </a:rPr>
            </a:br>
            <a:r>
              <a:rPr lang="nl-NL" sz="1700" dirty="0">
                <a:latin typeface="Source Sans Pro"/>
              </a:rPr>
              <a:t>Website: meer informatie vind je </a:t>
            </a:r>
            <a:r>
              <a:rPr lang="nl-NL" sz="1700" dirty="0">
                <a:latin typeface="Source Sans Pro"/>
                <a:hlinkClick r:id="rId4"/>
              </a:rPr>
              <a:t>hier</a:t>
            </a:r>
            <a:r>
              <a:rPr lang="nl-NL" sz="17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6" name="Picture 2" descr="Moev project fair play affiche secundair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264" y="3778250"/>
            <a:ext cx="209550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914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869294" cy="4915217"/>
          </a:xfrm>
        </p:spPr>
        <p:txBody>
          <a:bodyPr>
            <a:normAutofit/>
          </a:bodyPr>
          <a:lstStyle/>
          <a:p>
            <a:pPr marL="0" indent="0">
              <a:buNone/>
            </a:pPr>
            <a:r>
              <a:rPr lang="nl-BE" sz="2400" b="1" dirty="0">
                <a:solidFill>
                  <a:srgbClr val="CC0099"/>
                </a:solidFill>
                <a:latin typeface="Source Sans Pro"/>
              </a:rPr>
              <a:t>Zever in pakskes </a:t>
            </a:r>
            <a:br>
              <a:rPr lang="nl-BE" sz="2400" b="1" dirty="0">
                <a:solidFill>
                  <a:srgbClr val="CC0099"/>
                </a:solidFill>
                <a:latin typeface="Source Sans Pro"/>
              </a:rPr>
            </a:br>
            <a:r>
              <a:rPr lang="nl-BE" sz="1800" b="1" dirty="0">
                <a:solidFill>
                  <a:srgbClr val="CC0099"/>
                </a:solidFill>
                <a:latin typeface="Source Sans Pro"/>
              </a:rPr>
              <a:t>(16 tot 18 jaar)</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60</a:t>
            </a:fld>
            <a:endParaRPr lang="nl-BE"/>
          </a:p>
        </p:txBody>
      </p:sp>
      <p:sp>
        <p:nvSpPr>
          <p:cNvPr id="10" name="Rechthoek 9"/>
          <p:cNvSpPr>
            <a:spLocks noChangeArrowheads="1"/>
          </p:cNvSpPr>
          <p:nvPr/>
        </p:nvSpPr>
        <p:spPr bwMode="auto">
          <a:xfrm rot="-5400000">
            <a:off x="9035235"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26680" y="439579"/>
            <a:ext cx="4188825"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570912" y="1743014"/>
            <a:ext cx="9672610" cy="4524315"/>
          </a:xfrm>
          <a:prstGeom prst="rect">
            <a:avLst/>
          </a:prstGeom>
        </p:spPr>
        <p:txBody>
          <a:bodyPr wrap="square">
            <a:spAutoFit/>
          </a:bodyPr>
          <a:lstStyle/>
          <a:p>
            <a:r>
              <a:rPr lang="nl-BE" sz="1600" b="1" dirty="0">
                <a:solidFill>
                  <a:srgbClr val="CC0099"/>
                </a:solidFill>
                <a:latin typeface="Source Sans Pro"/>
              </a:rPr>
              <a:t>Wat?</a:t>
            </a:r>
            <a:r>
              <a:rPr lang="nl-BE" sz="1600" dirty="0">
                <a:solidFill>
                  <a:srgbClr val="CC0099"/>
                </a:solidFill>
                <a:latin typeface="Source Sans Pro"/>
              </a:rPr>
              <a:t> </a:t>
            </a:r>
            <a:br>
              <a:rPr lang="nl-BE" sz="1600" dirty="0">
                <a:latin typeface="Source Sans Pro"/>
              </a:rPr>
            </a:br>
            <a:r>
              <a:rPr lang="nl-BE" sz="1600" dirty="0">
                <a:latin typeface="Source Sans Pro"/>
              </a:rPr>
              <a:t>In het spel ‘Zever in Pakskes’ maken leerlingen kennis met 20 </a:t>
            </a:r>
            <a:r>
              <a:rPr lang="nl-BE" sz="1600" b="1" dirty="0" err="1">
                <a:latin typeface="Source Sans Pro"/>
              </a:rPr>
              <a:t>influencers</a:t>
            </a:r>
            <a:r>
              <a:rPr lang="nl-BE" sz="1600" dirty="0">
                <a:latin typeface="Source Sans Pro"/>
              </a:rPr>
              <a:t>. Elk van deze personen</a:t>
            </a:r>
            <a:br>
              <a:rPr lang="nl-BE" sz="1600" dirty="0">
                <a:latin typeface="Source Sans Pro"/>
              </a:rPr>
            </a:br>
            <a:r>
              <a:rPr lang="nl-BE" sz="1600" dirty="0">
                <a:latin typeface="Source Sans Pro"/>
              </a:rPr>
              <a:t>promoot roken, sommigen zelfs in opdracht van de tabaksindustrie. Dit doen ze door </a:t>
            </a:r>
            <a:r>
              <a:rPr lang="nl-BE" sz="1600" b="1" dirty="0">
                <a:latin typeface="Source Sans Pro"/>
              </a:rPr>
              <a:t>fabels</a:t>
            </a:r>
            <a:r>
              <a:rPr lang="nl-BE" sz="1600" dirty="0">
                <a:latin typeface="Source Sans Pro"/>
              </a:rPr>
              <a:t> (of</a:t>
            </a:r>
            <a:br>
              <a:rPr lang="nl-BE" sz="1600" dirty="0">
                <a:latin typeface="Source Sans Pro"/>
              </a:rPr>
            </a:br>
            <a:r>
              <a:rPr lang="nl-BE" sz="1600" dirty="0">
                <a:latin typeface="Source Sans Pro"/>
              </a:rPr>
              <a:t>bullshit) </a:t>
            </a:r>
            <a:r>
              <a:rPr lang="nl-BE" sz="1600" b="1" dirty="0">
                <a:latin typeface="Source Sans Pro"/>
              </a:rPr>
              <a:t>over roken te verspreiden</a:t>
            </a:r>
            <a:r>
              <a:rPr lang="nl-BE" sz="1600" dirty="0">
                <a:latin typeface="Source Sans Pro"/>
              </a:rPr>
              <a:t>. De spelers moeten de </a:t>
            </a:r>
            <a:r>
              <a:rPr lang="nl-BE" sz="1600" dirty="0" err="1">
                <a:latin typeface="Source Sans Pro"/>
              </a:rPr>
              <a:t>influencers</a:t>
            </a:r>
            <a:r>
              <a:rPr lang="nl-BE" sz="1600" dirty="0">
                <a:latin typeface="Source Sans Pro"/>
              </a:rPr>
              <a:t> overtuigen om een betere</a:t>
            </a:r>
            <a:br>
              <a:rPr lang="nl-BE" sz="1600" dirty="0">
                <a:latin typeface="Source Sans Pro"/>
              </a:rPr>
            </a:br>
            <a:r>
              <a:rPr lang="nl-BE" sz="1600" b="1" dirty="0">
                <a:latin typeface="Source Sans Pro"/>
              </a:rPr>
              <a:t>antistressmethode</a:t>
            </a:r>
            <a:r>
              <a:rPr lang="nl-BE" sz="1600" dirty="0">
                <a:latin typeface="Source Sans Pro"/>
              </a:rPr>
              <a:t> te promoten. Hoe meer volgers ze verzamelen, hoe populairder hun antistressmethode. En… hoe meer kans dat ze het spel winnen.</a:t>
            </a:r>
          </a:p>
          <a:p>
            <a:r>
              <a:rPr lang="nl-BE" sz="1600" dirty="0">
                <a:latin typeface="Source Sans Pro"/>
              </a:rPr>
              <a:t>Het spel bevat profielpagina’s van </a:t>
            </a:r>
            <a:r>
              <a:rPr lang="nl-BE" sz="1600" dirty="0" err="1">
                <a:latin typeface="Source Sans Pro"/>
              </a:rPr>
              <a:t>Instagrammers</a:t>
            </a:r>
            <a:r>
              <a:rPr lang="nl-BE" sz="1600" dirty="0">
                <a:latin typeface="Source Sans Pro"/>
              </a:rPr>
              <a:t>, kanskaarten, speelkaarten, biedkaarten, een inspiratieblad ’hoe omgaan met stress’, nabespreekfiches en de handleiding. </a:t>
            </a:r>
          </a:p>
          <a:p>
            <a:endParaRPr lang="nl-BE" sz="1600" dirty="0">
              <a:latin typeface="Source Sans Pro"/>
            </a:endParaRPr>
          </a:p>
          <a:p>
            <a:r>
              <a:rPr lang="nl-BE" sz="1600" b="1" dirty="0">
                <a:solidFill>
                  <a:srgbClr val="CC0099"/>
                </a:solidFill>
                <a:latin typeface="Source Sans Pro"/>
              </a:rPr>
              <a:t>Kostprijs?</a:t>
            </a:r>
            <a:endParaRPr lang="nl-BE" sz="1600" dirty="0">
              <a:solidFill>
                <a:srgbClr val="CC0099"/>
              </a:solidFill>
              <a:latin typeface="Source Sans Pro"/>
            </a:endParaRPr>
          </a:p>
          <a:p>
            <a:r>
              <a:rPr lang="nl-BE" sz="1600" dirty="0">
                <a:latin typeface="Source Sans Pro"/>
              </a:rPr>
              <a:t>Het is gratis </a:t>
            </a:r>
            <a:r>
              <a:rPr lang="nl-BE" sz="1600" dirty="0">
                <a:latin typeface="Source Sans Pro"/>
                <a:hlinkClick r:id="rId2"/>
              </a:rPr>
              <a:t>hier</a:t>
            </a:r>
            <a:r>
              <a:rPr lang="nl-BE" sz="1600" dirty="0">
                <a:latin typeface="Source Sans Pro"/>
              </a:rPr>
              <a:t> te ontlenen bij het Logo.</a:t>
            </a:r>
          </a:p>
          <a:p>
            <a:r>
              <a:rPr lang="nl-BE" sz="1600" dirty="0">
                <a:latin typeface="Source Sans Pro"/>
              </a:rPr>
              <a:t>Het is ook gratis </a:t>
            </a:r>
            <a:r>
              <a:rPr lang="nl-BE" sz="1600" dirty="0">
                <a:latin typeface="Source Sans Pro"/>
                <a:hlinkClick r:id="rId3"/>
              </a:rPr>
              <a:t>hier</a:t>
            </a:r>
            <a:r>
              <a:rPr lang="nl-BE" sz="1600" dirty="0">
                <a:latin typeface="Source Sans Pro"/>
              </a:rPr>
              <a:t> te downloaden.</a:t>
            </a:r>
            <a:br>
              <a:rPr lang="nl-BE" sz="1600" dirty="0">
                <a:latin typeface="Source Sans Pro"/>
              </a:rPr>
            </a:br>
            <a:endParaRPr lang="nl-BE" sz="1600" dirty="0">
              <a:solidFill>
                <a:srgbClr val="CC0099"/>
              </a:solidFill>
              <a:latin typeface="Source Sans Pro"/>
            </a:endParaRPr>
          </a:p>
          <a:p>
            <a:r>
              <a:rPr lang="nl-BE" sz="1600" b="1" dirty="0">
                <a:solidFill>
                  <a:srgbClr val="CC0099"/>
                </a:solidFill>
                <a:latin typeface="Source Sans Pro"/>
              </a:rPr>
              <a:t>Meer info?</a:t>
            </a:r>
            <a:endParaRPr lang="nl-BE" sz="1600" dirty="0">
              <a:solidFill>
                <a:srgbClr val="CC0099"/>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meer informatie vind je </a:t>
            </a:r>
            <a:r>
              <a:rPr lang="nl-BE" sz="1600" dirty="0">
                <a:latin typeface="Source Sans Pro"/>
                <a:hlinkClick r:id="rId2"/>
              </a:rPr>
              <a:t>hier</a:t>
            </a:r>
            <a:r>
              <a:rPr lang="nl-BE" sz="1600" dirty="0">
                <a:latin typeface="Source Sans Pro"/>
              </a:rPr>
              <a:t> en </a:t>
            </a:r>
            <a:r>
              <a:rPr lang="nl-BE" sz="1600" dirty="0">
                <a:latin typeface="Source Sans Pro"/>
                <a:hlinkClick r:id="rId4"/>
              </a:rPr>
              <a:t>hier</a:t>
            </a:r>
            <a:r>
              <a:rPr lang="nl-BE" sz="1600" dirty="0">
                <a:latin typeface="Source Sans Pro"/>
              </a:rPr>
              <a:t>.</a:t>
            </a:r>
            <a:br>
              <a:rPr lang="nl-BE" sz="1600" dirty="0">
                <a:latin typeface="Source Sans Pro"/>
              </a:rPr>
            </a:br>
            <a:endParaRPr lang="nl-BE" sz="1600" dirty="0">
              <a:latin typeface="Source Sans Pro"/>
            </a:endParaRPr>
          </a:p>
        </p:txBody>
      </p:sp>
      <p:pic>
        <p:nvPicPr>
          <p:cNvPr id="8" name="Afbeelding 7" descr="https://vlaamse-logos.be/sites/default/files/styles/material_picture/public/materials/Zever%20in%20pakskes.png?itok=Cxfzzbvy&amp;c=3fa04777b972ce1682172c564b6739e7"/>
          <p:cNvPicPr/>
          <p:nvPr/>
        </p:nvPicPr>
        <p:blipFill>
          <a:blip r:embed="rId5">
            <a:extLst>
              <a:ext uri="{28A0092B-C50C-407E-A947-70E740481C1C}">
                <a14:useLocalDpi xmlns:a14="http://schemas.microsoft.com/office/drawing/2010/main" val="0"/>
              </a:ext>
            </a:extLst>
          </a:blip>
          <a:srcRect/>
          <a:stretch>
            <a:fillRect/>
          </a:stretch>
        </p:blipFill>
        <p:spPr bwMode="auto">
          <a:xfrm>
            <a:off x="7569817" y="3573651"/>
            <a:ext cx="3017520" cy="2141385"/>
          </a:xfrm>
          <a:prstGeom prst="rect">
            <a:avLst/>
          </a:prstGeom>
          <a:noFill/>
          <a:ln>
            <a:noFill/>
          </a:ln>
        </p:spPr>
      </p:pic>
    </p:spTree>
    <p:extLst>
      <p:ext uri="{BB962C8B-B14F-4D97-AF65-F5344CB8AC3E}">
        <p14:creationId xmlns:p14="http://schemas.microsoft.com/office/powerpoint/2010/main" val="1498359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Samen op stap – over alcohol en uitgaan </a:t>
            </a:r>
            <a:br>
              <a:rPr lang="nl-BE" sz="2400" b="1" dirty="0">
                <a:solidFill>
                  <a:srgbClr val="CC0099"/>
                </a:solidFill>
                <a:latin typeface="Source Sans Pro"/>
              </a:rPr>
            </a:br>
            <a:r>
              <a:rPr lang="nl-BE" sz="1800" b="1" dirty="0">
                <a:solidFill>
                  <a:srgbClr val="CC0099"/>
                </a:solidFill>
                <a:latin typeface="Source Sans Pro"/>
              </a:rPr>
              <a:t>(derde graad)</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61</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26680" y="439579"/>
            <a:ext cx="4188825"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3110658" y="1387318"/>
            <a:ext cx="8046720" cy="5247590"/>
          </a:xfrm>
          <a:prstGeom prst="rect">
            <a:avLst/>
          </a:prstGeom>
        </p:spPr>
        <p:txBody>
          <a:bodyPr wrap="square">
            <a:spAutoFit/>
          </a:bodyPr>
          <a:lstStyle/>
          <a:p>
            <a:r>
              <a:rPr lang="nl-BE" sz="1600" b="1" dirty="0">
                <a:solidFill>
                  <a:srgbClr val="CC0099"/>
                </a:solidFill>
                <a:latin typeface="Source Sans Pro"/>
              </a:rPr>
              <a:t>Wat?</a:t>
            </a:r>
            <a:endParaRPr lang="nl-BE" sz="1600" dirty="0">
              <a:solidFill>
                <a:srgbClr val="CC0099"/>
              </a:solidFill>
              <a:latin typeface="Source Sans Pro"/>
            </a:endParaRPr>
          </a:p>
          <a:p>
            <a:r>
              <a:rPr lang="nl-BE" sz="1600" dirty="0">
                <a:latin typeface="Source Sans Pro"/>
              </a:rPr>
              <a:t>‘Samen op stap’ laat jongeren op een luchtige en laagdrempelige manier nadenken over manieren om </a:t>
            </a:r>
            <a:r>
              <a:rPr lang="nl-BE" sz="1600" b="1" dirty="0">
                <a:latin typeface="Source Sans Pro"/>
              </a:rPr>
              <a:t>verantwoordelijk om te gaan met alcoholgebruik tijdens de 100 dagen of </a:t>
            </a:r>
            <a:r>
              <a:rPr lang="nl-BE" sz="1600" b="1" dirty="0" err="1">
                <a:latin typeface="Source Sans Pro"/>
              </a:rPr>
              <a:t>Chrysostomos</a:t>
            </a:r>
            <a:r>
              <a:rPr lang="nl-BE" sz="1600" b="1" dirty="0">
                <a:latin typeface="Source Sans Pro"/>
              </a:rPr>
              <a:t>,</a:t>
            </a:r>
            <a:r>
              <a:rPr lang="nl-BE" sz="1600" dirty="0">
                <a:latin typeface="Source Sans Pro"/>
              </a:rPr>
              <a:t> en op andere </a:t>
            </a:r>
            <a:r>
              <a:rPr lang="nl-BE" sz="1600" b="1" dirty="0">
                <a:latin typeface="Source Sans Pro"/>
              </a:rPr>
              <a:t>uitgaansactiviteiten</a:t>
            </a:r>
            <a:r>
              <a:rPr lang="nl-BE" sz="1600" dirty="0">
                <a:latin typeface="Source Sans Pro"/>
              </a:rPr>
              <a:t>. Hoe kunnen ze de mogelijke negatieve gevolgen van alcohol inperken? En hoe kunnen ze zorg dragen voor elkaar tijdens het uitgaan?</a:t>
            </a:r>
          </a:p>
          <a:p>
            <a:r>
              <a:rPr lang="nl-BE" sz="1600" dirty="0">
                <a:latin typeface="Source Sans Pro"/>
              </a:rPr>
              <a:t>Het lesmateriaal is perfect voor de 100-dagenperiode, maar gaat inhoudelijk wel over alcohol en uitgaan in het algemeen. Het kan dus ook losstaand van de 100 dagen gebruikt worden.</a:t>
            </a:r>
          </a:p>
          <a:p>
            <a:r>
              <a:rPr lang="nl-BE" sz="1600" dirty="0">
                <a:latin typeface="Source Sans Pro"/>
              </a:rPr>
              <a:t>Ga gedurende </a:t>
            </a:r>
            <a:r>
              <a:rPr lang="nl-BE" sz="1600" b="1" dirty="0">
                <a:latin typeface="Source Sans Pro"/>
              </a:rPr>
              <a:t>twee lesuren</a:t>
            </a:r>
            <a:r>
              <a:rPr lang="nl-BE" sz="1600" dirty="0">
                <a:latin typeface="Source Sans Pro"/>
              </a:rPr>
              <a:t> aan de slag in de klas met het lesmateriaal ‘Samen op stap’ bedoeld voor jongeren van </a:t>
            </a:r>
            <a:r>
              <a:rPr lang="nl-BE" sz="1600" b="1" dirty="0">
                <a:latin typeface="Source Sans Pro"/>
              </a:rPr>
              <a:t>de derde graad van 16 tot 18+ jaar in het ASO en TSO</a:t>
            </a:r>
            <a:r>
              <a:rPr lang="nl-BE" sz="1600" dirty="0">
                <a:latin typeface="Source Sans Pro"/>
              </a:rPr>
              <a:t>.</a:t>
            </a:r>
          </a:p>
          <a:p>
            <a:r>
              <a:rPr lang="nl-BE" sz="1600" dirty="0">
                <a:latin typeface="Source Sans Pro"/>
              </a:rPr>
              <a:t> </a:t>
            </a:r>
          </a:p>
          <a:p>
            <a:r>
              <a:rPr lang="nl-BE" sz="1600" b="1" dirty="0">
                <a:solidFill>
                  <a:srgbClr val="CC0099"/>
                </a:solidFill>
                <a:latin typeface="Source Sans Pro"/>
              </a:rPr>
              <a:t>Kostprijs?</a:t>
            </a:r>
            <a:endParaRPr lang="nl-BE" sz="1600" dirty="0">
              <a:solidFill>
                <a:srgbClr val="CC0099"/>
              </a:solidFill>
              <a:latin typeface="Source Sans Pro"/>
            </a:endParaRPr>
          </a:p>
          <a:p>
            <a:r>
              <a:rPr lang="nl-BE" sz="1600" dirty="0">
                <a:latin typeface="Source Sans Pro"/>
              </a:rPr>
              <a:t>De lesmap (handleiding, feit-of-fabel-kaartjes,…) kan je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gratis downloaden of bestellen (5 euro).</a:t>
            </a:r>
            <a:br>
              <a:rPr lang="nl-BE" sz="1600" dirty="0">
                <a:latin typeface="Source Sans Pro"/>
              </a:rPr>
            </a:br>
            <a:endParaRPr lang="nl-BE" sz="1600" u="sng" dirty="0">
              <a:latin typeface="Source Sans Pro"/>
            </a:endParaRPr>
          </a:p>
          <a:p>
            <a:r>
              <a:rPr lang="nl-BE" sz="1600" b="1" dirty="0">
                <a:solidFill>
                  <a:srgbClr val="CC0099"/>
                </a:solidFill>
                <a:latin typeface="Source Sans Pro"/>
              </a:rPr>
              <a:t>Meer info?</a:t>
            </a:r>
            <a:r>
              <a:rPr lang="nl-BE" sz="1600" dirty="0">
                <a:solidFill>
                  <a:srgbClr val="CC0099"/>
                </a:solidFill>
                <a:latin typeface="Source Sans Pro"/>
              </a:rPr>
              <a:t> </a:t>
            </a:r>
          </a:p>
          <a:p>
            <a:r>
              <a:rPr lang="nl-BE" sz="1600" dirty="0">
                <a:latin typeface="Source Sans Pro"/>
              </a:rPr>
              <a:t>Tel: 056/44.07.94</a:t>
            </a:r>
          </a:p>
          <a:p>
            <a:r>
              <a:rPr lang="nl-BE" sz="1600" dirty="0">
                <a:latin typeface="Source Sans Pro"/>
              </a:rPr>
              <a:t>E-mail: </a:t>
            </a:r>
            <a:r>
              <a:rPr lang="nl-BE" sz="1600" dirty="0">
                <a:latin typeface="Source Sans Pro"/>
                <a:hlinkClick r:id="rId3"/>
              </a:rPr>
              <a:t>logo@logoleieland.be</a:t>
            </a:r>
            <a:r>
              <a:rPr lang="nl-BE" sz="1600" dirty="0">
                <a:latin typeface="Source Sans Pro"/>
              </a:rPr>
              <a:t> </a:t>
            </a:r>
          </a:p>
          <a:p>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r>
              <a:rPr lang="nl-BE" sz="1500" dirty="0"/>
              <a:t> </a:t>
            </a:r>
          </a:p>
          <a:p>
            <a:endParaRPr lang="nl-BE" sz="1500" dirty="0"/>
          </a:p>
        </p:txBody>
      </p:sp>
      <p:pic>
        <p:nvPicPr>
          <p:cNvPr id="9" name="Afbeelding 8" descr="https://www.vad.be/cache/img/e0b1f486ede199611d6b8a441700de66-Samen-op-Stap_Catalogus.jpg"/>
          <p:cNvPicPr/>
          <p:nvPr/>
        </p:nvPicPr>
        <p:blipFill>
          <a:blip r:embed="rId4">
            <a:extLst>
              <a:ext uri="{28A0092B-C50C-407E-A947-70E740481C1C}">
                <a14:useLocalDpi xmlns:a14="http://schemas.microsoft.com/office/drawing/2010/main" val="0"/>
              </a:ext>
            </a:extLst>
          </a:blip>
          <a:srcRect/>
          <a:stretch>
            <a:fillRect/>
          </a:stretch>
        </p:blipFill>
        <p:spPr bwMode="auto">
          <a:xfrm>
            <a:off x="472570" y="2120075"/>
            <a:ext cx="2392615" cy="3503485"/>
          </a:xfrm>
          <a:prstGeom prst="rect">
            <a:avLst/>
          </a:prstGeom>
          <a:noFill/>
          <a:ln>
            <a:noFill/>
          </a:ln>
        </p:spPr>
      </p:pic>
    </p:spTree>
    <p:extLst>
      <p:ext uri="{BB962C8B-B14F-4D97-AF65-F5344CB8AC3E}">
        <p14:creationId xmlns:p14="http://schemas.microsoft.com/office/powerpoint/2010/main" val="4191884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5760" y="606742"/>
            <a:ext cx="9292334" cy="4915217"/>
          </a:xfrm>
        </p:spPr>
        <p:txBody>
          <a:bodyPr>
            <a:normAutofit/>
          </a:bodyPr>
          <a:lstStyle/>
          <a:p>
            <a:pPr marL="0" indent="0">
              <a:buNone/>
            </a:pPr>
            <a:r>
              <a:rPr lang="nl-BE" sz="2400" b="1" dirty="0">
                <a:solidFill>
                  <a:srgbClr val="CC0099"/>
                </a:solidFill>
                <a:latin typeface="Source Sans Pro"/>
              </a:rPr>
              <a:t>Unplugged</a:t>
            </a:r>
            <a:br>
              <a:rPr lang="nl-BE" sz="2400" b="1" dirty="0">
                <a:solidFill>
                  <a:srgbClr val="CC0099"/>
                </a:solidFill>
                <a:latin typeface="Source Sans Pro"/>
              </a:rPr>
            </a:br>
            <a:r>
              <a:rPr lang="nl-BE" sz="1800" b="1" dirty="0">
                <a:solidFill>
                  <a:srgbClr val="CC0099"/>
                </a:solidFill>
                <a:latin typeface="Source Sans Pro"/>
              </a:rPr>
              <a:t>(ook voor het buitengewoon secundair onderwijs)</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62</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096000" y="439579"/>
            <a:ext cx="5819505"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 VORMING</a:t>
            </a:r>
          </a:p>
        </p:txBody>
      </p:sp>
      <p:sp>
        <p:nvSpPr>
          <p:cNvPr id="5" name="Rechthoek 4"/>
          <p:cNvSpPr/>
          <p:nvPr/>
        </p:nvSpPr>
        <p:spPr>
          <a:xfrm>
            <a:off x="365760" y="1348800"/>
            <a:ext cx="8476931" cy="5016758"/>
          </a:xfrm>
          <a:prstGeom prst="rect">
            <a:avLst/>
          </a:prstGeom>
        </p:spPr>
        <p:txBody>
          <a:bodyPr wrap="square">
            <a:spAutoFit/>
          </a:bodyPr>
          <a:lstStyle/>
          <a:p>
            <a:pPr lvl="0" eaLnBrk="0" fontAlgn="base" hangingPunct="0">
              <a:spcBef>
                <a:spcPct val="0"/>
              </a:spcBef>
              <a:spcAft>
                <a:spcPct val="0"/>
              </a:spcAft>
            </a:pPr>
            <a:r>
              <a:rPr lang="nl-NL" sz="1600" b="1" dirty="0">
                <a:solidFill>
                  <a:srgbClr val="CC0099"/>
                </a:solidFill>
                <a:latin typeface="Source Sans Pro"/>
              </a:rPr>
              <a:t>Wat? </a:t>
            </a:r>
            <a:br>
              <a:rPr lang="nl-NL" sz="1600" b="1" dirty="0">
                <a:latin typeface="Source Sans Pro"/>
              </a:rPr>
            </a:br>
            <a:r>
              <a:rPr lang="nl-NL" sz="1600" dirty="0">
                <a:latin typeface="Source Sans Pro"/>
              </a:rPr>
              <a:t>Via het educatief materiaal </a:t>
            </a:r>
            <a:r>
              <a:rPr lang="nl-NL" sz="1600" dirty="0" err="1">
                <a:latin typeface="Source Sans Pro"/>
              </a:rPr>
              <a:t>Unplugged</a:t>
            </a:r>
            <a:r>
              <a:rPr lang="nl-NL" sz="1600" dirty="0">
                <a:latin typeface="Source Sans Pro"/>
              </a:rPr>
              <a:t> maak je als leerkracht of begeleider druggebruik bespreekbaar met de jongeren. Door aan de slag te gaan met dit drugpreventieprogramma van De Sleutel breng je </a:t>
            </a:r>
            <a:r>
              <a:rPr lang="nl-NL" sz="1600" b="1" dirty="0">
                <a:latin typeface="Source Sans Pro"/>
              </a:rPr>
              <a:t>kennis</a:t>
            </a:r>
            <a:r>
              <a:rPr lang="nl-NL" sz="1600" dirty="0">
                <a:latin typeface="Source Sans Pro"/>
              </a:rPr>
              <a:t> bij over drugs bij de leerlingen, maar doe je hen ook nadenken over de keuzes die ze maken en leer je hen de juiste </a:t>
            </a:r>
            <a:r>
              <a:rPr lang="nl-NL" sz="1600" b="1" dirty="0">
                <a:latin typeface="Source Sans Pro"/>
              </a:rPr>
              <a:t>vaardigheden</a:t>
            </a:r>
            <a:r>
              <a:rPr lang="nl-NL" sz="1600" dirty="0">
                <a:latin typeface="Source Sans Pro"/>
              </a:rPr>
              <a:t> aan. Er is zowel een pakket voor de eerste, tweede als derde graad. Het pakket kan ook gebruikt worden in het buitengewoon secundair onderwijs mits een hertaling door de leerkracht. Eveneens kan je ook het </a:t>
            </a:r>
            <a:r>
              <a:rPr lang="nl-NL" sz="1600" b="1" dirty="0">
                <a:latin typeface="Source Sans Pro"/>
              </a:rPr>
              <a:t>kaartspel</a:t>
            </a:r>
            <a:r>
              <a:rPr lang="nl-NL" sz="1600" dirty="0">
                <a:latin typeface="Source Sans Pro"/>
              </a:rPr>
              <a:t> van </a:t>
            </a:r>
            <a:r>
              <a:rPr lang="nl-NL" sz="1600" dirty="0" err="1">
                <a:latin typeface="Source Sans Pro"/>
              </a:rPr>
              <a:t>Unplugged</a:t>
            </a:r>
            <a:r>
              <a:rPr lang="nl-NL" sz="1600" dirty="0">
                <a:latin typeface="Source Sans Pro"/>
              </a:rPr>
              <a:t> ontlenen. De Sleutel organiseert ook </a:t>
            </a:r>
            <a:r>
              <a:rPr lang="nl-NL" sz="1600" b="1" dirty="0">
                <a:latin typeface="Source Sans Pro"/>
              </a:rPr>
              <a:t>trainingen en projectdagen </a:t>
            </a:r>
            <a:r>
              <a:rPr lang="nl-NL" sz="1600" dirty="0">
                <a:latin typeface="Source Sans Pro"/>
              </a:rPr>
              <a:t>om aan de slag te gaan met het materiaal. </a:t>
            </a:r>
          </a:p>
          <a:p>
            <a:pPr lvl="0" eaLnBrk="0" fontAlgn="base" hangingPunct="0">
              <a:spcBef>
                <a:spcPct val="0"/>
              </a:spcBef>
              <a:spcAft>
                <a:spcPct val="0"/>
              </a:spcAft>
            </a:pPr>
            <a:endParaRPr lang="nl-NL" sz="1600" dirty="0">
              <a:latin typeface="Source Sans Pro"/>
            </a:endParaRPr>
          </a:p>
          <a:p>
            <a:pPr lvl="0" eaLnBrk="0" fontAlgn="base" hangingPunct="0">
              <a:spcBef>
                <a:spcPct val="0"/>
              </a:spcBef>
              <a:spcAft>
                <a:spcPct val="0"/>
              </a:spcAft>
            </a:pPr>
            <a:r>
              <a:rPr lang="nl-NL" sz="1600" b="1" dirty="0">
                <a:solidFill>
                  <a:srgbClr val="CC0099"/>
                </a:solidFill>
                <a:latin typeface="Source Sans Pro"/>
              </a:rPr>
              <a:t>Kostprijs? </a:t>
            </a:r>
            <a:br>
              <a:rPr lang="nl-NL" sz="1600" dirty="0">
                <a:latin typeface="Source Sans Pro"/>
              </a:rPr>
            </a:br>
            <a:r>
              <a:rPr lang="nl-NL" sz="1600" dirty="0">
                <a:latin typeface="Source Sans Pro"/>
              </a:rPr>
              <a:t>Educatief pakket: </a:t>
            </a:r>
            <a:r>
              <a:rPr lang="nl-NL" sz="1600" dirty="0">
                <a:latin typeface="Source Sans Pro"/>
                <a:hlinkClick r:id="rId3"/>
              </a:rPr>
              <a:t>hier</a:t>
            </a:r>
            <a:r>
              <a:rPr lang="nl-NL" sz="1600" dirty="0">
                <a:latin typeface="Source Sans Pro"/>
              </a:rPr>
              <a:t> te bestellen.</a:t>
            </a:r>
            <a:br>
              <a:rPr lang="nl-NL" sz="1600" dirty="0">
                <a:latin typeface="Source Sans Pro"/>
              </a:rPr>
            </a:br>
            <a:r>
              <a:rPr lang="nl-NL" sz="1600" dirty="0">
                <a:latin typeface="Source Sans Pro"/>
              </a:rPr>
              <a:t>Kaartspel: </a:t>
            </a:r>
            <a:r>
              <a:rPr lang="nl-NL" sz="1600" dirty="0">
                <a:latin typeface="Source Sans Pro"/>
                <a:hlinkClick r:id="rId4"/>
              </a:rPr>
              <a:t>hier</a:t>
            </a:r>
            <a:r>
              <a:rPr lang="nl-NL" sz="1600" dirty="0">
                <a:latin typeface="Source Sans Pro"/>
              </a:rPr>
              <a:t> gratis te ontlenen bij Logo Leieland.</a:t>
            </a:r>
            <a:br>
              <a:rPr lang="nl-NL" sz="1600" dirty="0">
                <a:latin typeface="Source Sans Pro"/>
              </a:rPr>
            </a:br>
            <a:r>
              <a:rPr lang="nl-NL" sz="1600" dirty="0">
                <a:latin typeface="Source Sans Pro"/>
              </a:rPr>
              <a:t>Trainingen: </a:t>
            </a:r>
            <a:r>
              <a:rPr lang="nl-BE" sz="1600" u="sng" dirty="0">
                <a:latin typeface="Source Sans Pro"/>
              </a:rPr>
              <a:t>https://www.klascement.net/fysiek-materiaal/77142/unplugged-werken-aan-drugbeleid/</a:t>
            </a:r>
            <a:br>
              <a:rPr lang="nl-BE" sz="1600" u="sng" dirty="0">
                <a:latin typeface="Source Sans Pro"/>
              </a:rPr>
            </a:br>
            <a:br>
              <a:rPr lang="nl-BE" sz="1600" u="sng" dirty="0">
                <a:latin typeface="Source Sans Pro"/>
              </a:rPr>
            </a:br>
            <a:r>
              <a:rPr lang="nl-NL" sz="1600" b="1" dirty="0">
                <a:solidFill>
                  <a:srgbClr val="CC0099"/>
                </a:solidFill>
                <a:latin typeface="Source Sans Pro"/>
              </a:rPr>
              <a:t>Meer info? </a:t>
            </a:r>
            <a:br>
              <a:rPr lang="nl-NL" sz="1600" dirty="0">
                <a:latin typeface="Source Sans Pro"/>
              </a:rPr>
            </a:br>
            <a:r>
              <a:rPr lang="nl-NL" sz="1600" dirty="0">
                <a:latin typeface="Source Sans Pro"/>
              </a:rPr>
              <a:t>Telefoon: </a:t>
            </a:r>
            <a:r>
              <a:rPr lang="nl-BE" sz="1600" dirty="0">
                <a:latin typeface="Source Sans Pro"/>
              </a:rPr>
              <a:t>09-231 57 48</a:t>
            </a:r>
            <a:br>
              <a:rPr lang="nl-BE" sz="1600" dirty="0">
                <a:latin typeface="Source Sans Pro"/>
              </a:rPr>
            </a:br>
            <a:r>
              <a:rPr lang="nl-NL" sz="1600" dirty="0">
                <a:latin typeface="Source Sans Pro"/>
              </a:rPr>
              <a:t>E-mail: </a:t>
            </a:r>
            <a:r>
              <a:rPr lang="nl-NL" sz="1600" dirty="0">
                <a:latin typeface="Source Sans Pro"/>
                <a:hlinkClick r:id="rId5"/>
              </a:rPr>
              <a:t>preventie@desleutel.be</a:t>
            </a:r>
            <a:br>
              <a:rPr lang="nl-NL" sz="1600" dirty="0">
                <a:latin typeface="Source Sans Pro"/>
              </a:rPr>
            </a:br>
            <a:r>
              <a:rPr lang="nl-NL" sz="1600" dirty="0">
                <a:latin typeface="Source Sans Pro"/>
              </a:rPr>
              <a:t>Website: meer informatie vind je </a:t>
            </a:r>
            <a:r>
              <a:rPr lang="nl-NL" sz="1600" dirty="0">
                <a:latin typeface="Source Sans Pro"/>
                <a:hlinkClick r:id="rId6"/>
              </a:rPr>
              <a:t>hier</a:t>
            </a:r>
            <a:r>
              <a:rPr lang="nl-NL" sz="1600" dirty="0">
                <a:latin typeface="Source Sans Pro"/>
              </a:rPr>
              <a:t>. </a:t>
            </a:r>
            <a:endParaRPr lang="nl-BE" altLang="nl-BE" sz="1600" dirty="0">
              <a:latin typeface="Source Sans Pro"/>
            </a:endParaRPr>
          </a:p>
        </p:txBody>
      </p:sp>
      <p:pic>
        <p:nvPicPr>
          <p:cNvPr id="24578" name="Picture 2" descr="Preventie lanceert vernieuwde lessenreeks Unplugged voor 1ste graa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2691" y="2268735"/>
            <a:ext cx="2335372" cy="324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584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Tabak, alcohol en drugs op school</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63</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VORMING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72570" y="1683688"/>
            <a:ext cx="7167590" cy="3293209"/>
          </a:xfrm>
          <a:prstGeom prst="rect">
            <a:avLst/>
          </a:prstGeom>
        </p:spPr>
        <p:txBody>
          <a:bodyPr wrap="square">
            <a:spAutoFit/>
          </a:bodyPr>
          <a:lstStyle/>
          <a:p>
            <a:r>
              <a:rPr lang="nl-NL" sz="1600" b="1" dirty="0">
                <a:solidFill>
                  <a:srgbClr val="CC0099"/>
                </a:solidFill>
                <a:latin typeface="Source Sans Pro"/>
              </a:rPr>
              <a:t>Wat? </a:t>
            </a:r>
          </a:p>
          <a:p>
            <a:r>
              <a:rPr lang="nl-NL" sz="1600" dirty="0">
                <a:latin typeface="Source Sans Pro"/>
              </a:rPr>
              <a:t>Via een vorming voor zowel leerkrachten, leerlingenbegeleiders, CLB, directie… doet men aan deskundigheidsbevordering en dit op maat van de school. Inhoudelijk kunnen volgende thema’s worden aangeboden: productinformatie, omgaan met gebruik, grenzen stellen, motiverende gespreksvoering,... </a:t>
            </a:r>
          </a:p>
          <a:p>
            <a:endParaRPr lang="nl-NL" sz="1600" dirty="0">
              <a:latin typeface="Source Sans Pro"/>
            </a:endParaRPr>
          </a:p>
          <a:p>
            <a:r>
              <a:rPr lang="nl-NL" sz="1600" b="1" dirty="0">
                <a:solidFill>
                  <a:srgbClr val="CC0099"/>
                </a:solidFill>
                <a:latin typeface="Source Sans Pro"/>
              </a:rPr>
              <a:t>Kostprijs? </a:t>
            </a:r>
            <a:br>
              <a:rPr lang="nl-NL" sz="1600" dirty="0">
                <a:latin typeface="Source Sans Pro"/>
              </a:rPr>
            </a:br>
            <a:r>
              <a:rPr lang="nl-NL" sz="1600" dirty="0">
                <a:latin typeface="Source Sans Pro"/>
              </a:rPr>
              <a:t>Op maat </a:t>
            </a:r>
          </a:p>
          <a:p>
            <a:endParaRPr lang="nl-NL" sz="1600" b="1" dirty="0">
              <a:solidFill>
                <a:srgbClr val="CC0099"/>
              </a:solidFill>
              <a:latin typeface="Source Sans Pro"/>
            </a:endParaRPr>
          </a:p>
          <a:p>
            <a:r>
              <a:rPr lang="nl-NL" sz="1600" b="1" dirty="0">
                <a:solidFill>
                  <a:srgbClr val="CC0099"/>
                </a:solidFill>
                <a:latin typeface="Source Sans Pro"/>
              </a:rPr>
              <a:t>Meer info? </a:t>
            </a:r>
            <a:br>
              <a:rPr lang="nl-NL" sz="1600" dirty="0">
                <a:latin typeface="Source Sans Pro"/>
              </a:rPr>
            </a:br>
            <a:r>
              <a:rPr lang="nl-NL" sz="1600" dirty="0">
                <a:latin typeface="Source Sans Pro"/>
              </a:rPr>
              <a:t>Telefoon: 051/25.99.30 </a:t>
            </a:r>
            <a:br>
              <a:rPr lang="nl-NL" sz="1600" dirty="0">
                <a:latin typeface="Source Sans Pro"/>
              </a:rPr>
            </a:br>
            <a:r>
              <a:rPr lang="nl-NL" sz="1600" dirty="0">
                <a:latin typeface="Source Sans Pro"/>
              </a:rPr>
              <a:t>E-mail: </a:t>
            </a:r>
            <a:r>
              <a:rPr lang="nl-NL" sz="1600" dirty="0">
                <a:latin typeface="Source Sans Pro"/>
                <a:hlinkClick r:id="rId2"/>
              </a:rPr>
              <a:t>preventieTAD@cgglargo.be</a:t>
            </a:r>
            <a:br>
              <a:rPr lang="nl-NL" sz="1600" dirty="0">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pic>
        <p:nvPicPr>
          <p:cNvPr id="8" name="Afbeelding 7"/>
          <p:cNvPicPr>
            <a:picLocks noChangeAspect="1"/>
          </p:cNvPicPr>
          <p:nvPr/>
        </p:nvPicPr>
        <p:blipFill rotWithShape="1">
          <a:blip r:embed="rId4"/>
          <a:srcRect l="3929" t="10815" r="53493" b="77185"/>
          <a:stretch/>
        </p:blipFill>
        <p:spPr>
          <a:xfrm>
            <a:off x="6667424" y="5368491"/>
            <a:ext cx="3886352" cy="1229666"/>
          </a:xfrm>
          <a:prstGeom prst="rect">
            <a:avLst/>
          </a:prstGeom>
        </p:spPr>
      </p:pic>
    </p:spTree>
    <p:extLst>
      <p:ext uri="{BB962C8B-B14F-4D97-AF65-F5344CB8AC3E}">
        <p14:creationId xmlns:p14="http://schemas.microsoft.com/office/powerpoint/2010/main" val="2040480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86189" y="682286"/>
            <a:ext cx="9292334" cy="4915217"/>
          </a:xfrm>
        </p:spPr>
        <p:txBody>
          <a:bodyPr>
            <a:normAutofit/>
          </a:bodyPr>
          <a:lstStyle/>
          <a:p>
            <a:pPr marL="0" indent="0">
              <a:buNone/>
            </a:pPr>
            <a:r>
              <a:rPr lang="nl-BE" sz="2400" b="1" dirty="0">
                <a:solidFill>
                  <a:srgbClr val="CC0099"/>
                </a:solidFill>
                <a:latin typeface="Source Sans Pro"/>
              </a:rPr>
              <a:t>Ouderavond ‘Als kleine kinderen groot worden’ </a:t>
            </a:r>
            <a:br>
              <a:rPr lang="nl-BE" sz="2400" b="1" dirty="0">
                <a:solidFill>
                  <a:srgbClr val="CC0099"/>
                </a:solidFill>
                <a:latin typeface="Source Sans Pro"/>
              </a:rPr>
            </a:br>
            <a:r>
              <a:rPr lang="nl-BE" sz="1800" b="1" dirty="0">
                <a:solidFill>
                  <a:srgbClr val="CC0099"/>
                </a:solidFill>
                <a:latin typeface="Source Sans Pro"/>
              </a:rPr>
              <a:t>(10 tot 15 jaar)</a:t>
            </a:r>
            <a:endParaRPr lang="nl-BE" sz="1800" dirty="0">
              <a:solidFill>
                <a:srgbClr val="CC0099"/>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64</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922008" y="439579"/>
            <a:ext cx="4993497"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WORKSHOP/ 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21017" y="1722823"/>
            <a:ext cx="7720183" cy="4401205"/>
          </a:xfrm>
          <a:prstGeom prst="rect">
            <a:avLst/>
          </a:prstGeom>
        </p:spPr>
        <p:txBody>
          <a:bodyPr wrap="square">
            <a:spAutoFit/>
          </a:bodyPr>
          <a:lstStyle/>
          <a:p>
            <a:r>
              <a:rPr lang="nl-NL" sz="1400" b="1" dirty="0">
                <a:solidFill>
                  <a:srgbClr val="CC0099"/>
                </a:solidFill>
                <a:latin typeface="Source Sans Pro"/>
              </a:rPr>
              <a:t>Wat? </a:t>
            </a:r>
            <a:br>
              <a:rPr lang="nl-NL" sz="1400" b="1" dirty="0">
                <a:solidFill>
                  <a:srgbClr val="CC0099"/>
                </a:solidFill>
                <a:latin typeface="Source Sans Pro"/>
              </a:rPr>
            </a:br>
            <a:r>
              <a:rPr lang="nl-NL" sz="1400" dirty="0">
                <a:latin typeface="Source Sans Pro"/>
              </a:rPr>
              <a:t>Tijdens deze ouderavond ligt de nadruk op opvoedingsondersteuning. We gaan met ouders op zoek naar </a:t>
            </a:r>
            <a:r>
              <a:rPr lang="nl-NL" sz="1400" b="1" dirty="0">
                <a:latin typeface="Source Sans Pro"/>
              </a:rPr>
              <a:t>tips om een preventieve rol op te nemen inzake het tabak-, alcohol en druggebruik </a:t>
            </a:r>
            <a:r>
              <a:rPr lang="nl-NL" sz="1400" dirty="0">
                <a:latin typeface="Source Sans Pro"/>
              </a:rPr>
              <a:t>van jongeren. Dit gebeurt aan de hand van filmpjes en interactieve methodieken. Dit infomoment is bestemd voor ouders met kinderen tussen </a:t>
            </a:r>
            <a:r>
              <a:rPr lang="nl-NL" sz="1400" b="1" dirty="0">
                <a:latin typeface="Source Sans Pro"/>
              </a:rPr>
              <a:t>10 en 15 jaar</a:t>
            </a:r>
            <a:r>
              <a:rPr lang="nl-NL" sz="1400" dirty="0">
                <a:latin typeface="Source Sans Pro"/>
              </a:rPr>
              <a:t>. Geef gerust ook met de ouders de brochure mee. Deze kan je bestelling via de website van de VAD. Iedereen die een infoavond wil organiseren kan contact opnemen met het CGG. Zij beschikken over de contactgegevens van mensen die opgeleid zijn om dit infomoment te verzorgen. Er zijn twee versies van de vorming beschikbaar: één over tabak, alcohol en drugs en één over gamen. Ze kunnen apart of geïntegreerd worden aangeboden. </a:t>
            </a:r>
          </a:p>
          <a:p>
            <a:endParaRPr lang="nl-NL" sz="1400" dirty="0">
              <a:latin typeface="Source Sans Pro"/>
            </a:endParaRPr>
          </a:p>
          <a:p>
            <a:r>
              <a:rPr lang="nl-NL" sz="1400" b="1" dirty="0">
                <a:solidFill>
                  <a:srgbClr val="CC0099"/>
                </a:solidFill>
                <a:latin typeface="Source Sans Pro"/>
              </a:rPr>
              <a:t>Praktisch? </a:t>
            </a:r>
            <a:br>
              <a:rPr lang="nl-NL" sz="1400" b="1" dirty="0">
                <a:solidFill>
                  <a:srgbClr val="CC0099"/>
                </a:solidFill>
                <a:latin typeface="Source Sans Pro"/>
              </a:rPr>
            </a:br>
            <a:r>
              <a:rPr lang="nl-NL" sz="1400" dirty="0">
                <a:latin typeface="Source Sans Pro"/>
              </a:rPr>
              <a:t>Duur: 2u – 2,5u </a:t>
            </a:r>
          </a:p>
          <a:p>
            <a:br>
              <a:rPr lang="nl-NL" sz="1400" dirty="0">
                <a:latin typeface="Source Sans Pro"/>
              </a:rPr>
            </a:br>
            <a:r>
              <a:rPr lang="nl-NL" sz="1400" b="1" dirty="0">
                <a:solidFill>
                  <a:srgbClr val="CC0099"/>
                </a:solidFill>
                <a:latin typeface="Source Sans Pro"/>
              </a:rPr>
              <a:t>Meer info? </a:t>
            </a:r>
            <a:br>
              <a:rPr lang="nl-NL" sz="1400" b="1" dirty="0">
                <a:solidFill>
                  <a:srgbClr val="CC0099"/>
                </a:solidFill>
                <a:latin typeface="Source Sans Pro"/>
              </a:rPr>
            </a:br>
            <a:r>
              <a:rPr lang="nl-NL" sz="1400" dirty="0">
                <a:latin typeface="Source Sans Pro"/>
              </a:rPr>
              <a:t>Telefoon: 051/25.99.30 </a:t>
            </a:r>
            <a:br>
              <a:rPr lang="nl-NL" sz="1400" dirty="0">
                <a:latin typeface="Source Sans Pro"/>
              </a:rPr>
            </a:br>
            <a:r>
              <a:rPr lang="nl-NL" sz="1400" dirty="0">
                <a:latin typeface="Source Sans Pro"/>
              </a:rPr>
              <a:t>E-mail: preventieTAD@cgglargo.be </a:t>
            </a:r>
            <a:br>
              <a:rPr lang="nl-NL" sz="1400" dirty="0">
                <a:latin typeface="Source Sans Pro"/>
              </a:rPr>
            </a:br>
            <a:r>
              <a:rPr lang="nl-NL" sz="1400" dirty="0">
                <a:latin typeface="Source Sans Pro"/>
              </a:rPr>
              <a:t>Website CGG: meer informatie vind je </a:t>
            </a:r>
            <a:r>
              <a:rPr lang="nl-NL" sz="1400" dirty="0">
                <a:latin typeface="Source Sans Pro"/>
                <a:hlinkClick r:id="rId2"/>
              </a:rPr>
              <a:t>hier</a:t>
            </a:r>
            <a:r>
              <a:rPr lang="nl-NL" sz="1400" dirty="0">
                <a:latin typeface="Source Sans Pro"/>
              </a:rPr>
              <a:t>.</a:t>
            </a:r>
            <a:br>
              <a:rPr lang="nl-NL" sz="1400" dirty="0">
                <a:latin typeface="Source Sans Pro"/>
              </a:rPr>
            </a:br>
            <a:endParaRPr lang="nl-NL" sz="1400" dirty="0">
              <a:latin typeface="Source Sans Pro"/>
            </a:endParaRPr>
          </a:p>
          <a:p>
            <a:r>
              <a:rPr lang="nl-BE" sz="1400" dirty="0">
                <a:latin typeface="Source Sans Pro"/>
              </a:rPr>
              <a:t>Voor vragen over het project en het materiaal, kan je terecht bij </a:t>
            </a:r>
            <a:r>
              <a:rPr lang="nl-BE" sz="1400" u="sng" dirty="0">
                <a:latin typeface="Source Sans Pro"/>
                <a:hlinkClick r:id="rId3"/>
              </a:rPr>
              <a:t>Hanna Peeters</a:t>
            </a:r>
            <a:r>
              <a:rPr lang="nl-BE" sz="1400" u="sng" dirty="0">
                <a:latin typeface="Source Sans Pro"/>
              </a:rPr>
              <a:t> </a:t>
            </a:r>
            <a:r>
              <a:rPr lang="nl-BE" sz="1400" dirty="0">
                <a:latin typeface="Source Sans Pro"/>
              </a:rPr>
              <a:t>(02/422 03 02).</a:t>
            </a:r>
          </a:p>
          <a:p>
            <a:r>
              <a:rPr lang="nl-NL" sz="1400" dirty="0">
                <a:latin typeface="Source Sans Pro"/>
              </a:rPr>
              <a:t>Website: meer informatie vind je </a:t>
            </a:r>
            <a:r>
              <a:rPr lang="nl-NL" sz="1400" dirty="0">
                <a:latin typeface="Source Sans Pro"/>
                <a:hlinkClick r:id="rId4"/>
              </a:rPr>
              <a:t>hier</a:t>
            </a:r>
            <a:r>
              <a:rPr lang="nl-NL" sz="1400" dirty="0">
                <a:latin typeface="Source Sans Pro"/>
              </a:rPr>
              <a:t>.</a:t>
            </a:r>
          </a:p>
        </p:txBody>
      </p:sp>
      <p:pic>
        <p:nvPicPr>
          <p:cNvPr id="32770" name="Picture 2" descr="https://www.vad.be/cache/img/e9e358cbb848921caa93e83ec52f44ee-Als_kleine_kinderen_groot_worden_-_cover_broch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360" y="1722823"/>
            <a:ext cx="2733675" cy="43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09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Kierrewiet met speed</a:t>
            </a:r>
            <a:br>
              <a:rPr lang="nl-BE" sz="2400" b="1" dirty="0">
                <a:solidFill>
                  <a:srgbClr val="CC0099"/>
                </a:solidFill>
                <a:latin typeface="Source Sans Pro"/>
              </a:rPr>
            </a:br>
            <a:r>
              <a:rPr lang="nl-BE" sz="1800" b="1" dirty="0">
                <a:solidFill>
                  <a:srgbClr val="CC0099"/>
                </a:solidFill>
                <a:latin typeface="Source Sans Pro"/>
              </a:rPr>
              <a:t>(12 - 16 jaar)</a:t>
            </a:r>
            <a:endParaRPr lang="nl-BE" sz="1800" dirty="0">
              <a:solidFill>
                <a:srgbClr val="CC0099"/>
              </a:solidFill>
              <a:latin typeface="Source Sans Pro"/>
            </a:endParaRPr>
          </a:p>
          <a:p>
            <a:pPr marL="0" indent="0">
              <a:buNone/>
            </a:pPr>
            <a:br>
              <a:rPr lang="nl-BE" dirty="0">
                <a:latin typeface="Source Sans Pro"/>
              </a:rPr>
            </a:b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65</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686925" y="439579"/>
            <a:ext cx="2228580"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WORKSHOP</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27704" y="1665704"/>
            <a:ext cx="7720183" cy="4031873"/>
          </a:xfrm>
          <a:prstGeom prst="rect">
            <a:avLst/>
          </a:prstGeom>
        </p:spPr>
        <p:txBody>
          <a:bodyPr wrap="square">
            <a:spAutoFit/>
          </a:bodyPr>
          <a:lstStyle/>
          <a:p>
            <a:endParaRPr lang="nl-NL" sz="1600" b="1" dirty="0">
              <a:solidFill>
                <a:srgbClr val="CC0099"/>
              </a:solidFill>
              <a:latin typeface="Source Sans Pro"/>
            </a:endParaRPr>
          </a:p>
          <a:p>
            <a:r>
              <a:rPr lang="nl-NL" sz="1600" b="1" dirty="0">
                <a:solidFill>
                  <a:srgbClr val="CC0099"/>
                </a:solidFill>
                <a:latin typeface="Source Sans Pro"/>
              </a:rPr>
              <a:t>Wat? </a:t>
            </a:r>
            <a:br>
              <a:rPr lang="nl-NL" sz="1600" dirty="0">
                <a:latin typeface="Source Sans Pro"/>
              </a:rPr>
            </a:br>
            <a:r>
              <a:rPr lang="nl-NL" sz="1600" dirty="0">
                <a:latin typeface="Source Sans Pro"/>
              </a:rPr>
              <a:t>In de workshop ‘Kierewiet met Speed’ staat </a:t>
            </a:r>
            <a:r>
              <a:rPr lang="nl-NL" sz="1600" b="1" dirty="0">
                <a:latin typeface="Source Sans Pro"/>
              </a:rPr>
              <a:t>open praten en nadenken over drugs </a:t>
            </a:r>
            <a:r>
              <a:rPr lang="nl-NL" sz="1600" dirty="0">
                <a:latin typeface="Source Sans Pro"/>
              </a:rPr>
              <a:t>centraal. Dit kan ervoor zorgen dat jongeren zelf vaardigheden ontwikkelen om gezonde keuzes te maken. De workshop wordt begeleid door een educatief medewerker. De nadruk ligt op het maken van gezonde keuzes. </a:t>
            </a:r>
          </a:p>
          <a:p>
            <a:endParaRPr lang="nl-NL" sz="1600" dirty="0">
              <a:latin typeface="Source Sans Pro"/>
            </a:endParaRPr>
          </a:p>
          <a:p>
            <a:endParaRPr lang="nl-NL" sz="1600" b="1" dirty="0">
              <a:solidFill>
                <a:srgbClr val="CC0099"/>
              </a:solidFill>
              <a:latin typeface="Source Sans Pro"/>
            </a:endParaRPr>
          </a:p>
          <a:p>
            <a:r>
              <a:rPr lang="nl-NL" sz="1600" b="1" dirty="0">
                <a:solidFill>
                  <a:srgbClr val="CC0099"/>
                </a:solidFill>
                <a:latin typeface="Source Sans Pro"/>
              </a:rPr>
              <a:t>Praktisch?</a:t>
            </a:r>
            <a:br>
              <a:rPr lang="nl-NL" sz="1600" dirty="0">
                <a:latin typeface="Source Sans Pro"/>
              </a:rPr>
            </a:br>
            <a:r>
              <a:rPr lang="nl-NL" sz="1600" dirty="0">
                <a:latin typeface="Source Sans Pro"/>
              </a:rPr>
              <a:t>De sessie duurt 1 lesuur. </a:t>
            </a:r>
            <a:br>
              <a:rPr lang="nl-NL" sz="1600" dirty="0">
                <a:latin typeface="Source Sans Pro"/>
              </a:rPr>
            </a:br>
            <a:r>
              <a:rPr lang="nl-NL" sz="1600" dirty="0">
                <a:latin typeface="Source Sans Pro"/>
              </a:rPr>
              <a:t>Per workshop: 2 euro per leerling </a:t>
            </a:r>
          </a:p>
          <a:p>
            <a:endParaRPr lang="nl-NL" sz="1600" dirty="0">
              <a:latin typeface="Source Sans Pro"/>
            </a:endParaRPr>
          </a:p>
          <a:p>
            <a:r>
              <a:rPr lang="nl-NL" sz="1600" b="1" dirty="0">
                <a:solidFill>
                  <a:srgbClr val="CC0099"/>
                </a:solidFill>
                <a:latin typeface="Source Sans Pro"/>
              </a:rPr>
              <a:t>Meer info? </a:t>
            </a:r>
            <a:br>
              <a:rPr lang="nl-NL" sz="1600" dirty="0">
                <a:latin typeface="Source Sans Pro"/>
              </a:rPr>
            </a:br>
            <a:r>
              <a:rPr lang="nl-NL" sz="1600" dirty="0">
                <a:latin typeface="Source Sans Pro"/>
              </a:rPr>
              <a:t>Telefoon: 056/27.47.00</a:t>
            </a:r>
            <a:br>
              <a:rPr lang="nl-NL" sz="1600" dirty="0">
                <a:latin typeface="Source Sans Pro"/>
              </a:rPr>
            </a:br>
            <a:r>
              <a:rPr lang="nl-NL" sz="1600" dirty="0">
                <a:latin typeface="Source Sans Pro"/>
              </a:rPr>
              <a:t>E-mail: joetz.west@joetz.be </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p>
        </p:txBody>
      </p:sp>
      <p:pic>
        <p:nvPicPr>
          <p:cNvPr id="25602" name="Picture 2" descr="https://healthies.joetz.be/sites/default/files/styles/top_image/public/2020-04/healthie-kierewiet.jpg?itok=gFfddCj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7073" y="2606040"/>
            <a:ext cx="3716727" cy="220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12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Infosessie rookstop</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66</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686925" y="439579"/>
            <a:ext cx="2228580"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WORKSHOP</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27704" y="1665704"/>
            <a:ext cx="7720183" cy="4031873"/>
          </a:xfrm>
          <a:prstGeom prst="rect">
            <a:avLst/>
          </a:prstGeom>
        </p:spPr>
        <p:txBody>
          <a:bodyPr wrap="square">
            <a:spAutoFit/>
          </a:bodyPr>
          <a:lstStyle/>
          <a:p>
            <a:r>
              <a:rPr lang="nl-NL" sz="1600" b="1" dirty="0">
                <a:solidFill>
                  <a:srgbClr val="CC0099"/>
                </a:solidFill>
                <a:latin typeface="Source Sans Pro"/>
              </a:rPr>
              <a:t>Wat? </a:t>
            </a:r>
            <a:br>
              <a:rPr lang="nl-NL" sz="1600" dirty="0">
                <a:latin typeface="Source Sans Pro"/>
              </a:rPr>
            </a:br>
            <a:r>
              <a:rPr lang="nl-NL" sz="1600" dirty="0">
                <a:latin typeface="Source Sans Pro"/>
              </a:rPr>
              <a:t>Wil je binnen je school graag een infosessie laten doorgaan omtrent roken en rookstop? Wil je jongeren informatie meegeven omtrent de nadelen en gevolgen van roken? Een </a:t>
            </a:r>
            <a:r>
              <a:rPr lang="nl-NL" sz="1600" b="1" dirty="0">
                <a:latin typeface="Source Sans Pro"/>
              </a:rPr>
              <a:t>erkend </a:t>
            </a:r>
            <a:r>
              <a:rPr lang="nl-NL" sz="1600" b="1" dirty="0" err="1">
                <a:latin typeface="Source Sans Pro"/>
              </a:rPr>
              <a:t>tabakoloog</a:t>
            </a:r>
            <a:r>
              <a:rPr lang="nl-NL" sz="1600" b="1" dirty="0">
                <a:latin typeface="Source Sans Pro"/>
              </a:rPr>
              <a:t> </a:t>
            </a:r>
            <a:r>
              <a:rPr lang="nl-NL" sz="1600" dirty="0">
                <a:latin typeface="Source Sans Pro"/>
              </a:rPr>
              <a:t>kan je hierbij verder helpen. Er wordt informatie gegeven over roken en rookgedrag, de manieren waarop je kan stoppen met roken… Logo Leieland kan je verder helpen bij het zoeken naar een </a:t>
            </a:r>
            <a:r>
              <a:rPr lang="nl-NL" sz="1600" dirty="0" err="1">
                <a:latin typeface="Source Sans Pro"/>
              </a:rPr>
              <a:t>tabakoloog</a:t>
            </a:r>
            <a:r>
              <a:rPr lang="nl-NL" sz="1600" dirty="0">
                <a:latin typeface="Source Sans Pro"/>
              </a:rPr>
              <a:t> en het aanleveren van materialen (folders, rookstopkaartjes…). </a:t>
            </a:r>
          </a:p>
          <a:p>
            <a:endParaRPr lang="nl-NL" sz="1600" dirty="0">
              <a:latin typeface="Source Sans Pro"/>
            </a:endParaRPr>
          </a:p>
          <a:p>
            <a:endParaRPr lang="nl-NL" sz="1600" b="1" dirty="0">
              <a:solidFill>
                <a:srgbClr val="CC0099"/>
              </a:solidFill>
              <a:latin typeface="Source Sans Pro"/>
            </a:endParaRPr>
          </a:p>
          <a:p>
            <a:r>
              <a:rPr lang="nl-NL" sz="1600" b="1" dirty="0">
                <a:solidFill>
                  <a:srgbClr val="CC0099"/>
                </a:solidFill>
                <a:latin typeface="Source Sans Pro"/>
              </a:rPr>
              <a:t>Kostprijs? </a:t>
            </a:r>
            <a:br>
              <a:rPr lang="nl-NL" sz="1600" dirty="0">
                <a:latin typeface="Source Sans Pro"/>
              </a:rPr>
            </a:br>
            <a:r>
              <a:rPr lang="nl-NL" sz="1600" dirty="0">
                <a:latin typeface="Source Sans Pro"/>
              </a:rPr>
              <a:t>75 euro per uur + kilometervergoeding</a:t>
            </a:r>
          </a:p>
          <a:p>
            <a:r>
              <a:rPr lang="nl-NL" sz="1600" dirty="0">
                <a:latin typeface="Source Sans Pro"/>
              </a:rPr>
              <a:t>Materialen gratis aan te vragen bij Logo Leieland </a:t>
            </a:r>
          </a:p>
          <a:p>
            <a:endParaRPr lang="nl-NL" sz="1600" dirty="0">
              <a:latin typeface="Source Sans Pro"/>
            </a:endParaRPr>
          </a:p>
          <a:p>
            <a:r>
              <a:rPr lang="nl-NL" sz="1600" b="1" dirty="0">
                <a:solidFill>
                  <a:srgbClr val="CC0099"/>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2"/>
              </a:rPr>
              <a:t>logo@logoleieland.be</a:t>
            </a:r>
            <a:r>
              <a:rPr lang="nl-NL" sz="1600" dirty="0">
                <a:latin typeface="Source Sans Pro"/>
              </a:rPr>
              <a:t>  </a:t>
            </a:r>
          </a:p>
        </p:txBody>
      </p:sp>
      <p:pic>
        <p:nvPicPr>
          <p:cNvPr id="27650" name="Picture 2" descr="Confident teacher explaining lesson to pupils Fre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039" y="4064726"/>
            <a:ext cx="3082417" cy="205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90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Leerlijn tabak, alcohol, illegale drugs gokken en gamen</a:t>
            </a: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67</a:t>
            </a:fld>
            <a:endParaRPr lang="nl-BE"/>
          </a:p>
        </p:txBody>
      </p:sp>
      <p:sp>
        <p:nvSpPr>
          <p:cNvPr id="10" name="Rechthoek 9"/>
          <p:cNvSpPr>
            <a:spLocks noChangeArrowheads="1"/>
          </p:cNvSpPr>
          <p:nvPr/>
        </p:nvSpPr>
        <p:spPr bwMode="auto">
          <a:xfrm rot="-5400000">
            <a:off x="9039589" y="3839845"/>
            <a:ext cx="5577840" cy="458470"/>
          </a:xfrm>
          <a:prstGeom prst="rect">
            <a:avLst/>
          </a:prstGeom>
          <a:solidFill>
            <a:srgbClr val="CC0099"/>
          </a:solidFill>
          <a:ln w="12700">
            <a:solidFill>
              <a:srgbClr val="CC0099"/>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5097" y="439579"/>
            <a:ext cx="3790408"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362994" y="1843598"/>
            <a:ext cx="6096000" cy="3539430"/>
          </a:xfrm>
          <a:prstGeom prst="rect">
            <a:avLst/>
          </a:prstGeom>
        </p:spPr>
        <p:txBody>
          <a:bodyPr>
            <a:spAutoFit/>
          </a:bodyPr>
          <a:lstStyle/>
          <a:p>
            <a:r>
              <a:rPr lang="nl-BE" sz="1600" b="1" dirty="0">
                <a:solidFill>
                  <a:srgbClr val="CC0099"/>
                </a:solidFill>
                <a:latin typeface="Source Sans Pro"/>
              </a:rPr>
              <a:t>Wat? </a:t>
            </a:r>
            <a:br>
              <a:rPr lang="nl-BE" sz="1600" b="1" dirty="0">
                <a:latin typeface="Source Sans Pro"/>
              </a:rPr>
            </a:br>
            <a:r>
              <a:rPr lang="nl-BE" sz="1600" dirty="0">
                <a:latin typeface="Source Sans Pro"/>
              </a:rPr>
              <a:t>De leerlijn is een praktisch instrument die schoolteams wil ondersteunen bij het preventief werken rond alcohol, tabak, gamen, cannabis en andere illegale drugs. De leerlijn geeft je aanbevelingen voor de 1ste kleuterklas tot het 6de middelbaar. Er wordt steeds de link gemaakt met vakoverschrijdende eindtermen en bijhorende lesmaterialen.</a:t>
            </a:r>
          </a:p>
          <a:p>
            <a:endParaRPr lang="nl-BE" sz="1600" b="1" dirty="0">
              <a:latin typeface="Source Sans Pro"/>
            </a:endParaRPr>
          </a:p>
          <a:p>
            <a:r>
              <a:rPr lang="nl-BE" sz="1600" b="1" dirty="0">
                <a:solidFill>
                  <a:srgbClr val="CC0099"/>
                </a:solidFill>
                <a:latin typeface="Source Sans Pro"/>
              </a:rPr>
              <a:t>Kostprijs?</a:t>
            </a:r>
            <a:r>
              <a:rPr lang="nl-BE" sz="1600" dirty="0">
                <a:solidFill>
                  <a:srgbClr val="CC0099"/>
                </a:solidFill>
                <a:latin typeface="Source Sans Pro"/>
              </a:rPr>
              <a:t> </a:t>
            </a:r>
            <a:r>
              <a:rPr lang="nl-BE" sz="1600" dirty="0">
                <a:latin typeface="Source Sans Pro"/>
              </a:rPr>
              <a:t>Gratis te downloaden via </a:t>
            </a:r>
            <a:r>
              <a:rPr lang="nl-BE" sz="1600" dirty="0">
                <a:latin typeface="Source Sans Pro"/>
                <a:hlinkClick r:id="rId3"/>
              </a:rPr>
              <a:t>volgende link</a:t>
            </a:r>
            <a:r>
              <a:rPr lang="nl-BE" sz="1600" dirty="0">
                <a:latin typeface="Source Sans Pro"/>
              </a:rPr>
              <a:t>.  </a:t>
            </a:r>
          </a:p>
          <a:p>
            <a:endParaRPr lang="nl-BE" sz="1600" dirty="0">
              <a:latin typeface="Source Sans Pro"/>
            </a:endParaRPr>
          </a:p>
          <a:p>
            <a:r>
              <a:rPr lang="nl-BE" sz="1600" b="1" dirty="0">
                <a:solidFill>
                  <a:srgbClr val="CC0099"/>
                </a:solidFill>
                <a:latin typeface="Source Sans Pro"/>
              </a:rPr>
              <a:t>Meer info?</a:t>
            </a:r>
            <a:r>
              <a:rPr lang="nl-BE" sz="1600" dirty="0">
                <a:solidFill>
                  <a:srgbClr val="CC0099"/>
                </a:solidFill>
                <a:latin typeface="Source Sans Pro"/>
              </a:rPr>
              <a:t> </a:t>
            </a:r>
            <a:br>
              <a:rPr lang="nl-BE" sz="1600" dirty="0">
                <a:solidFill>
                  <a:srgbClr val="C00000"/>
                </a:solidFill>
                <a:latin typeface="Source Sans Pro"/>
              </a:rPr>
            </a:br>
            <a:r>
              <a:rPr lang="nl-BE" sz="1600" dirty="0">
                <a:latin typeface="Source Sans Pro"/>
              </a:rPr>
              <a:t>Telefoon: 02 423 03 33</a:t>
            </a:r>
            <a:br>
              <a:rPr lang="nl-BE" sz="1600" dirty="0">
                <a:latin typeface="Source Sans Pro"/>
              </a:rPr>
            </a:br>
            <a:r>
              <a:rPr lang="nl-BE" sz="1600" dirty="0">
                <a:latin typeface="Source Sans Pro"/>
              </a:rPr>
              <a:t>E-mail: </a:t>
            </a:r>
            <a:r>
              <a:rPr lang="nl-BE" sz="1600" dirty="0">
                <a:latin typeface="Source Sans Pro"/>
                <a:hlinkClick r:id="rId4"/>
              </a:rPr>
              <a:t>vad@vad.be</a:t>
            </a:r>
            <a:br>
              <a:rPr lang="nl-BE" sz="1600" dirty="0">
                <a:latin typeface="Source Sans Pro"/>
              </a:rPr>
            </a:br>
            <a:r>
              <a:rPr lang="nl-BE" sz="1600" dirty="0">
                <a:latin typeface="Source Sans Pro"/>
              </a:rPr>
              <a:t>Website: </a:t>
            </a:r>
            <a:r>
              <a:rPr lang="nl-BE" sz="1600" dirty="0">
                <a:latin typeface="Source Sans Pro"/>
                <a:hlinkClick r:id="rId5"/>
              </a:rPr>
              <a:t>www.vad.be</a:t>
            </a:r>
            <a:r>
              <a:rPr lang="nl-BE" sz="1600" dirty="0">
                <a:latin typeface="Source Sans Pro"/>
              </a:rPr>
              <a:t> </a:t>
            </a:r>
          </a:p>
        </p:txBody>
      </p:sp>
      <p:pic>
        <p:nvPicPr>
          <p:cNvPr id="15362" name="Picture 2" descr="Leerlijn verslavingspreventie in het onderwijs - V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92" y="1722575"/>
            <a:ext cx="2669722" cy="378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703468"/>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Alcohol- en drugsbeleid op school (DOS)</a:t>
            </a:r>
            <a:endParaRPr lang="nl-BE" sz="2400" dirty="0">
              <a:solidFill>
                <a:srgbClr val="CC0099"/>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68</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5097" y="439579"/>
            <a:ext cx="3790408"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277650" y="1704717"/>
            <a:ext cx="7076150" cy="4524315"/>
          </a:xfrm>
          <a:prstGeom prst="rect">
            <a:avLst/>
          </a:prstGeom>
        </p:spPr>
        <p:txBody>
          <a:bodyPr wrap="square">
            <a:spAutoFit/>
          </a:bodyPr>
          <a:lstStyle/>
          <a:p>
            <a:r>
              <a:rPr lang="nl-NL" sz="1600" b="1" dirty="0">
                <a:solidFill>
                  <a:srgbClr val="CC0099"/>
                </a:solidFill>
                <a:latin typeface="Source Sans Pro"/>
              </a:rPr>
              <a:t>Wat? </a:t>
            </a:r>
            <a:br>
              <a:rPr lang="nl-NL" sz="1600" b="1" dirty="0">
                <a:solidFill>
                  <a:srgbClr val="CC0099"/>
                </a:solidFill>
                <a:latin typeface="Source Sans Pro"/>
              </a:rPr>
            </a:br>
            <a:r>
              <a:rPr lang="nl-NL" sz="1600" dirty="0">
                <a:latin typeface="Source Sans Pro"/>
              </a:rPr>
              <a:t>Hoe gaat men op school op de beste manier om met alcohol, illegale drugs, genotsmiddelen, psychoactieve medicatie, gokken en problematisch gamen? Een Drugbeleid op School (DOS) biedt een antwoord op deze vragen. Met een drugbeleid </a:t>
            </a:r>
            <a:r>
              <a:rPr lang="nl-NL" sz="1600" b="1" dirty="0">
                <a:latin typeface="Source Sans Pro"/>
              </a:rPr>
              <a:t>anticipeer je als school op mogelijke problemen rond tabak, alcohol of drugs</a:t>
            </a:r>
            <a:r>
              <a:rPr lang="nl-NL" sz="1600" dirty="0">
                <a:latin typeface="Source Sans Pro"/>
              </a:rPr>
              <a:t>. Een Drugbeleid Op School is opgebouwd rond de pijlers: regelgeving, begeleiding, educatie en structurele maatregelen. De preventiedienst van </a:t>
            </a:r>
            <a:r>
              <a:rPr lang="nl-NL" sz="1600" b="1" dirty="0">
                <a:latin typeface="Source Sans Pro"/>
              </a:rPr>
              <a:t>CGG Largo kan u coachen</a:t>
            </a:r>
            <a:r>
              <a:rPr lang="nl-NL" sz="1600" dirty="0">
                <a:latin typeface="Source Sans Pro"/>
              </a:rPr>
              <a:t> bij de opmaak van een drugbeleid op school. Je kan met de </a:t>
            </a:r>
            <a:r>
              <a:rPr lang="nl-NL" sz="1600" b="1" dirty="0">
                <a:latin typeface="Source Sans Pro"/>
              </a:rPr>
              <a:t>gids van de VAD </a:t>
            </a:r>
            <a:r>
              <a:rPr lang="nl-NL" sz="1600" dirty="0">
                <a:latin typeface="Source Sans Pro"/>
              </a:rPr>
              <a:t>(werkvormen, tips, achtergrondinformatie en </a:t>
            </a:r>
            <a:r>
              <a:rPr lang="nl-NL" sz="1600" dirty="0" err="1">
                <a:latin typeface="Source Sans Pro"/>
              </a:rPr>
              <a:t>good</a:t>
            </a:r>
            <a:r>
              <a:rPr lang="nl-NL" sz="1600" dirty="0">
                <a:latin typeface="Source Sans Pro"/>
              </a:rPr>
              <a:t> </a:t>
            </a:r>
            <a:r>
              <a:rPr lang="nl-NL" sz="1600" dirty="0" err="1">
                <a:latin typeface="Source Sans Pro"/>
              </a:rPr>
              <a:t>practices</a:t>
            </a:r>
            <a:r>
              <a:rPr lang="nl-NL" sz="1600" dirty="0">
                <a:latin typeface="Source Sans Pro"/>
              </a:rPr>
              <a:t>) ook </a:t>
            </a:r>
            <a:r>
              <a:rPr lang="nl-NL" sz="1600" b="1" dirty="0">
                <a:latin typeface="Source Sans Pro"/>
              </a:rPr>
              <a:t>zelfstandig</a:t>
            </a:r>
            <a:r>
              <a:rPr lang="nl-NL" sz="1600" dirty="0">
                <a:latin typeface="Source Sans Pro"/>
              </a:rPr>
              <a:t> aan de slag. </a:t>
            </a:r>
          </a:p>
          <a:p>
            <a:endParaRPr lang="nl-NL" sz="1600" dirty="0">
              <a:latin typeface="Source Sans Pro"/>
            </a:endParaRPr>
          </a:p>
          <a:p>
            <a:r>
              <a:rPr lang="nl-NL" sz="1600" b="1" dirty="0">
                <a:solidFill>
                  <a:srgbClr val="CC0099"/>
                </a:solidFill>
                <a:latin typeface="Source Sans Pro"/>
              </a:rPr>
              <a:t>Kostprijs? </a:t>
            </a:r>
            <a:br>
              <a:rPr lang="nl-NL" sz="1600" b="1" dirty="0">
                <a:solidFill>
                  <a:srgbClr val="CC0099"/>
                </a:solidFill>
                <a:latin typeface="Source Sans Pro"/>
              </a:rPr>
            </a:br>
            <a:r>
              <a:rPr lang="nl-NL" sz="1600" dirty="0">
                <a:latin typeface="Source Sans Pro"/>
              </a:rPr>
              <a:t>Gratis Gids van VAD </a:t>
            </a:r>
            <a:r>
              <a:rPr lang="nl-NL" sz="1600" dirty="0">
                <a:latin typeface="Source Sans Pro"/>
                <a:hlinkClick r:id="rId2"/>
              </a:rPr>
              <a:t>hier</a:t>
            </a:r>
            <a:r>
              <a:rPr lang="nl-NL" sz="1600" dirty="0">
                <a:latin typeface="Source Sans Pro"/>
              </a:rPr>
              <a:t> te downloaden.</a:t>
            </a:r>
          </a:p>
          <a:p>
            <a:r>
              <a:rPr lang="nl-NL" sz="1600" dirty="0">
                <a:latin typeface="Source Sans Pro"/>
              </a:rPr>
              <a:t>Kostprijs coaching: op aanvraag</a:t>
            </a:r>
            <a:br>
              <a:rPr lang="nl-NL" sz="1600" dirty="0">
                <a:latin typeface="Source Sans Pro"/>
              </a:rPr>
            </a:br>
            <a:endParaRPr lang="nl-NL" sz="1600" dirty="0">
              <a:latin typeface="Source Sans Pro"/>
            </a:endParaRPr>
          </a:p>
          <a:p>
            <a:r>
              <a:rPr lang="nl-NL" sz="1600" b="1" dirty="0">
                <a:solidFill>
                  <a:srgbClr val="CC0099"/>
                </a:solidFill>
                <a:latin typeface="Source Sans Pro"/>
              </a:rPr>
              <a:t>Meer info? </a:t>
            </a:r>
          </a:p>
          <a:p>
            <a:r>
              <a:rPr lang="nl-NL" sz="1600" dirty="0">
                <a:latin typeface="Source Sans Pro"/>
              </a:rPr>
              <a:t>Telefoon: 051/25.99.30 </a:t>
            </a:r>
            <a:br>
              <a:rPr lang="nl-NL" sz="1600" dirty="0">
                <a:latin typeface="Source Sans Pro"/>
              </a:rPr>
            </a:br>
            <a:r>
              <a:rPr lang="nl-NL" sz="1600" dirty="0">
                <a:latin typeface="Source Sans Pro"/>
              </a:rPr>
              <a:t>E-mail: </a:t>
            </a:r>
            <a:r>
              <a:rPr lang="nl-NL" sz="1600" dirty="0">
                <a:latin typeface="Source Sans Pro"/>
                <a:hlinkClick r:id="rId3"/>
              </a:rPr>
              <a:t>preventieTAD@cgglargo.be</a:t>
            </a:r>
            <a:r>
              <a:rPr lang="nl-NL" sz="1600" dirty="0">
                <a:latin typeface="Source Sans Pro"/>
              </a:rPr>
              <a:t> </a:t>
            </a:r>
            <a:endParaRPr lang="nl-BE" sz="1600" dirty="0">
              <a:latin typeface="Source Sans Pro"/>
            </a:endParaRPr>
          </a:p>
        </p:txBody>
      </p:sp>
      <p:pic>
        <p:nvPicPr>
          <p:cNvPr id="33794" name="Picture 2" descr="https://www.vad.be/cache/img/0e012b99516e52f5af07ebd1dbf05851-Cover_DO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14" y="2085582"/>
            <a:ext cx="3297890" cy="427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058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VAD- leerlingenbevraging</a:t>
            </a:r>
            <a:endParaRPr lang="nl-BE" sz="2400" dirty="0">
              <a:solidFill>
                <a:srgbClr val="CC0099"/>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69</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5097" y="439579"/>
            <a:ext cx="3790408"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72570" y="1595021"/>
            <a:ext cx="9466958" cy="4031873"/>
          </a:xfrm>
          <a:prstGeom prst="rect">
            <a:avLst/>
          </a:prstGeom>
        </p:spPr>
        <p:txBody>
          <a:bodyPr wrap="square">
            <a:spAutoFit/>
          </a:bodyPr>
          <a:lstStyle/>
          <a:p>
            <a:r>
              <a:rPr lang="nl-NL" sz="1600" b="1" dirty="0">
                <a:solidFill>
                  <a:srgbClr val="CC0099"/>
                </a:solidFill>
                <a:latin typeface="Source Sans Pro"/>
              </a:rPr>
              <a:t>Wat? </a:t>
            </a:r>
            <a:br>
              <a:rPr lang="nl-NL" sz="1600" dirty="0">
                <a:latin typeface="Source Sans Pro"/>
              </a:rPr>
            </a:br>
            <a:r>
              <a:rPr lang="nl-NL" sz="1600" dirty="0">
                <a:latin typeface="Source Sans Pro"/>
              </a:rPr>
              <a:t>De leerlingenbevraging onderzoekt op schoolniveau en op Vlaams niveau het </a:t>
            </a:r>
            <a:r>
              <a:rPr lang="nl-NL" sz="1600" b="1" dirty="0">
                <a:latin typeface="Source Sans Pro"/>
              </a:rPr>
              <a:t>middelengebruik</a:t>
            </a:r>
            <a:r>
              <a:rPr lang="nl-NL" sz="1600" dirty="0">
                <a:latin typeface="Source Sans Pro"/>
              </a:rPr>
              <a:t> (tabak, alcohol, illegale drugs, psychoactieve medicatie, gokken en gamen) binnen de leefwereld van jongeren. De </a:t>
            </a:r>
            <a:r>
              <a:rPr lang="nl-NL" sz="1600" b="1" dirty="0">
                <a:latin typeface="Source Sans Pro"/>
              </a:rPr>
              <a:t>vragenlijst</a:t>
            </a:r>
            <a:r>
              <a:rPr lang="nl-NL" sz="1600" dirty="0">
                <a:latin typeface="Source Sans Pro"/>
              </a:rPr>
              <a:t> gaat in op de frequentie en hoeveelheid van het eigen gebruik, motivaties, de attitude van vrienden, het gebruik van vrienden en de beschikbaarheid van middelen, maar ook over hun ervaringen met het beleid op school. Bij het ontwikkelen of bijsturen van een alcohol- en drugbeleid op school is het een absolute meerwaarde om de </a:t>
            </a:r>
            <a:r>
              <a:rPr lang="nl-NL" sz="1600" b="1" dirty="0">
                <a:latin typeface="Source Sans Pro"/>
              </a:rPr>
              <a:t>huidige situatie op school in kaart te brengen</a:t>
            </a:r>
            <a:r>
              <a:rPr lang="nl-NL" sz="1600" dirty="0">
                <a:latin typeface="Source Sans Pro"/>
              </a:rPr>
              <a:t>. Met een deelname aan de VAD-leerlingenbevraging leer je de leefwereld van je leerlingen kennen en hoe jouw beleid en leerplannen hierop af te stemmen. Zo kan je </a:t>
            </a:r>
            <a:r>
              <a:rPr lang="nl-NL" sz="1600" b="1" dirty="0">
                <a:latin typeface="Source Sans Pro"/>
              </a:rPr>
              <a:t>gerichte acties ondernemen </a:t>
            </a:r>
            <a:r>
              <a:rPr lang="nl-NL" sz="1600" dirty="0">
                <a:latin typeface="Source Sans Pro"/>
              </a:rPr>
              <a:t>en heb je een communicatietool in handen om de dialoog over het thema te bevorderen. </a:t>
            </a:r>
          </a:p>
          <a:p>
            <a:endParaRPr lang="nl-NL" sz="1600" b="1" dirty="0">
              <a:solidFill>
                <a:srgbClr val="CC0099"/>
              </a:solidFill>
              <a:latin typeface="Source Sans Pro"/>
            </a:endParaRPr>
          </a:p>
          <a:p>
            <a:r>
              <a:rPr lang="nl-NL" sz="1600" b="1" dirty="0">
                <a:solidFill>
                  <a:srgbClr val="CC0099"/>
                </a:solidFill>
                <a:latin typeface="Source Sans Pro"/>
              </a:rPr>
              <a:t>Kostprijs? </a:t>
            </a:r>
            <a:br>
              <a:rPr lang="nl-NL" sz="1600" dirty="0">
                <a:latin typeface="Source Sans Pro"/>
              </a:rPr>
            </a:br>
            <a:r>
              <a:rPr lang="nl-NL" sz="1600" dirty="0">
                <a:latin typeface="Source Sans Pro"/>
              </a:rPr>
              <a:t>Gratis in schrijven kan </a:t>
            </a:r>
            <a:r>
              <a:rPr lang="nl-NL" sz="1600" dirty="0">
                <a:latin typeface="Source Sans Pro"/>
                <a:hlinkClick r:id="rId2"/>
              </a:rPr>
              <a:t>hier</a:t>
            </a:r>
            <a:r>
              <a:rPr lang="nl-NL" sz="1600" dirty="0">
                <a:latin typeface="Source Sans Pro"/>
              </a:rPr>
              <a:t>.</a:t>
            </a:r>
            <a:br>
              <a:rPr lang="nl-NL" sz="1600" dirty="0">
                <a:latin typeface="Source Sans Pro"/>
                <a:hlinkClick r:id="rId2"/>
              </a:rPr>
            </a:br>
            <a:br>
              <a:rPr lang="nl-NL" sz="1600" dirty="0">
                <a:latin typeface="Source Sans Pro"/>
                <a:hlinkClick r:id="rId2"/>
              </a:rPr>
            </a:br>
            <a:r>
              <a:rPr lang="nl-NL" sz="1600" b="1" dirty="0">
                <a:solidFill>
                  <a:srgbClr val="CC0099"/>
                </a:solidFill>
                <a:latin typeface="Source Sans Pro"/>
              </a:rPr>
              <a:t>Meer info? </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endParaRPr lang="nl-BE" sz="1600" dirty="0">
              <a:latin typeface="Source Sans Pro"/>
            </a:endParaRPr>
          </a:p>
        </p:txBody>
      </p:sp>
      <p:pic>
        <p:nvPicPr>
          <p:cNvPr id="28674" name="Picture 2" descr="Alcohol, illegale drugs, psychoactieve medicatie, gamen en gokken | Gezond  Le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434" y="5338082"/>
            <a:ext cx="3502756" cy="138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243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97182" y="821803"/>
            <a:ext cx="9292334" cy="5317740"/>
          </a:xfrm>
        </p:spPr>
        <p:txBody>
          <a:bodyPr>
            <a:noAutofit/>
          </a:bodyPr>
          <a:lstStyle/>
          <a:p>
            <a:pPr marL="0" indent="0">
              <a:buNone/>
            </a:pPr>
            <a:r>
              <a:rPr lang="nl-BE" sz="2400" b="1" dirty="0">
                <a:solidFill>
                  <a:srgbClr val="7030A0"/>
                </a:solidFill>
                <a:latin typeface="Source Sans Pro"/>
              </a:rPr>
              <a:t>Gezondheidstestjes</a:t>
            </a:r>
            <a:endParaRPr lang="nl-BE" sz="3200" dirty="0">
              <a:solidFill>
                <a:srgbClr val="7030A0"/>
              </a:solidFill>
              <a:latin typeface="Source Sans Pro"/>
            </a:endParaRPr>
          </a:p>
          <a:p>
            <a:pPr marL="0" indent="0">
              <a:buNone/>
            </a:pPr>
            <a:endParaRPr lang="nl-BE" sz="1800" dirty="0">
              <a:latin typeface="Source Sans Pro"/>
            </a:endParaRPr>
          </a:p>
          <a:p>
            <a:pPr marL="0" indent="0">
              <a:buNone/>
            </a:pPr>
            <a:r>
              <a:rPr lang="nl-BE" sz="1600" b="1" dirty="0">
                <a:solidFill>
                  <a:srgbClr val="7030A0"/>
                </a:solidFill>
                <a:latin typeface="Source Sans Pro"/>
              </a:rPr>
              <a:t>Wat? </a:t>
            </a:r>
            <a:br>
              <a:rPr lang="nl-BE" sz="1600" b="1" dirty="0">
                <a:solidFill>
                  <a:srgbClr val="7030A0"/>
                </a:solidFill>
                <a:latin typeface="Source Sans Pro"/>
              </a:rPr>
            </a:br>
            <a:r>
              <a:rPr lang="nl-BE" sz="1600" i="1" dirty="0">
                <a:latin typeface="Source Sans Pro"/>
              </a:rPr>
              <a:t>Hoeveel fruit eet je? Hoeveel groenten eet je? Hoeveel water drink je? Hoe gezond is jouw (brood)lunch?</a:t>
            </a:r>
            <a:endParaRPr lang="nl-BE" sz="1600" dirty="0">
              <a:latin typeface="Source Sans Pro"/>
            </a:endParaRPr>
          </a:p>
          <a:p>
            <a:pPr marL="0" indent="0">
              <a:buNone/>
            </a:pPr>
            <a:r>
              <a:rPr lang="nl-BE" sz="1600" dirty="0">
                <a:latin typeface="Source Sans Pro"/>
              </a:rPr>
              <a:t>Geen idee en ben je toch benieuwd? </a:t>
            </a:r>
            <a:r>
              <a:rPr lang="nl-BE" sz="1600" b="1" dirty="0">
                <a:latin typeface="Source Sans Pro"/>
              </a:rPr>
              <a:t>Test hoe jij eet en beweegt </a:t>
            </a:r>
            <a:r>
              <a:rPr lang="nl-BE" sz="1600" dirty="0">
                <a:latin typeface="Source Sans Pro"/>
              </a:rPr>
              <a:t>en maak een persoonlijk plan. Elke kleine verbetering is een stap vooruit.  De testjes zijn geschikt vanaf 6 jaar.</a:t>
            </a:r>
          </a:p>
          <a:p>
            <a:endParaRPr lang="nl-BE" sz="1600" dirty="0">
              <a:latin typeface="Source Sans Pro"/>
            </a:endParaRPr>
          </a:p>
          <a:p>
            <a:pPr marL="0" indent="0">
              <a:buNone/>
            </a:pPr>
            <a:r>
              <a:rPr lang="nl-BE" sz="1600" b="1" dirty="0">
                <a:solidFill>
                  <a:srgbClr val="7030A0"/>
                </a:solidFill>
                <a:latin typeface="Source Sans Pro"/>
              </a:rPr>
              <a:t>Kostprijs?</a:t>
            </a:r>
            <a:br>
              <a:rPr lang="nl-BE" sz="1600" b="1" dirty="0">
                <a:solidFill>
                  <a:srgbClr val="7030A0"/>
                </a:solidFill>
                <a:latin typeface="Source Sans Pro"/>
              </a:rPr>
            </a:br>
            <a:r>
              <a:rPr lang="nl-BE" sz="1600" dirty="0">
                <a:latin typeface="Source Sans Pro"/>
              </a:rPr>
              <a:t>Gratis </a:t>
            </a:r>
            <a:r>
              <a:rPr lang="nl-BE" sz="1600" dirty="0">
                <a:latin typeface="Source Sans Pro"/>
                <a:hlinkClick r:id="rId2"/>
              </a:rPr>
              <a:t>hier</a:t>
            </a:r>
            <a:r>
              <a:rPr lang="nl-BE" sz="1600" dirty="0">
                <a:latin typeface="Source Sans Pro"/>
              </a:rPr>
              <a:t> terug te vinden.</a:t>
            </a:r>
            <a:br>
              <a:rPr lang="nl-BE" sz="1600" dirty="0">
                <a:latin typeface="Source Sans Pro"/>
              </a:rPr>
            </a:br>
            <a:br>
              <a:rPr lang="nl-BE" sz="1600" dirty="0">
                <a:latin typeface="Source Sans Pro"/>
              </a:rPr>
            </a:br>
            <a:endParaRPr lang="nl-BE" sz="1600" dirty="0">
              <a:latin typeface="Source Sans Pro"/>
            </a:endParaRPr>
          </a:p>
          <a:p>
            <a:pPr marL="0" indent="0">
              <a:buNone/>
            </a:pPr>
            <a:r>
              <a:rPr lang="nl-BE" sz="1600" b="1" dirty="0">
                <a:solidFill>
                  <a:srgbClr val="7030A0"/>
                </a:solidFill>
                <a:latin typeface="Source Sans Pro"/>
              </a:rPr>
              <a:t>Meer info?</a:t>
            </a:r>
            <a:br>
              <a:rPr lang="nl-BE" sz="1600" dirty="0">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4">
                  <a:extLst>
                    <a:ext uri="{A12FA001-AC4F-418D-AE19-62706E023703}">
                      <ahyp:hlinkClr xmlns:ahyp="http://schemas.microsoft.com/office/drawing/2018/hyperlinkcolor" val="tx"/>
                    </a:ext>
                  </a:extLst>
                </a:hlinkClick>
              </a:rPr>
              <a:t>hier</a:t>
            </a:r>
            <a:r>
              <a:rPr lang="nl-BE" sz="1600" dirty="0">
                <a:latin typeface="Source Sans Pro"/>
              </a:rPr>
              <a:t>.</a:t>
            </a:r>
            <a:endParaRPr lang="nl-BE" sz="1600" dirty="0">
              <a:effectLs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8" name="Tijdelijke aanduiding voor inhoud 8">
            <a:extLst>
              <a:ext uri="{FF2B5EF4-FFF2-40B4-BE49-F238E27FC236}">
                <a16:creationId xmlns:a16="http://schemas.microsoft.com/office/drawing/2014/main" id="{24279FD3-1955-47E7-B326-B4AF62A7CFDF}"/>
              </a:ext>
            </a:extLst>
          </p:cNvPr>
          <p:cNvPicPr/>
          <p:nvPr/>
        </p:nvPicPr>
        <p:blipFill rotWithShape="1">
          <a:blip r:embed="rId5" cstate="print">
            <a:extLst>
              <a:ext uri="{28A0092B-C50C-407E-A947-70E740481C1C}">
                <a14:useLocalDpi xmlns:a14="http://schemas.microsoft.com/office/drawing/2010/main" val="0"/>
              </a:ext>
            </a:extLst>
          </a:blip>
          <a:srcRect l="28958" t="10921" r="31747" b="12236"/>
          <a:stretch/>
        </p:blipFill>
        <p:spPr>
          <a:xfrm>
            <a:off x="8128001" y="3373119"/>
            <a:ext cx="2578981" cy="3165793"/>
          </a:xfrm>
          <a:prstGeom prst="rect">
            <a:avLst/>
          </a:prstGeom>
        </p:spPr>
      </p:pic>
    </p:spTree>
    <p:extLst>
      <p:ext uri="{BB962C8B-B14F-4D97-AF65-F5344CB8AC3E}">
        <p14:creationId xmlns:p14="http://schemas.microsoft.com/office/powerpoint/2010/main" val="1054375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Alcohol en drugspreventie op school. Aan de slag!</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70</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5097" y="439579"/>
            <a:ext cx="3790408"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51416" y="1771252"/>
            <a:ext cx="7076150" cy="3570208"/>
          </a:xfrm>
          <a:prstGeom prst="rect">
            <a:avLst/>
          </a:prstGeom>
        </p:spPr>
        <p:txBody>
          <a:bodyPr wrap="square">
            <a:spAutoFit/>
          </a:bodyPr>
          <a:lstStyle/>
          <a:p>
            <a:r>
              <a:rPr lang="nl-BE" sz="1600" b="1" dirty="0">
                <a:solidFill>
                  <a:srgbClr val="CC0099"/>
                </a:solidFill>
                <a:latin typeface="Source Sans Pro"/>
              </a:rPr>
              <a:t>Wat? </a:t>
            </a:r>
            <a:endParaRPr lang="nl-BE" sz="1600" dirty="0">
              <a:solidFill>
                <a:srgbClr val="CC0099"/>
              </a:solidFill>
              <a:latin typeface="Source Sans Pro"/>
            </a:endParaRPr>
          </a:p>
          <a:p>
            <a:r>
              <a:rPr lang="nl-BE" sz="1600" dirty="0">
                <a:latin typeface="Source Sans Pro"/>
              </a:rPr>
              <a:t>Alcohol, cannabis, psychoactieve medicatie, gokken en gamen zijn niet weg te denken uit de leefwereld van jongeren. In deze folder vind je een </a:t>
            </a:r>
            <a:r>
              <a:rPr lang="nl-BE" sz="1600" b="1" dirty="0">
                <a:latin typeface="Source Sans Pro"/>
              </a:rPr>
              <a:t>overzicht van materialen </a:t>
            </a:r>
            <a:r>
              <a:rPr lang="nl-BE" sz="1600" dirty="0">
                <a:latin typeface="Source Sans Pro"/>
              </a:rPr>
              <a:t>die VAD voor het secundair onderwijs ont wikkelde.</a:t>
            </a:r>
          </a:p>
          <a:p>
            <a:r>
              <a:rPr lang="nl-BE" sz="1600" dirty="0">
                <a:latin typeface="Source Sans Pro"/>
              </a:rPr>
              <a:t> </a:t>
            </a:r>
          </a:p>
          <a:p>
            <a:endParaRPr lang="nl-BE" sz="1600" b="1" dirty="0">
              <a:solidFill>
                <a:srgbClr val="CC0099"/>
              </a:solidFill>
              <a:latin typeface="Source Sans Pro"/>
            </a:endParaRPr>
          </a:p>
          <a:p>
            <a:r>
              <a:rPr lang="nl-BE" sz="1600" b="1" dirty="0">
                <a:solidFill>
                  <a:srgbClr val="CC0099"/>
                </a:solidFill>
                <a:latin typeface="Source Sans Pro"/>
              </a:rPr>
              <a:t>Kostprijs?</a:t>
            </a:r>
            <a:endParaRPr lang="nl-BE" sz="1600" dirty="0">
              <a:solidFill>
                <a:srgbClr val="CC0099"/>
              </a:solidFill>
              <a:latin typeface="Source Sans Pro"/>
            </a:endParaRPr>
          </a:p>
          <a:p>
            <a:r>
              <a:rPr lang="nl-BE" sz="1600" dirty="0">
                <a:latin typeface="Source Sans Pro"/>
              </a:rPr>
              <a:t>Gratis </a:t>
            </a:r>
            <a:r>
              <a:rPr lang="nl-BE" sz="1600" dirty="0">
                <a:latin typeface="Source Sans Pro"/>
                <a:hlinkClick r:id="rId2"/>
              </a:rPr>
              <a:t>hier</a:t>
            </a:r>
            <a:r>
              <a:rPr lang="nl-BE" sz="1600" dirty="0">
                <a:latin typeface="Source Sans Pro"/>
              </a:rPr>
              <a:t> te downloaden.</a:t>
            </a:r>
            <a:br>
              <a:rPr lang="nl-BE" sz="1600" dirty="0">
                <a:latin typeface="Source Sans Pro"/>
              </a:rPr>
            </a:br>
            <a:endParaRPr lang="nl-BE" sz="1600" dirty="0">
              <a:latin typeface="Source Sans Pro"/>
            </a:endParaRPr>
          </a:p>
          <a:p>
            <a:br>
              <a:rPr lang="nl-BE" sz="1600" dirty="0">
                <a:latin typeface="Source Sans Pro"/>
              </a:rPr>
            </a:br>
            <a:r>
              <a:rPr lang="nl-BE" sz="1600" b="1" dirty="0">
                <a:solidFill>
                  <a:srgbClr val="CC0099"/>
                </a:solidFill>
                <a:latin typeface="Source Sans Pro"/>
              </a:rPr>
              <a:t>Meer info? </a:t>
            </a:r>
            <a:endParaRPr lang="nl-BE" sz="1600" dirty="0">
              <a:solidFill>
                <a:srgbClr val="CC0099"/>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r>
              <a:rPr lang="nl-BE" dirty="0"/>
              <a:t> </a:t>
            </a:r>
          </a:p>
        </p:txBody>
      </p:sp>
      <p:pic>
        <p:nvPicPr>
          <p:cNvPr id="29698" name="Picture 2" descr="https://www.vad.be/cache/img/7810589643bf310d421e2fe379db53ba-Cover_onderwijsfolder_catalog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572" y="1929990"/>
            <a:ext cx="2764663" cy="392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534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230178"/>
          </a:xfrm>
        </p:spPr>
        <p:txBody>
          <a:bodyPr>
            <a:normAutofit/>
          </a:bodyPr>
          <a:lstStyle/>
          <a:p>
            <a:pPr marL="0" indent="0">
              <a:buNone/>
            </a:pPr>
            <a:r>
              <a:rPr lang="nl-BE" sz="2400" b="1" dirty="0">
                <a:solidFill>
                  <a:schemeClr val="accent6"/>
                </a:solidFill>
                <a:latin typeface="Source Sans Pro"/>
              </a:rPr>
              <a:t>Gezonde mond</a:t>
            </a:r>
            <a:endParaRPr lang="nl-BE" sz="2400" dirty="0">
              <a:solidFill>
                <a:schemeClr val="accent6"/>
              </a:solidFill>
              <a:latin typeface="Source Sans Pro"/>
            </a:endParaRPr>
          </a:p>
          <a:p>
            <a:pPr marL="0" indent="0">
              <a:buNone/>
            </a:pPr>
            <a:endParaRPr lang="nl-BE" sz="1600" dirty="0">
              <a:latin typeface="Source Sans Pro"/>
            </a:endParaRPr>
          </a:p>
          <a:p>
            <a:pPr marL="0" indent="0">
              <a:buNone/>
            </a:pPr>
            <a:r>
              <a:rPr lang="nl-BE" sz="1600" b="1" dirty="0">
                <a:solidFill>
                  <a:schemeClr val="accent6"/>
                </a:solidFill>
                <a:latin typeface="Source Sans Pro"/>
              </a:rPr>
              <a:t>Wat? </a:t>
            </a:r>
            <a:br>
              <a:rPr lang="nl-BE" sz="1600" dirty="0">
                <a:solidFill>
                  <a:schemeClr val="accent6"/>
                </a:solidFill>
                <a:latin typeface="Source Sans Pro"/>
              </a:rPr>
            </a:br>
            <a:r>
              <a:rPr lang="nl-BE" sz="1600" dirty="0">
                <a:latin typeface="Source Sans Pro"/>
              </a:rPr>
              <a:t>De website glimlachen.be bundelde een heleboel </a:t>
            </a:r>
            <a:r>
              <a:rPr lang="nl-BE" sz="1600" b="1" dirty="0">
                <a:latin typeface="Source Sans Pro"/>
              </a:rPr>
              <a:t>educatief materiaal </a:t>
            </a:r>
            <a:r>
              <a:rPr lang="nl-BE" sz="1600" dirty="0">
                <a:latin typeface="Source Sans Pro"/>
              </a:rPr>
              <a:t>voor lessen rond mondgezondheid. Voor verschillende leeftijdsgroepen werden werkblaadjes en lespakketten, affiches en poetskaarten ontwikkeld.</a:t>
            </a:r>
          </a:p>
          <a:p>
            <a:pPr marL="0" indent="0">
              <a:buNone/>
            </a:pPr>
            <a:r>
              <a:rPr lang="nl-BE" sz="1600" dirty="0">
                <a:latin typeface="Source Sans Pro"/>
              </a:rPr>
              <a:t>Leerlingen van het secundair onderwijs worden gesensibiliseerd aan de hand van PowerPoint presentaties. Extra aandacht wordt hier gegeven aan </a:t>
            </a:r>
            <a:r>
              <a:rPr lang="nl-BE" sz="1600" b="1" dirty="0">
                <a:latin typeface="Source Sans Pro"/>
              </a:rPr>
              <a:t>tanderosie</a:t>
            </a:r>
            <a:r>
              <a:rPr lang="nl-BE" sz="1600" dirty="0">
                <a:latin typeface="Source Sans Pro"/>
              </a:rPr>
              <a:t> (gebruik van </a:t>
            </a:r>
            <a:r>
              <a:rPr lang="nl-BE" sz="1600" dirty="0" err="1">
                <a:latin typeface="Source Sans Pro"/>
              </a:rPr>
              <a:t>energiedranken</a:t>
            </a:r>
            <a:r>
              <a:rPr lang="nl-BE" sz="1600" dirty="0">
                <a:latin typeface="Source Sans Pro"/>
              </a:rPr>
              <a:t>), </a:t>
            </a:r>
            <a:r>
              <a:rPr lang="nl-BE" sz="1600" b="1" dirty="0">
                <a:latin typeface="Source Sans Pro"/>
              </a:rPr>
              <a:t>roken en piercings</a:t>
            </a:r>
            <a:r>
              <a:rPr lang="nl-BE" sz="1600" dirty="0">
                <a:latin typeface="Source Sans Pro"/>
              </a:rPr>
              <a:t>.</a:t>
            </a:r>
          </a:p>
          <a:p>
            <a:pPr marL="0" indent="0">
              <a:buNone/>
            </a:pPr>
            <a:r>
              <a:rPr lang="nl-BE" sz="1600" dirty="0">
                <a:latin typeface="Source Sans Pro"/>
              </a:rPr>
              <a:t> </a:t>
            </a:r>
          </a:p>
          <a:p>
            <a:pPr marL="0" indent="0">
              <a:buNone/>
            </a:pPr>
            <a:r>
              <a:rPr lang="nl-BE" sz="1600" b="1" dirty="0">
                <a:solidFill>
                  <a:schemeClr val="accent6"/>
                </a:solidFill>
                <a:latin typeface="Source Sans Pro"/>
              </a:rPr>
              <a:t>Kostprijs?</a:t>
            </a:r>
            <a:br>
              <a:rPr lang="nl-BE" sz="1600" dirty="0">
                <a:solidFill>
                  <a:schemeClr val="accent6"/>
                </a:solidFill>
                <a:latin typeface="Source Sans Pro"/>
              </a:rPr>
            </a:br>
            <a:r>
              <a:rPr lang="nl-BE" sz="1600" dirty="0">
                <a:latin typeface="Source Sans Pro"/>
              </a:rPr>
              <a:t>Gratis </a:t>
            </a:r>
            <a:r>
              <a:rPr lang="nl-BE" sz="1600" dirty="0">
                <a:latin typeface="Source Sans Pro"/>
                <a:hlinkClick r:id="rId2"/>
              </a:rPr>
              <a:t>hier</a:t>
            </a:r>
            <a:r>
              <a:rPr lang="nl-BE" sz="1600" dirty="0">
                <a:latin typeface="Source Sans Pro"/>
              </a:rPr>
              <a:t> te downloaden. </a:t>
            </a:r>
            <a:br>
              <a:rPr lang="nl-BE" sz="1600" dirty="0">
                <a:latin typeface="Source Sans Pro"/>
              </a:rPr>
            </a:br>
            <a:br>
              <a:rPr lang="nl-BE" sz="1600" dirty="0">
                <a:latin typeface="Source Sans Pro"/>
              </a:rPr>
            </a:br>
            <a:endParaRPr lang="nl-BE" sz="1600" dirty="0">
              <a:latin typeface="Source Sans Pro"/>
            </a:endParaRPr>
          </a:p>
          <a:p>
            <a:pPr marL="0" indent="0">
              <a:buNone/>
            </a:pPr>
            <a:r>
              <a:rPr lang="nl-BE" sz="1600" b="1" dirty="0">
                <a:solidFill>
                  <a:schemeClr val="accent6"/>
                </a:solidFill>
                <a:latin typeface="Source Sans Pro"/>
              </a:rPr>
              <a:t>Meer info?</a:t>
            </a:r>
            <a:br>
              <a:rPr lang="nl-BE" sz="1600" dirty="0">
                <a:solidFill>
                  <a:schemeClr val="accent6"/>
                </a:solidFill>
                <a:latin typeface="Source Sans Pro"/>
              </a:rPr>
            </a:br>
            <a:r>
              <a:rPr lang="nl-BE" sz="1600" dirty="0">
                <a:latin typeface="Source Sans Pro"/>
              </a:rPr>
              <a:t>Tel: 056/44.07.94</a:t>
            </a:r>
            <a:br>
              <a:rPr lang="nl-BE" sz="1600" dirty="0">
                <a:latin typeface="Source Sans Pro"/>
              </a:rPr>
            </a:br>
            <a:r>
              <a:rPr lang="nl-BE" sz="1600" dirty="0">
                <a:effectLst/>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4"/>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6"/>
          </a:solidFill>
          <a:ln w="12700">
            <a:solidFill>
              <a:schemeClr val="accent6"/>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HYGIËNE</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descr="https://gezondemond.be/wp-content/uploads/NaastElkaar_0000-460x32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5060" y="3469925"/>
            <a:ext cx="3291823" cy="2504155"/>
          </a:xfrm>
          <a:prstGeom prst="rect">
            <a:avLst/>
          </a:prstGeom>
          <a:noFill/>
          <a:ln>
            <a:noFill/>
          </a:ln>
        </p:spPr>
      </p:pic>
    </p:spTree>
    <p:extLst>
      <p:ext uri="{BB962C8B-B14F-4D97-AF65-F5344CB8AC3E}">
        <p14:creationId xmlns:p14="http://schemas.microsoft.com/office/powerpoint/2010/main" val="25287546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6429246" cy="5230178"/>
          </a:xfrm>
        </p:spPr>
        <p:txBody>
          <a:bodyPr>
            <a:normAutofit/>
          </a:bodyPr>
          <a:lstStyle/>
          <a:p>
            <a:pPr marL="0" indent="0">
              <a:buNone/>
            </a:pPr>
            <a:r>
              <a:rPr lang="nl-BE" sz="2400" b="1" dirty="0">
                <a:solidFill>
                  <a:schemeClr val="accent6"/>
                </a:solidFill>
                <a:latin typeface="Source Sans Pro"/>
              </a:rPr>
              <a:t>Basisadviezen mondgezondheid </a:t>
            </a:r>
            <a:endParaRPr lang="nl-BE" sz="2400" dirty="0">
              <a:solidFill>
                <a:schemeClr val="accent6"/>
              </a:solidFill>
              <a:latin typeface="Source Sans Pro"/>
            </a:endParaRPr>
          </a:p>
          <a:p>
            <a:pPr marL="0" indent="0">
              <a:buNone/>
            </a:pPr>
            <a:endParaRPr lang="nl-BE" dirty="0">
              <a:latin typeface="Source Sans Pro"/>
            </a:endParaRPr>
          </a:p>
          <a:p>
            <a:pPr marL="0" indent="0">
              <a:buNone/>
            </a:pPr>
            <a:r>
              <a:rPr lang="nl-BE" sz="1600" b="1" dirty="0">
                <a:solidFill>
                  <a:schemeClr val="accent6"/>
                </a:solidFill>
                <a:latin typeface="Source Sans Pro"/>
              </a:rPr>
              <a:t>Wat? </a:t>
            </a:r>
            <a:br>
              <a:rPr lang="nl-BE" sz="1600" dirty="0">
                <a:solidFill>
                  <a:schemeClr val="accent6"/>
                </a:solidFill>
                <a:latin typeface="Source Sans Pro"/>
              </a:rPr>
            </a:br>
            <a:r>
              <a:rPr lang="nl-NL" sz="1600" dirty="0">
                <a:latin typeface="Source Sans Pro"/>
              </a:rPr>
              <a:t>Deze folder (omtrent doelgroep jongeren en volwassenen) met tekst en illustraties geeft tips voor een gezonde mond: Welke tandenborstel gebruik je best? Hoeveel fluoride zit er in je tandpasta? Wat is mondvriendelijke voeding? De basisadviezen van Gezonde Mond proberen hierop een antwoord te geven.</a:t>
            </a:r>
            <a:r>
              <a:rPr lang="nl-BE" sz="1600" dirty="0">
                <a:latin typeface="Source Sans Pro"/>
              </a:rPr>
              <a:t> </a:t>
            </a:r>
          </a:p>
          <a:p>
            <a:pPr marL="0" indent="0">
              <a:buNone/>
            </a:pPr>
            <a:endParaRPr lang="nl-BE" sz="1600" b="1" dirty="0">
              <a:solidFill>
                <a:schemeClr val="accent6"/>
              </a:solidFill>
              <a:latin typeface="Source Sans Pro"/>
            </a:endParaRPr>
          </a:p>
          <a:p>
            <a:pPr marL="0" indent="0">
              <a:buNone/>
            </a:pPr>
            <a:r>
              <a:rPr lang="nl-BE" sz="1600" b="1" dirty="0">
                <a:solidFill>
                  <a:schemeClr val="accent6"/>
                </a:solidFill>
                <a:latin typeface="Source Sans Pro"/>
              </a:rPr>
              <a:t>Kostprijs?</a:t>
            </a:r>
            <a:br>
              <a:rPr lang="nl-BE" sz="1600" dirty="0">
                <a:solidFill>
                  <a:schemeClr val="accent6"/>
                </a:solidFill>
                <a:latin typeface="Source Sans Pro"/>
              </a:rPr>
            </a:br>
            <a:r>
              <a:rPr lang="nl-BE" sz="1600" dirty="0">
                <a:latin typeface="Source Sans Pro"/>
              </a:rPr>
              <a:t>Gratis </a:t>
            </a:r>
            <a:r>
              <a:rPr lang="nl-BE" sz="1600" dirty="0">
                <a:latin typeface="Source Sans Pro"/>
                <a:hlinkClick r:id="rId2"/>
              </a:rPr>
              <a:t>hier</a:t>
            </a:r>
            <a:r>
              <a:rPr lang="nl-BE" sz="1600" dirty="0">
                <a:latin typeface="Source Sans Pro"/>
              </a:rPr>
              <a:t> te downloaden. </a:t>
            </a:r>
            <a:br>
              <a:rPr lang="nl-BE" sz="1600" dirty="0">
                <a:latin typeface="Source Sans Pro"/>
              </a:rPr>
            </a:br>
            <a:endParaRPr lang="nl-BE" sz="1600" dirty="0">
              <a:latin typeface="Source Sans Pro"/>
            </a:endParaRPr>
          </a:p>
          <a:p>
            <a:pPr marL="0" indent="0">
              <a:buNone/>
            </a:pPr>
            <a:r>
              <a:rPr lang="nl-BE" sz="1600" b="1" dirty="0">
                <a:solidFill>
                  <a:schemeClr val="accent6"/>
                </a:solidFill>
                <a:latin typeface="Source Sans Pro"/>
              </a:rPr>
              <a:t>Meer info?</a:t>
            </a:r>
            <a:br>
              <a:rPr lang="nl-BE" sz="1600" dirty="0">
                <a:solidFill>
                  <a:schemeClr val="accent6"/>
                </a:solidFill>
                <a:latin typeface="Source Sans Pro"/>
              </a:rPr>
            </a:br>
            <a:r>
              <a:rPr lang="nl-BE" sz="1600" dirty="0">
                <a:latin typeface="Source Sans Pro"/>
              </a:rPr>
              <a:t>Tel: 056/44.07.94</a:t>
            </a:r>
            <a:br>
              <a:rPr lang="nl-BE" sz="1600" dirty="0">
                <a:latin typeface="Source Sans Pro"/>
              </a:rPr>
            </a:br>
            <a:r>
              <a:rPr lang="nl-BE" sz="1600" dirty="0">
                <a:effectLst/>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6"/>
          </a:solidFill>
          <a:ln w="12700">
            <a:solidFill>
              <a:schemeClr val="accent6"/>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HYGIËNE</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24" name="Picture 4" descr="Basisadviezen voor een Gezonde Mond vanaf 12 jaar - Gezonde M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449" y="1911349"/>
            <a:ext cx="3447745" cy="338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913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fontScale="77500" lnSpcReduction="20000"/>
          </a:bodyPr>
          <a:lstStyle/>
          <a:p>
            <a:pPr marL="0" indent="0">
              <a:buNone/>
            </a:pPr>
            <a:r>
              <a:rPr lang="nl-BE" sz="3100" b="1" dirty="0">
                <a:solidFill>
                  <a:srgbClr val="FFC000"/>
                </a:solidFill>
                <a:latin typeface="Source Sans Pro"/>
              </a:rPr>
              <a:t>Vlaggensysteem: </a:t>
            </a:r>
            <a:br>
              <a:rPr lang="nl-BE" sz="3100" b="1" dirty="0">
                <a:solidFill>
                  <a:srgbClr val="FFC000"/>
                </a:solidFill>
                <a:latin typeface="Source Sans Pro"/>
              </a:rPr>
            </a:br>
            <a:r>
              <a:rPr lang="nl-BE" sz="3100" b="1" dirty="0">
                <a:solidFill>
                  <a:srgbClr val="FFC000"/>
                </a:solidFill>
                <a:latin typeface="Source Sans Pro"/>
              </a:rPr>
              <a:t>omgaan met seksueel (grensoverschrijdend) gedrag op school</a:t>
            </a:r>
            <a:endParaRPr lang="nl-BE" sz="3100" dirty="0">
              <a:solidFill>
                <a:srgbClr val="FFC000"/>
              </a:solidFill>
              <a:latin typeface="Source Sans Pro"/>
            </a:endParaRPr>
          </a:p>
          <a:p>
            <a:pPr marL="0" indent="0">
              <a:buNone/>
            </a:pPr>
            <a:endParaRPr lang="nl-BE" dirty="0">
              <a:latin typeface="Source Sans Pro"/>
            </a:endParaRPr>
          </a:p>
          <a:p>
            <a:pPr marL="0" indent="0">
              <a:buNone/>
            </a:pPr>
            <a:r>
              <a:rPr lang="nl-NL" sz="2100" b="1" dirty="0">
                <a:solidFill>
                  <a:schemeClr val="accent4"/>
                </a:solidFill>
                <a:latin typeface="Source Sans Pro"/>
              </a:rPr>
              <a:t>Wat? </a:t>
            </a:r>
            <a:br>
              <a:rPr lang="nl-NL" sz="2100" b="1" dirty="0">
                <a:solidFill>
                  <a:schemeClr val="accent4"/>
                </a:solidFill>
                <a:latin typeface="Source Sans Pro"/>
              </a:rPr>
            </a:br>
            <a:r>
              <a:rPr lang="nl-NL" sz="2100" dirty="0">
                <a:latin typeface="Source Sans Pro"/>
              </a:rPr>
              <a:t>Deze online publicatie past het </a:t>
            </a:r>
            <a:r>
              <a:rPr lang="nl-NL" sz="2100" dirty="0" err="1">
                <a:latin typeface="Source Sans Pro"/>
              </a:rPr>
              <a:t>Sensoa</a:t>
            </a:r>
            <a:r>
              <a:rPr lang="nl-NL" sz="2100" dirty="0">
                <a:latin typeface="Source Sans Pro"/>
              </a:rPr>
              <a:t> Vlaggensysteem toe op een schoolcontext. Die methodiek helpt </a:t>
            </a:r>
            <a:r>
              <a:rPr lang="nl-NL" sz="2100" b="1" dirty="0">
                <a:latin typeface="Source Sans Pro"/>
              </a:rPr>
              <a:t>seksueel (grensoverschrijdend) gedrag in te schatten en er gepast op te reageren</a:t>
            </a:r>
            <a:r>
              <a:rPr lang="nl-NL" sz="2100" dirty="0">
                <a:latin typeface="Source Sans Pro"/>
              </a:rPr>
              <a:t>. </a:t>
            </a:r>
            <a:br>
              <a:rPr lang="nl-NL" sz="2100" dirty="0">
                <a:latin typeface="Source Sans Pro"/>
              </a:rPr>
            </a:br>
            <a:r>
              <a:rPr lang="nl-NL" sz="2100" dirty="0">
                <a:latin typeface="Source Sans Pro"/>
              </a:rPr>
              <a:t>In het eerste deel vind je een aantal topics waarmee scholen in de praktijk te maken krijgen, zoals: Samenwerken met ouders, omgaan met diversiteit, aanrakingen en lichamelijkheid, nieuwe media (</a:t>
            </a:r>
            <a:r>
              <a:rPr lang="nl-NL" sz="2100" dirty="0" err="1">
                <a:latin typeface="Source Sans Pro"/>
              </a:rPr>
              <a:t>sexting</a:t>
            </a:r>
            <a:r>
              <a:rPr lang="nl-NL" sz="2100" dirty="0">
                <a:latin typeface="Source Sans Pro"/>
              </a:rPr>
              <a:t> of naaktfoto’s verspreiden), omkleden en uitkleden op school en toiletbezoek. Het bevat eveneens informatie rond het beleid. </a:t>
            </a:r>
            <a:br>
              <a:rPr lang="nl-NL" sz="2100" dirty="0">
                <a:latin typeface="Source Sans Pro"/>
              </a:rPr>
            </a:br>
            <a:r>
              <a:rPr lang="nl-NL" sz="2100" dirty="0">
                <a:latin typeface="Source Sans Pro"/>
              </a:rPr>
              <a:t>Deel 2 bevat situaties die volgens de werkwijze van het Vlaggensysteem besproken worden. </a:t>
            </a:r>
          </a:p>
          <a:p>
            <a:pPr marL="0" indent="0">
              <a:buNone/>
            </a:pPr>
            <a:endParaRPr lang="nl-NL" sz="2100" b="1" dirty="0">
              <a:solidFill>
                <a:schemeClr val="accent4"/>
              </a:solidFill>
              <a:latin typeface="Source Sans Pro"/>
            </a:endParaRPr>
          </a:p>
          <a:p>
            <a:pPr marL="0" indent="0">
              <a:buNone/>
            </a:pPr>
            <a:r>
              <a:rPr lang="nl-NL" sz="2100" b="1" dirty="0">
                <a:solidFill>
                  <a:schemeClr val="accent4"/>
                </a:solidFill>
                <a:latin typeface="Source Sans Pro"/>
              </a:rPr>
              <a:t>Kostprijs? </a:t>
            </a:r>
            <a:br>
              <a:rPr lang="nl-NL" sz="2100" b="1" dirty="0">
                <a:solidFill>
                  <a:schemeClr val="accent4"/>
                </a:solidFill>
                <a:latin typeface="Source Sans Pro"/>
              </a:rPr>
            </a:br>
            <a:r>
              <a:rPr lang="nl-NL" sz="2100" dirty="0">
                <a:latin typeface="Source Sans Pro"/>
              </a:rPr>
              <a:t>Gratis </a:t>
            </a:r>
            <a:r>
              <a:rPr lang="nl-NL" sz="2100" dirty="0">
                <a:latin typeface="Source Sans Pro"/>
                <a:hlinkClick r:id="rId2"/>
              </a:rPr>
              <a:t>hier</a:t>
            </a:r>
            <a:r>
              <a:rPr lang="nl-NL" sz="2100" dirty="0">
                <a:latin typeface="Source Sans Pro"/>
              </a:rPr>
              <a:t> te downloaden.</a:t>
            </a:r>
          </a:p>
          <a:p>
            <a:pPr marL="0" indent="0">
              <a:buNone/>
            </a:pPr>
            <a:endParaRPr lang="nl-NL" sz="2100" b="1" dirty="0">
              <a:solidFill>
                <a:schemeClr val="accent4"/>
              </a:solidFill>
              <a:latin typeface="Source Sans Pro"/>
            </a:endParaRPr>
          </a:p>
          <a:p>
            <a:pPr marL="0" indent="0">
              <a:buNone/>
            </a:pPr>
            <a:r>
              <a:rPr lang="nl-NL" sz="2100" b="1" dirty="0">
                <a:solidFill>
                  <a:schemeClr val="accent4"/>
                </a:solidFill>
                <a:latin typeface="Source Sans Pro"/>
              </a:rPr>
              <a:t>Meer info? </a:t>
            </a:r>
            <a:br>
              <a:rPr lang="nl-NL" sz="2100" b="1" dirty="0">
                <a:solidFill>
                  <a:schemeClr val="accent4"/>
                </a:solidFill>
                <a:latin typeface="Source Sans Pro"/>
              </a:rPr>
            </a:br>
            <a:r>
              <a:rPr lang="nl-NL" sz="2100" dirty="0">
                <a:latin typeface="Source Sans Pro"/>
              </a:rPr>
              <a:t>Website: meer informatie vind je </a:t>
            </a:r>
            <a:r>
              <a:rPr lang="nl-NL" sz="2100" dirty="0">
                <a:latin typeface="Source Sans Pro"/>
                <a:hlinkClick r:id="rId2"/>
              </a:rPr>
              <a:t>hier</a:t>
            </a:r>
            <a:r>
              <a:rPr lang="nl-NL" sz="2100" dirty="0">
                <a:latin typeface="Source Sans Pro"/>
              </a:rPr>
              <a:t>.</a:t>
            </a:r>
            <a:endParaRPr lang="nl-BE" sz="21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8434" name="Picture 2" descr="Sensoa Vlaggensysteem voor kinderen en jongeren – Sensoa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285" y="1754266"/>
            <a:ext cx="2243829" cy="300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4841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913847" cy="6114098"/>
          </a:xfrm>
        </p:spPr>
        <p:txBody>
          <a:bodyPr>
            <a:normAutofit fontScale="32500" lnSpcReduction="20000"/>
          </a:bodyPr>
          <a:lstStyle/>
          <a:p>
            <a:pPr marL="0" indent="0">
              <a:buNone/>
            </a:pPr>
            <a:r>
              <a:rPr lang="nl-BE" sz="7400" b="1" dirty="0">
                <a:solidFill>
                  <a:srgbClr val="FFC000"/>
                </a:solidFill>
                <a:latin typeface="Source Sans Pro"/>
              </a:rPr>
              <a:t>Mijn wens, mijn grens</a:t>
            </a:r>
            <a:endParaRPr lang="nl-BE" sz="7400" dirty="0">
              <a:solidFill>
                <a:srgbClr val="FFC000"/>
              </a:solidFill>
              <a:latin typeface="Source Sans Pro"/>
            </a:endParaRPr>
          </a:p>
          <a:p>
            <a:pPr marL="0" indent="0">
              <a:buNone/>
            </a:pPr>
            <a:endParaRPr lang="nl-BE" sz="3400" dirty="0">
              <a:latin typeface="Source Sans Pro"/>
            </a:endParaRPr>
          </a:p>
          <a:p>
            <a:pPr marL="0" lvl="0" indent="0" eaLnBrk="0" fontAlgn="base" hangingPunct="0">
              <a:lnSpc>
                <a:spcPct val="100000"/>
              </a:lnSpc>
              <a:spcBef>
                <a:spcPct val="0"/>
              </a:spcBef>
              <a:spcAft>
                <a:spcPct val="0"/>
              </a:spcAft>
              <a:buNone/>
            </a:pPr>
            <a:r>
              <a:rPr lang="nl-NL" sz="4900" b="1" dirty="0">
                <a:solidFill>
                  <a:schemeClr val="accent4"/>
                </a:solidFill>
                <a:latin typeface="Source Sans Pro"/>
              </a:rPr>
              <a:t>Wat? </a:t>
            </a:r>
            <a:br>
              <a:rPr lang="nl-NL" sz="4900" b="1" dirty="0">
                <a:solidFill>
                  <a:schemeClr val="accent4"/>
                </a:solidFill>
                <a:latin typeface="Source Sans Pro"/>
              </a:rPr>
            </a:br>
            <a:r>
              <a:rPr lang="nl-BE" altLang="nl-BE" sz="4900" dirty="0">
                <a:latin typeface="Source Sans Pro"/>
              </a:rPr>
              <a:t>In deze lespakketten worden de criteria uit het Vlaggensysteem van </a:t>
            </a:r>
            <a:r>
              <a:rPr lang="nl-BE" altLang="nl-BE" sz="4900" dirty="0" err="1">
                <a:latin typeface="Source Sans Pro"/>
              </a:rPr>
              <a:t>Sensoa</a:t>
            </a:r>
            <a:r>
              <a:rPr lang="nl-BE" altLang="nl-BE" sz="4900" dirty="0">
                <a:latin typeface="Source Sans Pro"/>
              </a:rPr>
              <a:t> gebruikt. Is een seksuele situatie oké is of niet? Jongeren maken er kennis mee en leren ze toepassen op voorbeeldsituaties uit hun leefomgeving.</a:t>
            </a:r>
          </a:p>
          <a:p>
            <a:pPr marL="0" lvl="0" indent="0" eaLnBrk="0" fontAlgn="base" hangingPunct="0">
              <a:lnSpc>
                <a:spcPct val="100000"/>
              </a:lnSpc>
              <a:spcBef>
                <a:spcPct val="0"/>
              </a:spcBef>
              <a:spcAft>
                <a:spcPct val="0"/>
              </a:spcAft>
              <a:buNone/>
            </a:pPr>
            <a:r>
              <a:rPr lang="nl-BE" altLang="nl-BE" sz="4900" dirty="0">
                <a:latin typeface="Source Sans Pro"/>
              </a:rPr>
              <a:t>Jongeren leren:</a:t>
            </a:r>
          </a:p>
          <a:p>
            <a:pPr marL="457200" lvl="1" indent="0" eaLnBrk="0" fontAlgn="base" hangingPunct="0">
              <a:lnSpc>
                <a:spcPct val="100000"/>
              </a:lnSpc>
              <a:spcBef>
                <a:spcPct val="0"/>
              </a:spcBef>
              <a:spcAft>
                <a:spcPct val="0"/>
              </a:spcAft>
              <a:buFontTx/>
              <a:buChar char="•"/>
            </a:pPr>
            <a:r>
              <a:rPr lang="nl-BE" altLang="nl-BE" sz="4900" dirty="0">
                <a:latin typeface="Source Sans Pro"/>
              </a:rPr>
              <a:t> Dat ze zelf mogen beslissen wie er hun lichaam aanraakt </a:t>
            </a:r>
          </a:p>
          <a:p>
            <a:pPr marL="457200" lvl="1" indent="0" eaLnBrk="0" fontAlgn="base" hangingPunct="0">
              <a:lnSpc>
                <a:spcPct val="100000"/>
              </a:lnSpc>
              <a:spcBef>
                <a:spcPct val="0"/>
              </a:spcBef>
              <a:spcAft>
                <a:spcPct val="0"/>
              </a:spcAft>
              <a:buFontTx/>
              <a:buChar char="•"/>
            </a:pPr>
            <a:r>
              <a:rPr lang="nl-BE" altLang="nl-BE" sz="4900" dirty="0">
                <a:latin typeface="Source Sans Pro"/>
              </a:rPr>
              <a:t> Welke signalen erop wijzen dat iemand een aanraking leuk of niet leuk vindt</a:t>
            </a:r>
          </a:p>
          <a:p>
            <a:pPr marL="457200" lvl="1" indent="0" eaLnBrk="0" fontAlgn="base" hangingPunct="0">
              <a:lnSpc>
                <a:spcPct val="100000"/>
              </a:lnSpc>
              <a:spcBef>
                <a:spcPct val="0"/>
              </a:spcBef>
              <a:spcAft>
                <a:spcPct val="0"/>
              </a:spcAft>
              <a:buFontTx/>
              <a:buChar char="•"/>
            </a:pPr>
            <a:r>
              <a:rPr lang="nl-BE" altLang="nl-BE" sz="4900" dirty="0">
                <a:latin typeface="Source Sans Pro"/>
              </a:rPr>
              <a:t> Hoe ze kunnen reageren op ongewenste aanrakingen</a:t>
            </a:r>
          </a:p>
          <a:p>
            <a:pPr marL="457200" lvl="1" indent="0" eaLnBrk="0" fontAlgn="base" hangingPunct="0">
              <a:lnSpc>
                <a:spcPct val="100000"/>
              </a:lnSpc>
              <a:spcBef>
                <a:spcPct val="0"/>
              </a:spcBef>
              <a:spcAft>
                <a:spcPct val="0"/>
              </a:spcAft>
              <a:buFontTx/>
              <a:buChar char="•"/>
            </a:pPr>
            <a:r>
              <a:rPr lang="nl-BE" altLang="nl-BE" sz="4900" dirty="0">
                <a:latin typeface="Source Sans Pro"/>
              </a:rPr>
              <a:t> Inzicht krijgen in welk soort seksueel gedrag grensoverschrijdend is</a:t>
            </a:r>
          </a:p>
          <a:p>
            <a:pPr marL="457200" lvl="1" indent="0" eaLnBrk="0" fontAlgn="base" hangingPunct="0">
              <a:lnSpc>
                <a:spcPct val="100000"/>
              </a:lnSpc>
              <a:spcBef>
                <a:spcPct val="0"/>
              </a:spcBef>
              <a:spcAft>
                <a:spcPct val="0"/>
              </a:spcAft>
              <a:buFontTx/>
              <a:buChar char="•"/>
            </a:pPr>
            <a:r>
              <a:rPr lang="nl-BE" altLang="nl-BE" sz="4900" dirty="0">
                <a:latin typeface="Source Sans Pro"/>
              </a:rPr>
              <a:t> Nee zeggen wanneer ze zich niet goed voelen bij situaties, ook binnen een relatie</a:t>
            </a:r>
          </a:p>
          <a:p>
            <a:pPr marL="457200" lvl="1" indent="0" eaLnBrk="0" fontAlgn="base" hangingPunct="0">
              <a:lnSpc>
                <a:spcPct val="100000"/>
              </a:lnSpc>
              <a:spcBef>
                <a:spcPct val="0"/>
              </a:spcBef>
              <a:spcAft>
                <a:spcPct val="0"/>
              </a:spcAft>
              <a:buFontTx/>
              <a:buChar char="•"/>
            </a:pPr>
            <a:r>
              <a:rPr lang="nl-BE" altLang="nl-BE" sz="4900" dirty="0">
                <a:latin typeface="Source Sans Pro"/>
              </a:rPr>
              <a:t> Belangrijke organisaties kennen waarbij ze terecht kunnen voor informatie of hulp</a:t>
            </a:r>
          </a:p>
          <a:p>
            <a:pPr marL="457200" lvl="1" indent="0" eaLnBrk="0" fontAlgn="base" hangingPunct="0">
              <a:lnSpc>
                <a:spcPct val="100000"/>
              </a:lnSpc>
              <a:spcBef>
                <a:spcPct val="0"/>
              </a:spcBef>
              <a:spcAft>
                <a:spcPct val="0"/>
              </a:spcAft>
              <a:buFontTx/>
              <a:buChar char="•"/>
            </a:pPr>
            <a:r>
              <a:rPr lang="nl-BE" altLang="nl-BE" sz="4900" dirty="0">
                <a:latin typeface="Source Sans Pro"/>
              </a:rPr>
              <a:t> Praten over individuele verschillen rond hoe ze situaties beleven</a:t>
            </a:r>
          </a:p>
          <a:p>
            <a:pPr marL="457200" lvl="1" indent="0" eaLnBrk="0" fontAlgn="base" hangingPunct="0">
              <a:lnSpc>
                <a:spcPct val="100000"/>
              </a:lnSpc>
              <a:spcBef>
                <a:spcPct val="0"/>
              </a:spcBef>
              <a:spcAft>
                <a:spcPct val="0"/>
              </a:spcAft>
              <a:buFontTx/>
              <a:buChar char="•"/>
            </a:pPr>
            <a:r>
              <a:rPr lang="nl-BE" altLang="nl-BE" sz="4900" dirty="0">
                <a:latin typeface="Source Sans Pro"/>
              </a:rPr>
              <a:t> Weten dat er verschillende strategieën zijn om op ongewenst online seksueel getint gedrag te reageren</a:t>
            </a:r>
          </a:p>
          <a:p>
            <a:pPr marL="457200" lvl="1" indent="0" eaLnBrk="0" fontAlgn="base" hangingPunct="0">
              <a:lnSpc>
                <a:spcPct val="100000"/>
              </a:lnSpc>
              <a:spcBef>
                <a:spcPct val="0"/>
              </a:spcBef>
              <a:spcAft>
                <a:spcPct val="0"/>
              </a:spcAft>
              <a:buFontTx/>
              <a:buChar char="•"/>
            </a:pPr>
            <a:r>
              <a:rPr lang="nl-BE" altLang="nl-BE" sz="4900" dirty="0">
                <a:latin typeface="Source Sans Pro"/>
              </a:rPr>
              <a:t> Weten waar in hun omgeving ze terecht kunnen bij vragen rond seksualiteit en seksueel grensoverschrijdend gedrag</a:t>
            </a:r>
          </a:p>
          <a:p>
            <a:pPr marL="457200" lvl="1" indent="0" eaLnBrk="0" fontAlgn="base" hangingPunct="0">
              <a:lnSpc>
                <a:spcPct val="100000"/>
              </a:lnSpc>
              <a:spcBef>
                <a:spcPct val="0"/>
              </a:spcBef>
              <a:spcAft>
                <a:spcPct val="0"/>
              </a:spcAft>
              <a:buFontTx/>
              <a:buChar char="•"/>
            </a:pPr>
            <a:endParaRPr lang="nl-BE" altLang="nl-BE" sz="4900" dirty="0">
              <a:latin typeface="Source Sans Pro"/>
            </a:endParaRPr>
          </a:p>
          <a:p>
            <a:pPr marL="0" indent="0" eaLnBrk="0" fontAlgn="base" hangingPunct="0">
              <a:lnSpc>
                <a:spcPct val="100000"/>
              </a:lnSpc>
              <a:spcBef>
                <a:spcPct val="0"/>
              </a:spcBef>
              <a:spcAft>
                <a:spcPct val="0"/>
              </a:spcAft>
              <a:buNone/>
            </a:pPr>
            <a:r>
              <a:rPr lang="nl-BE" altLang="nl-BE" sz="4900" dirty="0">
                <a:latin typeface="Source Sans Pro"/>
              </a:rPr>
              <a:t>Er is een apart lessenpakket voor 12-14 jaar, 14-16 jaar en 16-18 jaar.</a:t>
            </a:r>
          </a:p>
          <a:p>
            <a:pPr marL="0" indent="0" eaLnBrk="0" fontAlgn="base" hangingPunct="0">
              <a:lnSpc>
                <a:spcPct val="100000"/>
              </a:lnSpc>
              <a:spcBef>
                <a:spcPct val="0"/>
              </a:spcBef>
              <a:spcAft>
                <a:spcPct val="0"/>
              </a:spcAft>
              <a:buNone/>
            </a:pPr>
            <a:r>
              <a:rPr lang="nl-BE" altLang="nl-BE" sz="4900" dirty="0">
                <a:latin typeface="Source Sans Pro"/>
              </a:rPr>
              <a:t>Er is een aparte pagina met meer informatie over lesgeven over grenzen en weerbaarheid. </a:t>
            </a:r>
          </a:p>
          <a:p>
            <a:pPr marL="0" indent="0">
              <a:buFont typeface="Arial" panose="020B0604020202020204" pitchFamily="34" charset="0"/>
              <a:buNone/>
            </a:pPr>
            <a:endParaRPr lang="nl-NL" sz="4900" b="1" dirty="0">
              <a:solidFill>
                <a:schemeClr val="accent4"/>
              </a:solidFill>
              <a:latin typeface="Source Sans Pro"/>
            </a:endParaRPr>
          </a:p>
          <a:p>
            <a:pPr marL="0" indent="0">
              <a:buFont typeface="Arial" panose="020B0604020202020204" pitchFamily="34" charset="0"/>
              <a:buNone/>
            </a:pPr>
            <a:r>
              <a:rPr lang="nl-NL" sz="4900" b="1" dirty="0">
                <a:solidFill>
                  <a:schemeClr val="accent4"/>
                </a:solidFill>
                <a:latin typeface="Source Sans Pro"/>
              </a:rPr>
              <a:t>Kostprijs? </a:t>
            </a:r>
            <a:br>
              <a:rPr lang="nl-NL" sz="4900" b="1" dirty="0">
                <a:solidFill>
                  <a:schemeClr val="accent4"/>
                </a:solidFill>
                <a:latin typeface="Source Sans Pro"/>
              </a:rPr>
            </a:br>
            <a:r>
              <a:rPr lang="nl-NL" sz="4900" dirty="0">
                <a:latin typeface="Source Sans Pro"/>
              </a:rPr>
              <a:t>Gratis </a:t>
            </a:r>
            <a:r>
              <a:rPr lang="nl-NL" sz="4900" dirty="0">
                <a:latin typeface="Source Sans Pro"/>
                <a:hlinkClick r:id="rId2"/>
              </a:rPr>
              <a:t>hier</a:t>
            </a:r>
            <a:r>
              <a:rPr lang="nl-NL" sz="4900" dirty="0">
                <a:latin typeface="Source Sans Pro"/>
              </a:rPr>
              <a:t> te downloaden.</a:t>
            </a:r>
            <a:br>
              <a:rPr lang="nl-NL" sz="4900" dirty="0">
                <a:latin typeface="Source Sans Pro"/>
              </a:rPr>
            </a:br>
            <a:endParaRPr lang="nl-BE" sz="4900" dirty="0"/>
          </a:p>
          <a:p>
            <a:pPr marL="0" indent="0">
              <a:buNone/>
            </a:pPr>
            <a:r>
              <a:rPr lang="nl-NL" sz="4900" b="1" dirty="0">
                <a:solidFill>
                  <a:schemeClr val="accent4"/>
                </a:solidFill>
                <a:latin typeface="Source Sans Pro"/>
              </a:rPr>
              <a:t>Meer info? </a:t>
            </a:r>
            <a:br>
              <a:rPr lang="nl-NL" sz="4900" b="1" dirty="0">
                <a:solidFill>
                  <a:schemeClr val="accent4"/>
                </a:solidFill>
                <a:latin typeface="Source Sans Pro"/>
              </a:rPr>
            </a:br>
            <a:r>
              <a:rPr lang="nl-NL" sz="4900" dirty="0">
                <a:latin typeface="Source Sans Pro"/>
              </a:rPr>
              <a:t>Website: meer informatie vind je </a:t>
            </a:r>
            <a:r>
              <a:rPr lang="nl-NL" sz="4900" dirty="0">
                <a:latin typeface="Source Sans Pro"/>
                <a:hlinkClick r:id="rId3"/>
              </a:rPr>
              <a:t>hier</a:t>
            </a:r>
            <a:r>
              <a:rPr lang="nl-NL" sz="49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4" name="Picture 2" descr="Twee jaar na #MeToo: nieuwe campagne zet gedragsregels op scher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5689" y="5249397"/>
            <a:ext cx="2650230" cy="13928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ijn wens, mijn grens - lesmateriaal | Sens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473" y="3284806"/>
            <a:ext cx="2654445" cy="188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506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3"/>
            <a:ext cx="8160945" cy="5298171"/>
          </a:xfrm>
        </p:spPr>
        <p:txBody>
          <a:bodyPr>
            <a:normAutofit/>
          </a:bodyPr>
          <a:lstStyle/>
          <a:p>
            <a:pPr marL="0" indent="0">
              <a:buNone/>
            </a:pPr>
            <a:r>
              <a:rPr lang="nl-BE" sz="2400" b="1" dirty="0">
                <a:solidFill>
                  <a:srgbClr val="FFC000"/>
                </a:solidFill>
                <a:latin typeface="Source Sans Pro"/>
              </a:rPr>
              <a:t>Lesgeven over homoseksualiteit</a:t>
            </a:r>
            <a:endParaRPr lang="nl-BE" sz="2400" dirty="0">
              <a:solidFill>
                <a:srgbClr val="FFC000"/>
              </a:solidFill>
              <a:latin typeface="Source Sans Pro"/>
            </a:endParaRP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b="1" dirty="0">
                <a:solidFill>
                  <a:schemeClr val="accent4"/>
                </a:solidFill>
                <a:latin typeface="Source Sans Pro"/>
              </a:rPr>
            </a:br>
            <a:r>
              <a:rPr lang="nl-BE" sz="1600" dirty="0">
                <a:latin typeface="Source Sans Pro"/>
              </a:rPr>
              <a:t>Iedereen heeft een seksuele voorkeur of 'oriëntatie'. Voor sommige mensen is die duidelijk. Andere mensen twijfelen meer, of herkennen zich niet in de klassieke hokjes. </a:t>
            </a:r>
          </a:p>
          <a:p>
            <a:pPr marL="0" indent="0">
              <a:buNone/>
            </a:pPr>
            <a:r>
              <a:rPr lang="nl-BE" sz="1600" dirty="0">
                <a:latin typeface="Source Sans Pro"/>
              </a:rPr>
              <a:t>Door les te geven over seksuele oriëntatie help je kinderen en jongeren om bij hun eigen gevoelens stil te staan. En leer je hen respect te tonen voor ieders seksuele voorkeur. </a:t>
            </a:r>
          </a:p>
          <a:p>
            <a:pPr marL="0" indent="0">
              <a:buNone/>
            </a:pPr>
            <a:r>
              <a:rPr lang="nl-NL" sz="1600" dirty="0">
                <a:latin typeface="Source Sans Pro"/>
              </a:rPr>
              <a:t>Op deze website krijg je meer informatie over de seksuele ontwikkeling, </a:t>
            </a:r>
            <a:r>
              <a:rPr lang="nl-NL" sz="1600" dirty="0" err="1">
                <a:latin typeface="Source Sans Pro"/>
              </a:rPr>
              <a:t>lestips</a:t>
            </a:r>
            <a:r>
              <a:rPr lang="nl-NL" sz="1600" dirty="0">
                <a:latin typeface="Source Sans Pro"/>
              </a:rPr>
              <a:t> rond seksuele oriëntatie, leerdoelen en leerlijn en werkvormen en materialen. </a:t>
            </a:r>
          </a:p>
          <a:p>
            <a:pPr marL="0" indent="0">
              <a:buNone/>
            </a:pPr>
            <a:r>
              <a:rPr lang="nl-BE" sz="1600" dirty="0">
                <a:latin typeface="Source Sans Pro"/>
              </a:rPr>
              <a:t>Op 17 mei is het  trouwens Internationale Dag Tegen </a:t>
            </a:r>
            <a:r>
              <a:rPr lang="nl-BE" sz="1600" dirty="0" err="1">
                <a:latin typeface="Source Sans Pro"/>
              </a:rPr>
              <a:t>Holebifobie</a:t>
            </a:r>
            <a:r>
              <a:rPr lang="nl-BE" sz="1600" dirty="0">
                <a:latin typeface="Source Sans Pro"/>
              </a:rPr>
              <a:t> en Transfobie (IDAHOT). Deze dag kan je aangrijpen om lessen in te plannen over seksuele oriëntatie.</a:t>
            </a:r>
            <a:endParaRPr lang="nl-NL" sz="1600" dirty="0">
              <a:latin typeface="Source Sans Pro"/>
            </a:endParaRPr>
          </a:p>
          <a:p>
            <a:pPr marL="0" indent="0">
              <a:buNone/>
            </a:pPr>
            <a:endParaRPr lang="nl-NL" sz="1600" dirty="0">
              <a:latin typeface="Source Sans Pro"/>
            </a:endParaRPr>
          </a:p>
          <a:p>
            <a:pPr marL="0" indent="0">
              <a:buNone/>
            </a:pPr>
            <a:r>
              <a:rPr lang="nl-NL" sz="1600" b="1" dirty="0">
                <a:solidFill>
                  <a:schemeClr val="accent4"/>
                </a:solidFill>
                <a:latin typeface="Source Sans Pro"/>
              </a:rPr>
              <a:t>Kostprijs? </a:t>
            </a:r>
            <a:br>
              <a:rPr lang="nl-NL" sz="1600" b="1" dirty="0">
                <a:solidFill>
                  <a:schemeClr val="accent4"/>
                </a:solidFill>
                <a:latin typeface="Source Sans Pro"/>
              </a:rPr>
            </a:br>
            <a:r>
              <a:rPr lang="nl-BE" sz="1600" dirty="0">
                <a:latin typeface="Source Sans Pro"/>
              </a:rPr>
              <a:t>Gratis</a:t>
            </a:r>
          </a:p>
          <a:p>
            <a:pPr marL="0" indent="0">
              <a:buNone/>
            </a:pPr>
            <a:endParaRPr lang="nl-BE" sz="1600" dirty="0"/>
          </a:p>
          <a:p>
            <a:pPr marL="0" indent="0">
              <a:buNone/>
            </a:pP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098" name="Picture 2" descr="Sensoa - Seksueel gezond met Sens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046" y="5338917"/>
            <a:ext cx="3164205" cy="7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10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a:bodyPr>
          <a:lstStyle/>
          <a:p>
            <a:pPr marL="0" indent="0">
              <a:buNone/>
            </a:pPr>
            <a:r>
              <a:rPr lang="nl-BE" sz="2400" b="1" dirty="0">
                <a:solidFill>
                  <a:srgbClr val="FFC000"/>
                </a:solidFill>
                <a:latin typeface="Source Sans Pro"/>
              </a:rPr>
              <a:t>Soulmate</a:t>
            </a:r>
            <a:endParaRPr lang="nl-BE" sz="2400" dirty="0">
              <a:solidFill>
                <a:srgbClr val="FFC000"/>
              </a:solidFill>
              <a:latin typeface="Source Sans Pro"/>
            </a:endParaRP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err="1">
                <a:latin typeface="Source Sans Pro"/>
              </a:rPr>
              <a:t>Soulmate</a:t>
            </a:r>
            <a:r>
              <a:rPr lang="nl-NL" sz="1600" dirty="0">
                <a:latin typeface="Source Sans Pro"/>
              </a:rPr>
              <a:t> is een spel rond </a:t>
            </a:r>
            <a:r>
              <a:rPr lang="nl-NL" sz="1600" b="1" dirty="0">
                <a:latin typeface="Source Sans Pro"/>
              </a:rPr>
              <a:t>communicatie</a:t>
            </a:r>
            <a:r>
              <a:rPr lang="nl-NL" sz="1600" dirty="0">
                <a:latin typeface="Source Sans Pro"/>
              </a:rPr>
              <a:t> dat praten en luisteren tijdens het spel centraal stelt. Aan de hand van vragen en themakaarten worden thema’s zoals </a:t>
            </a:r>
            <a:r>
              <a:rPr lang="nl-NL" sz="1600" b="1" dirty="0">
                <a:latin typeface="Source Sans Pro"/>
              </a:rPr>
              <a:t>seksualiteit, relaties en gevoelens </a:t>
            </a:r>
            <a:r>
              <a:rPr lang="nl-NL" sz="1600" dirty="0">
                <a:latin typeface="Source Sans Pro"/>
              </a:rPr>
              <a:t>-waar soms moeilijk over gepraat kan worden - toch bespreekbaar gemaakt. Langzaamaan leren jongeren zichzelf en andere beter kennen.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1746" name="Picture 2" descr="Materiaal | Sens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040" y="4102465"/>
            <a:ext cx="3463561" cy="231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64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a:bodyPr>
          <a:lstStyle/>
          <a:p>
            <a:pPr marL="0" indent="0">
              <a:buNone/>
            </a:pPr>
            <a:r>
              <a:rPr lang="nl-BE" sz="2400" b="1" dirty="0">
                <a:solidFill>
                  <a:srgbClr val="FFC000"/>
                </a:solidFill>
                <a:latin typeface="Source Sans Pro"/>
              </a:rPr>
              <a:t>Bloosdoos</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a:latin typeface="Source Sans Pro"/>
              </a:rPr>
              <a:t>Hoe praat je met jongeren over verliefd zijn? Over relatie</a:t>
            </a:r>
            <a:r>
              <a:rPr lang="nl-NL" sz="1600" b="1" dirty="0">
                <a:latin typeface="Source Sans Pro"/>
              </a:rPr>
              <a:t>s, intimiteit, seksualiteit, vriendschap</a:t>
            </a:r>
            <a:r>
              <a:rPr lang="nl-NL" sz="1600" dirty="0">
                <a:latin typeface="Source Sans Pro"/>
              </a:rPr>
              <a:t>? Met de vragen en stellingen in het educatieve spel ‘Bloosdoos’! Jongeren leren hiermee hun mening en gevoelens verwoorden over zaken die met relaties en seksualiteit te maken hebben. De troef? Je past het spel gemakkelijk aan naargelang jouw situatie, context, thema of groep(</a:t>
            </a:r>
            <a:r>
              <a:rPr lang="nl-NL" sz="1600" dirty="0" err="1">
                <a:latin typeface="Source Sans Pro"/>
              </a:rPr>
              <a:t>sgrootte</a:t>
            </a:r>
            <a:r>
              <a:rPr lang="nl-NL" sz="1600" dirty="0">
                <a:latin typeface="Source Sans Pro"/>
              </a:rPr>
              <a:t>). Je kan kiezen of je meespeelt of de jongeren zelf laat spelen. Duur van het spel: 1 uur.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20 euro, </a:t>
            </a:r>
            <a:r>
              <a:rPr lang="nl-NL" sz="1600" dirty="0">
                <a:latin typeface="Source Sans Pro"/>
                <a:hlinkClick r:id="rId2"/>
              </a:rPr>
              <a:t>hier</a:t>
            </a:r>
            <a:r>
              <a:rPr lang="nl-NL" sz="1600" dirty="0">
                <a:latin typeface="Source Sans Pro"/>
              </a:rPr>
              <a:t> te bestellen.</a:t>
            </a:r>
          </a:p>
          <a:p>
            <a:pPr marL="0" indent="0">
              <a:buNone/>
            </a:pPr>
            <a:br>
              <a:rPr lang="nl-NL" sz="1600" dirty="0">
                <a:latin typeface="Source Sans Pro"/>
              </a:rPr>
            </a:br>
            <a:br>
              <a:rPr lang="nl-NL" sz="1600" dirty="0">
                <a:latin typeface="Source Sans Pro"/>
              </a:rPr>
            </a:br>
            <a:r>
              <a:rPr lang="nl-NL" sz="1600" b="1" dirty="0">
                <a:solidFill>
                  <a:schemeClr val="accent4"/>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2770" name="Picture 2" descr="seksuele voorlichting jongeren Bloosdo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488" y="3401886"/>
            <a:ext cx="3137026" cy="313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579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a:bodyPr>
          <a:lstStyle/>
          <a:p>
            <a:pPr marL="0" indent="0">
              <a:buNone/>
            </a:pPr>
            <a:r>
              <a:rPr lang="nl-BE" sz="2400" b="1" dirty="0">
                <a:solidFill>
                  <a:srgbClr val="FFC000"/>
                </a:solidFill>
                <a:latin typeface="Source Sans Pro"/>
              </a:rPr>
              <a:t>Oké, spel over seksueel grensoverschrijdend gedrag</a:t>
            </a:r>
            <a:br>
              <a:rPr lang="nl-BE" sz="2400" b="1" dirty="0">
                <a:solidFill>
                  <a:srgbClr val="FFC000"/>
                </a:solidFill>
                <a:latin typeface="Source Sans Pro"/>
              </a:rPr>
            </a:br>
            <a:r>
              <a:rPr lang="nl-BE" sz="1800" b="1" dirty="0">
                <a:solidFill>
                  <a:srgbClr val="FFC000"/>
                </a:solidFill>
                <a:latin typeface="Source Sans Pro"/>
              </a:rPr>
              <a:t>(12 tot 16 jaar)</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a:latin typeface="Source Sans Pro"/>
              </a:rPr>
              <a:t>Via het spel ‘Oké?!’ bespreek je het thema seksueel grensoverschrijdend gedrag met jongeren aan de hand van diverse situaties, stellingen, doe-opdrachten en weetjes. Je staat stil bij wat je hierbij voelt en denkt. Je leert gepast reageren en je komt te weten waar je voor steun terechtkunt. Je wordt weerbaarder ten aanzien van seksueel grensoverschrijdend gedrag.</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30 euro, </a:t>
            </a:r>
            <a:r>
              <a:rPr lang="nl-NL" sz="1600" dirty="0">
                <a:latin typeface="Source Sans Pro"/>
                <a:hlinkClick r:id="rId2"/>
              </a:rPr>
              <a:t>hier</a:t>
            </a:r>
            <a:r>
              <a:rPr lang="nl-NL" sz="1600" dirty="0">
                <a:latin typeface="Source Sans Pro"/>
              </a:rPr>
              <a:t> te bestellen.</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3794" name="Picture 2" descr="lesmateriaal seksueel grensoverschrijdend gedrag jongeren grenzen weerbaarhe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347" y="4166039"/>
            <a:ext cx="3965575" cy="219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4128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a:bodyPr>
          <a:lstStyle/>
          <a:p>
            <a:pPr marL="0" indent="0">
              <a:buNone/>
            </a:pPr>
            <a:r>
              <a:rPr lang="nl-BE" sz="2400" b="1" dirty="0">
                <a:solidFill>
                  <a:srgbClr val="FFC000"/>
                </a:solidFill>
                <a:latin typeface="Source Sans Pro"/>
              </a:rPr>
              <a:t>Tussen de lakens OKAN</a:t>
            </a:r>
            <a:br>
              <a:rPr lang="nl-BE" sz="2400" b="1" dirty="0">
                <a:solidFill>
                  <a:srgbClr val="FFC000"/>
                </a:solidFill>
                <a:latin typeface="Source Sans Pro"/>
              </a:rPr>
            </a:br>
            <a:r>
              <a:rPr lang="nl-BE" sz="2000" b="1" dirty="0">
                <a:solidFill>
                  <a:srgbClr val="FFC000"/>
                </a:solidFill>
                <a:latin typeface="Source Sans Pro"/>
              </a:rPr>
              <a:t>(12-18 jaar)</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a:latin typeface="Source Sans Pro"/>
              </a:rPr>
              <a:t>Dit lespakket werd speciaal ontwikkeld voor onthaalklassen voor anderstalige nieuwkomers. Tussen de lakens OKAN bevat 25 werkvormen, verdeeld over 5 thema’s: </a:t>
            </a:r>
            <a:r>
              <a:rPr lang="nl-NL" sz="1600" b="1" dirty="0">
                <a:latin typeface="Source Sans Pro"/>
              </a:rPr>
              <a:t>lichaam, zwangerschap en anticonceptie, soa’s, liefde en relaties en wensen en grenzen</a:t>
            </a:r>
            <a:r>
              <a:rPr lang="nl-NL" sz="1600" dirty="0">
                <a:latin typeface="Source Sans Pro"/>
              </a:rPr>
              <a:t>. Het lespakket zit boordevol visueel materiaal dat specifiek voor de doelgroep werd gemaakt.</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85 euro, </a:t>
            </a:r>
            <a:r>
              <a:rPr lang="nl-NL" sz="1600" dirty="0">
                <a:latin typeface="Source Sans Pro"/>
                <a:hlinkClick r:id="rId3"/>
              </a:rPr>
              <a:t>hier</a:t>
            </a:r>
            <a:r>
              <a:rPr lang="nl-NL" sz="1600" dirty="0">
                <a:latin typeface="Source Sans Pro"/>
              </a:rPr>
              <a:t> te bestellen of te ontlenen bij een regionale ontleenpartner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Meer info? </a:t>
            </a:r>
            <a:br>
              <a:rPr lang="nl-NL" sz="1600" dirty="0">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br>
              <a:rPr lang="nl-NL" sz="1600" dirty="0">
                <a:latin typeface="Source Sans Pro"/>
              </a:rPr>
            </a:b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6" name="Picture 2" descr="Tussen de lakens - OKAN">
            <a:extLst>
              <a:ext uri="{FF2B5EF4-FFF2-40B4-BE49-F238E27FC236}">
                <a16:creationId xmlns:a16="http://schemas.microsoft.com/office/drawing/2014/main" id="{48D0E77F-361F-5248-8BF8-C1A0535F8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322" y="3618706"/>
            <a:ext cx="2799715" cy="279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73260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6205688" cy="4836635"/>
          </a:xfrm>
        </p:spPr>
        <p:txBody>
          <a:bodyPr vert="horz" lIns="91440" tIns="45720" rIns="91440" bIns="45720" rtlCol="0" anchor="t">
            <a:normAutofit fontScale="92500" lnSpcReduction="20000"/>
          </a:bodyPr>
          <a:lstStyle/>
          <a:p>
            <a:pPr marL="0" indent="0">
              <a:buNone/>
            </a:pPr>
            <a:r>
              <a:rPr lang="nl-NL" sz="2600" b="1" dirty="0">
                <a:solidFill>
                  <a:srgbClr val="7030A0"/>
                </a:solidFill>
                <a:latin typeface="Source Sans Pro"/>
              </a:rPr>
              <a:t>Voedings- en bewegingsdriehoek </a:t>
            </a:r>
            <a:endParaRPr lang="nl-NL" sz="2400" b="1" dirty="0">
              <a:solidFill>
                <a:srgbClr val="7030A0"/>
              </a:solidFill>
              <a:latin typeface="Source Sans Pro"/>
            </a:endParaRPr>
          </a:p>
          <a:p>
            <a:pPr marL="0" indent="0">
              <a:buNone/>
            </a:pPr>
            <a:endParaRPr lang="nl-NL" sz="2400" b="1" dirty="0">
              <a:solidFill>
                <a:srgbClr val="7030A0"/>
              </a:solidFill>
              <a:latin typeface="Source Sans Pro"/>
            </a:endParaRPr>
          </a:p>
          <a:p>
            <a:pPr marL="0" indent="0">
              <a:buNone/>
            </a:pPr>
            <a:r>
              <a:rPr lang="nl-NL" sz="1700" b="1" dirty="0">
                <a:solidFill>
                  <a:srgbClr val="7030A0"/>
                </a:solidFill>
                <a:latin typeface="Source Sans Pro"/>
              </a:rPr>
              <a:t>Wat? </a:t>
            </a:r>
            <a:br>
              <a:rPr lang="nl-NL" sz="1700" dirty="0">
                <a:latin typeface="Source Sans Pro"/>
              </a:rPr>
            </a:br>
            <a:r>
              <a:rPr lang="nl-NL" sz="1700" b="1" dirty="0">
                <a:latin typeface="Source Sans Pro"/>
              </a:rPr>
              <a:t>Voedingsdriehoek</a:t>
            </a:r>
            <a:r>
              <a:rPr lang="nl-NL" sz="1700" dirty="0">
                <a:latin typeface="Source Sans Pro"/>
              </a:rPr>
              <a:t>: </a:t>
            </a:r>
            <a:br>
              <a:rPr lang="nl-NL" sz="1700" dirty="0">
                <a:latin typeface="Source Sans Pro"/>
              </a:rPr>
            </a:br>
            <a:r>
              <a:rPr lang="nl-NL" sz="1700" dirty="0">
                <a:latin typeface="Source Sans Pro"/>
              </a:rPr>
              <a:t>Gezond eten: wat is dat nu precies? Het Vlaams Instituut Gezond Leven verzamelde alle huidige wetenschappelijke kennis over gezonde voeding. Wat krijgt de voorkeur? Wat beperk je beter? - voor jou in de voedingsdriehoek. </a:t>
            </a:r>
          </a:p>
          <a:p>
            <a:pPr marL="0" indent="0">
              <a:buNone/>
            </a:pPr>
            <a:r>
              <a:rPr lang="nl-NL" sz="1700" b="1" dirty="0">
                <a:latin typeface="Source Sans Pro"/>
              </a:rPr>
              <a:t>Bewegingsdriehoek</a:t>
            </a:r>
            <a:r>
              <a:rPr lang="nl-NL" sz="1700" dirty="0">
                <a:latin typeface="Source Sans Pro"/>
              </a:rPr>
              <a:t>: </a:t>
            </a:r>
            <a:br>
              <a:rPr lang="nl-NL" sz="1700" dirty="0">
                <a:latin typeface="Source Sans Pro"/>
              </a:rPr>
            </a:br>
            <a:r>
              <a:rPr lang="nl-NL" sz="1700" dirty="0">
                <a:latin typeface="Source Sans Pro"/>
              </a:rPr>
              <a:t>In een gezonde bewegingsmix wissel je zitten, staan en bewegen af. Hoe je dat het best aanpakt, geeft de bewegingsdriehoek je heel helder weer. </a:t>
            </a:r>
          </a:p>
          <a:p>
            <a:pPr marL="0" indent="0">
              <a:buNone/>
            </a:pPr>
            <a:r>
              <a:rPr lang="nl-NL" sz="1700" dirty="0">
                <a:latin typeface="Source Sans Pro"/>
              </a:rPr>
              <a:t>Materialen kan je </a:t>
            </a:r>
            <a:r>
              <a:rPr lang="nl-NL" sz="1700" dirty="0">
                <a:latin typeface="Source Sans Pro"/>
                <a:hlinkClick r:id="rId3">
                  <a:extLst>
                    <a:ext uri="{A12FA001-AC4F-418D-AE19-62706E023703}">
                      <ahyp:hlinkClr xmlns:ahyp="http://schemas.microsoft.com/office/drawing/2018/hyperlinkcolor" val="tx"/>
                    </a:ext>
                  </a:extLst>
                </a:hlinkClick>
              </a:rPr>
              <a:t>hier</a:t>
            </a:r>
            <a:r>
              <a:rPr lang="nl-NL" sz="1700" dirty="0">
                <a:latin typeface="Source Sans Pro"/>
              </a:rPr>
              <a:t> bestellen. </a:t>
            </a:r>
            <a:endParaRPr lang="nl-NL" sz="1700" dirty="0">
              <a:latin typeface="Source Sans Pro"/>
              <a:ea typeface="Source Sans Pro"/>
            </a:endParaRPr>
          </a:p>
          <a:p>
            <a:pPr marL="0" indent="0">
              <a:buNone/>
            </a:pPr>
            <a:br>
              <a:rPr lang="nl-NL" sz="1700" b="1" dirty="0">
                <a:solidFill>
                  <a:srgbClr val="7030A0"/>
                </a:solidFill>
                <a:latin typeface="Source Sans Pro"/>
              </a:rPr>
            </a:br>
            <a:r>
              <a:rPr lang="nl-NL" sz="1700" b="1" dirty="0">
                <a:solidFill>
                  <a:srgbClr val="7030A0"/>
                </a:solidFill>
                <a:latin typeface="Source Sans Pro"/>
              </a:rPr>
              <a:t>Kostprijs? </a:t>
            </a:r>
            <a:br>
              <a:rPr lang="nl-NL" sz="1700" b="1" dirty="0">
                <a:solidFill>
                  <a:srgbClr val="7030A0"/>
                </a:solidFill>
                <a:latin typeface="Source Sans Pro"/>
              </a:rPr>
            </a:br>
            <a:r>
              <a:rPr lang="nl-NL" sz="1700" dirty="0">
                <a:latin typeface="Source Sans Pro"/>
              </a:rPr>
              <a:t>De ontlening van een banner is gratis. </a:t>
            </a:r>
            <a:br>
              <a:rPr lang="nl-NL" sz="1700" dirty="0">
                <a:latin typeface="Source Sans Pro"/>
              </a:rPr>
            </a:br>
            <a:r>
              <a:rPr lang="nl-NL" sz="1700" dirty="0">
                <a:latin typeface="Source Sans Pro"/>
              </a:rPr>
              <a:t>Affiches, folders, postkaart, placemats: gratis. </a:t>
            </a:r>
            <a:br>
              <a:rPr lang="nl-NL" sz="1700" dirty="0">
                <a:latin typeface="Source Sans Pro"/>
              </a:rPr>
            </a:br>
            <a:br>
              <a:rPr lang="nl-NL" sz="1700" dirty="0">
                <a:latin typeface="Source Sans Pro"/>
              </a:rPr>
            </a:br>
            <a:br>
              <a:rPr lang="nl-NL" sz="1700" dirty="0">
                <a:latin typeface="Source Sans Pro"/>
              </a:rPr>
            </a:br>
            <a:r>
              <a:rPr lang="nl-NL" sz="1700" b="1" dirty="0">
                <a:solidFill>
                  <a:srgbClr val="7030A0"/>
                </a:solidFill>
                <a:latin typeface="Source Sans Pro"/>
              </a:rPr>
              <a:t>Meer info? </a:t>
            </a:r>
            <a:br>
              <a:rPr lang="nl-NL" sz="1700" b="1" dirty="0">
                <a:solidFill>
                  <a:srgbClr val="7030A0"/>
                </a:solidFill>
                <a:latin typeface="Source Sans Pro"/>
              </a:rPr>
            </a:br>
            <a:r>
              <a:rPr lang="nl-NL" sz="1700" dirty="0">
                <a:latin typeface="Source Sans Pro"/>
              </a:rPr>
              <a:t>Telefoon: 056/44.07.94</a:t>
            </a:r>
            <a:br>
              <a:rPr lang="nl-NL" sz="1700" dirty="0">
                <a:latin typeface="Source Sans Pro"/>
              </a:rPr>
            </a:br>
            <a:r>
              <a:rPr lang="nl-NL" sz="1700" dirty="0">
                <a:latin typeface="Source Sans Pro"/>
              </a:rPr>
              <a:t>E-mail: </a:t>
            </a:r>
            <a:r>
              <a:rPr lang="nl-NL" sz="1700" dirty="0">
                <a:latin typeface="Source Sans Pro"/>
                <a:hlinkClick r:id="rId4"/>
              </a:rPr>
              <a:t>logo@logoleieland.be</a:t>
            </a:r>
            <a:br>
              <a:rPr lang="nl-NL" sz="1700" dirty="0">
                <a:latin typeface="Source Sans Pro"/>
              </a:rPr>
            </a:br>
            <a:r>
              <a:rPr lang="nl-NL" sz="1700" dirty="0">
                <a:latin typeface="Source Sans Pro"/>
              </a:rPr>
              <a:t>Website: meer informatie vind je </a:t>
            </a:r>
            <a:r>
              <a:rPr lang="nl-NL" sz="1700" dirty="0">
                <a:latin typeface="Source Sans Pro"/>
                <a:hlinkClick r:id="rId5">
                  <a:extLst>
                    <a:ext uri="{A12FA001-AC4F-418D-AE19-62706E023703}">
                      <ahyp:hlinkClr xmlns:ahyp="http://schemas.microsoft.com/office/drawing/2018/hyperlinkcolor" val="tx"/>
                    </a:ext>
                  </a:extLst>
                </a:hlinkClick>
              </a:rPr>
              <a:t>hier</a:t>
            </a:r>
            <a:r>
              <a:rPr lang="nl-NL" sz="17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9220" name="Picture 4" descr="Affiche voedings- en bewegingsdriehoek | Gezond Leven"/>
          <p:cNvPicPr>
            <a:picLocks noChangeAspect="1" noChangeArrowheads="1"/>
          </p:cNvPicPr>
          <p:nvPr/>
        </p:nvPicPr>
        <p:blipFill rotWithShape="1">
          <a:blip r:embed="rId6">
            <a:extLst>
              <a:ext uri="{28A0092B-C50C-407E-A947-70E740481C1C}">
                <a14:useLocalDpi xmlns:a14="http://schemas.microsoft.com/office/drawing/2010/main" val="0"/>
              </a:ext>
            </a:extLst>
          </a:blip>
          <a:srcRect l="53113" t="17270" b="16782"/>
          <a:stretch/>
        </p:blipFill>
        <p:spPr bwMode="auto">
          <a:xfrm>
            <a:off x="7237460" y="3847492"/>
            <a:ext cx="3275241" cy="2873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ffiche voedings- en bewegingsdriehoek | Gezond Leven"/>
          <p:cNvPicPr>
            <a:picLocks noChangeAspect="1" noChangeArrowheads="1"/>
          </p:cNvPicPr>
          <p:nvPr/>
        </p:nvPicPr>
        <p:blipFill rotWithShape="1">
          <a:blip r:embed="rId6">
            <a:extLst>
              <a:ext uri="{28A0092B-C50C-407E-A947-70E740481C1C}">
                <a14:useLocalDpi xmlns:a14="http://schemas.microsoft.com/office/drawing/2010/main" val="0"/>
              </a:ext>
            </a:extLst>
          </a:blip>
          <a:srcRect t="17270" r="49086" b="16782"/>
          <a:stretch/>
        </p:blipFill>
        <p:spPr bwMode="auto">
          <a:xfrm>
            <a:off x="7237460" y="1154992"/>
            <a:ext cx="3331948" cy="26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6079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5494338"/>
          </a:xfrm>
        </p:spPr>
        <p:txBody>
          <a:bodyPr>
            <a:normAutofit fontScale="92500" lnSpcReduction="10000"/>
          </a:bodyPr>
          <a:lstStyle/>
          <a:p>
            <a:pPr marL="0" indent="0">
              <a:buNone/>
            </a:pPr>
            <a:r>
              <a:rPr lang="nl-BE" sz="2400" b="1" dirty="0">
                <a:solidFill>
                  <a:srgbClr val="FFC000"/>
                </a:solidFill>
                <a:latin typeface="Source Sans Pro"/>
              </a:rPr>
              <a:t>JEF </a:t>
            </a:r>
            <a:r>
              <a:rPr lang="nl-BE" sz="2600" b="1" dirty="0">
                <a:solidFill>
                  <a:srgbClr val="FFC000"/>
                </a:solidFill>
                <a:latin typeface="Source Sans Pro"/>
              </a:rPr>
              <a:t>jeugdfilms-</a:t>
            </a:r>
            <a:r>
              <a:rPr lang="nl-BE" sz="2400" b="1" dirty="0">
                <a:solidFill>
                  <a:srgbClr val="FFC000"/>
                </a:solidFill>
                <a:latin typeface="Source Sans Pro"/>
              </a:rPr>
              <a:t> lesmappen </a:t>
            </a:r>
          </a:p>
          <a:p>
            <a:pPr marL="0" indent="0">
              <a:buNone/>
            </a:pPr>
            <a:r>
              <a:rPr lang="nl-BE" sz="1900" b="1" dirty="0">
                <a:solidFill>
                  <a:srgbClr val="FFC000"/>
                </a:solidFill>
                <a:latin typeface="Source Sans Pro"/>
              </a:rPr>
              <a:t>(van 6-18 jaar)</a:t>
            </a:r>
          </a:p>
          <a:p>
            <a:pPr marL="0" indent="0">
              <a:buNone/>
            </a:pPr>
            <a:endParaRPr lang="nl-BE" dirty="0">
              <a:latin typeface="Source Sans Pro"/>
            </a:endParaRPr>
          </a:p>
          <a:p>
            <a:pPr marL="0" indent="0">
              <a:buNone/>
            </a:pPr>
            <a:r>
              <a:rPr lang="nl-NL" sz="1700" b="1" dirty="0">
                <a:solidFill>
                  <a:schemeClr val="accent4"/>
                </a:solidFill>
                <a:latin typeface="Source Sans Pro"/>
              </a:rPr>
              <a:t>Wat? </a:t>
            </a:r>
            <a:br>
              <a:rPr lang="nl-NL" sz="1700" dirty="0">
                <a:latin typeface="Source Sans Pro"/>
              </a:rPr>
            </a:br>
            <a:r>
              <a:rPr lang="nl-NL" sz="1700" dirty="0">
                <a:latin typeface="Source Sans Pro"/>
              </a:rPr>
              <a:t>JEF biedt jeugdfilms en bijhorende lesmappen aan rond </a:t>
            </a:r>
            <a:r>
              <a:rPr lang="nl-NL" sz="1700" b="1" dirty="0">
                <a:latin typeface="Source Sans Pro"/>
              </a:rPr>
              <a:t>relaties, seksualiteit en meer </a:t>
            </a:r>
            <a:r>
              <a:rPr lang="nl-NL" sz="1700" dirty="0">
                <a:latin typeface="Source Sans Pro"/>
              </a:rPr>
              <a:t>voor het lager en secundair onderwijs. Leerkrachten bespreken in de klas bepaalde thema’s op basis van de film. Een overzicht van de thema’s met de bijhorende films vind je </a:t>
            </a:r>
            <a:r>
              <a:rPr lang="nl-NL" sz="1700" dirty="0">
                <a:latin typeface="Source Sans Pro"/>
                <a:hlinkClick r:id="rId2"/>
              </a:rPr>
              <a:t>hier</a:t>
            </a:r>
            <a:r>
              <a:rPr lang="nl-NL" sz="1700" dirty="0">
                <a:latin typeface="Source Sans Pro"/>
              </a:rPr>
              <a:t>.</a:t>
            </a:r>
          </a:p>
          <a:p>
            <a:pPr marL="0" indent="0">
              <a:buNone/>
            </a:pPr>
            <a:endParaRPr lang="nl-NL" sz="1700" b="1" dirty="0">
              <a:solidFill>
                <a:schemeClr val="accent4"/>
              </a:solidFill>
              <a:latin typeface="Source Sans Pro"/>
            </a:endParaRPr>
          </a:p>
          <a:p>
            <a:pPr marL="0" indent="0">
              <a:buNone/>
            </a:pPr>
            <a:r>
              <a:rPr lang="nl-NL" sz="1700" b="1" dirty="0">
                <a:solidFill>
                  <a:schemeClr val="accent4"/>
                </a:solidFill>
                <a:latin typeface="Source Sans Pro"/>
              </a:rPr>
              <a:t>Kostprijs? </a:t>
            </a:r>
            <a:br>
              <a:rPr lang="nl-NL" sz="1700" dirty="0">
                <a:latin typeface="Source Sans Pro"/>
              </a:rPr>
            </a:br>
            <a:r>
              <a:rPr lang="nl-NL" sz="1700" dirty="0">
                <a:latin typeface="Source Sans Pro"/>
              </a:rPr>
              <a:t>De lesmappen zijn gratis </a:t>
            </a:r>
            <a:r>
              <a:rPr lang="nl-NL" sz="1700" dirty="0">
                <a:latin typeface="Source Sans Pro"/>
                <a:hlinkClick r:id="rId3"/>
              </a:rPr>
              <a:t>hier</a:t>
            </a:r>
            <a:r>
              <a:rPr lang="nl-NL" sz="1700" dirty="0">
                <a:latin typeface="Source Sans Pro"/>
              </a:rPr>
              <a:t> te downloaden.</a:t>
            </a:r>
          </a:p>
          <a:p>
            <a:pPr marL="0" indent="0">
              <a:buNone/>
            </a:pPr>
            <a:r>
              <a:rPr lang="nl-NL" sz="1700" dirty="0">
                <a:latin typeface="Source Sans Pro"/>
              </a:rPr>
              <a:t>De films kunnen </a:t>
            </a:r>
            <a:r>
              <a:rPr lang="nl-NL" sz="1700" dirty="0">
                <a:latin typeface="Source Sans Pro"/>
                <a:hlinkClick r:id="rId3"/>
              </a:rPr>
              <a:t>hier</a:t>
            </a:r>
            <a:r>
              <a:rPr lang="nl-NL" sz="1700" dirty="0">
                <a:latin typeface="Source Sans Pro"/>
              </a:rPr>
              <a:t> aangevraagd worden bij JEF.</a:t>
            </a:r>
          </a:p>
          <a:p>
            <a:pPr marL="0" indent="0">
              <a:buNone/>
            </a:pPr>
            <a:endParaRPr lang="nl-NL" sz="1700" b="1" dirty="0">
              <a:solidFill>
                <a:schemeClr val="accent4"/>
              </a:solidFill>
              <a:latin typeface="Source Sans Pro"/>
            </a:endParaRPr>
          </a:p>
          <a:p>
            <a:pPr marL="0" indent="0">
              <a:buNone/>
            </a:pPr>
            <a:r>
              <a:rPr lang="nl-NL" sz="1700" b="1" dirty="0">
                <a:solidFill>
                  <a:schemeClr val="accent4"/>
                </a:solidFill>
                <a:latin typeface="Source Sans Pro"/>
              </a:rPr>
              <a:t>Meer info? </a:t>
            </a:r>
            <a:br>
              <a:rPr lang="nl-NL" sz="1700" dirty="0">
                <a:latin typeface="Source Sans Pro"/>
              </a:rPr>
            </a:br>
            <a:r>
              <a:rPr lang="nl-NL" sz="1700" dirty="0">
                <a:latin typeface="Source Sans Pro"/>
              </a:rPr>
              <a:t>Telefoon: 056/44.07.94 </a:t>
            </a:r>
            <a:br>
              <a:rPr lang="nl-NL" sz="1700" dirty="0">
                <a:latin typeface="Source Sans Pro"/>
              </a:rPr>
            </a:br>
            <a:r>
              <a:rPr lang="nl-NL" sz="1700" dirty="0">
                <a:latin typeface="Source Sans Pro"/>
              </a:rPr>
              <a:t>E-mail: </a:t>
            </a:r>
            <a:r>
              <a:rPr lang="nl-NL" sz="1700" dirty="0">
                <a:latin typeface="Source Sans Pro"/>
                <a:hlinkClick r:id="rId4"/>
              </a:rPr>
              <a:t>logo@logoleieland.be</a:t>
            </a:r>
            <a:r>
              <a:rPr lang="nl-NL" sz="1700" dirty="0">
                <a:latin typeface="Source Sans Pro"/>
              </a:rPr>
              <a:t> </a:t>
            </a:r>
            <a:endParaRPr lang="nl-BE" sz="1700" dirty="0">
              <a:latin typeface="Source Sans Pro"/>
            </a:endParaRPr>
          </a:p>
          <a:p>
            <a:pPr marL="0" indent="0">
              <a:buNone/>
            </a:pPr>
            <a:endParaRPr lang="nl-NL" sz="1600" dirty="0">
              <a:latin typeface="Source Sans Pro"/>
            </a:endParaRPr>
          </a:p>
          <a:p>
            <a:pPr marL="0" indent="0">
              <a:buNone/>
            </a:pPr>
            <a:br>
              <a:rPr lang="nl-NL" sz="1600" dirty="0">
                <a:latin typeface="Source Sans Pro"/>
              </a:rPr>
            </a:b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Picture 2" descr="JEF Jeugd educatie films">
            <a:extLst>
              <a:ext uri="{FF2B5EF4-FFF2-40B4-BE49-F238E27FC236}">
                <a16:creationId xmlns:a16="http://schemas.microsoft.com/office/drawing/2014/main" id="{944593BC-05B3-9045-B994-AD4D5513E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1" y="4303025"/>
            <a:ext cx="3348536" cy="17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83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534590" cy="4915217"/>
          </a:xfrm>
        </p:spPr>
        <p:txBody>
          <a:bodyPr>
            <a:normAutofit/>
          </a:bodyPr>
          <a:lstStyle/>
          <a:p>
            <a:pPr marL="0" indent="0">
              <a:buNone/>
            </a:pPr>
            <a:r>
              <a:rPr lang="nl-BE" sz="2400" b="1" dirty="0">
                <a:solidFill>
                  <a:srgbClr val="FFC000"/>
                </a:solidFill>
                <a:latin typeface="Source Sans Pro"/>
              </a:rPr>
              <a:t>Better safe than soa </a:t>
            </a:r>
            <a:br>
              <a:rPr lang="nl-BE" sz="2200" b="1" dirty="0">
                <a:solidFill>
                  <a:srgbClr val="FFC000"/>
                </a:solidFill>
                <a:latin typeface="Source Sans Pro"/>
              </a:rPr>
            </a:br>
            <a:r>
              <a:rPr lang="nl-BE" sz="1800" b="1" dirty="0">
                <a:solidFill>
                  <a:srgbClr val="FFC000"/>
                </a:solidFill>
                <a:latin typeface="Source Sans Pro"/>
              </a:rPr>
              <a:t>(van 14- 18 jaar)</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err="1">
                <a:latin typeface="Source Sans Pro"/>
              </a:rPr>
              <a:t>Better</a:t>
            </a:r>
            <a:r>
              <a:rPr lang="nl-NL" sz="1600" dirty="0">
                <a:latin typeface="Source Sans Pro"/>
              </a:rPr>
              <a:t> safe </a:t>
            </a:r>
            <a:r>
              <a:rPr lang="nl-NL" sz="1600" dirty="0" err="1">
                <a:latin typeface="Source Sans Pro"/>
              </a:rPr>
              <a:t>than</a:t>
            </a:r>
            <a:r>
              <a:rPr lang="nl-NL" sz="1600" dirty="0">
                <a:latin typeface="Source Sans Pro"/>
              </a:rPr>
              <a:t> soa is een educatief spel over </a:t>
            </a:r>
            <a:r>
              <a:rPr lang="nl-NL" sz="1600" b="1" dirty="0">
                <a:latin typeface="Source Sans Pro"/>
              </a:rPr>
              <a:t>veilig vrijen en soa’s</a:t>
            </a:r>
            <a:r>
              <a:rPr lang="nl-NL" sz="1600" dirty="0">
                <a:latin typeface="Source Sans Pro"/>
              </a:rPr>
              <a:t>. Spelers kruipen in de huid van een personage met een profiel op de sociale media site </a:t>
            </a:r>
            <a:r>
              <a:rPr lang="nl-NL" sz="1600" dirty="0" err="1">
                <a:latin typeface="Source Sans Pro"/>
              </a:rPr>
              <a:t>Vinstagram</a:t>
            </a:r>
            <a:r>
              <a:rPr lang="nl-NL" sz="1600" dirty="0">
                <a:latin typeface="Source Sans Pro"/>
              </a:rPr>
              <a:t>. Bij de start van het spel zijn er 3 personages met een soa. De spelers zijn hier zelf niet van op de hoogte. Centraal staan keuzes over </a:t>
            </a:r>
            <a:r>
              <a:rPr lang="nl-NL" sz="1600" b="1" dirty="0">
                <a:latin typeface="Source Sans Pro"/>
              </a:rPr>
              <a:t>veilig vrijen </a:t>
            </a:r>
            <a:r>
              <a:rPr lang="nl-NL" sz="1600" dirty="0">
                <a:latin typeface="Source Sans Pro"/>
              </a:rPr>
              <a:t>en </a:t>
            </a:r>
            <a:r>
              <a:rPr lang="nl-NL" sz="1600" b="1" dirty="0">
                <a:latin typeface="Source Sans Pro"/>
              </a:rPr>
              <a:t>communiceren met hun partner</a:t>
            </a:r>
            <a:r>
              <a:rPr lang="nl-NL" sz="1600" dirty="0">
                <a:latin typeface="Source Sans Pro"/>
              </a:rPr>
              <a:t>, alsook </a:t>
            </a:r>
            <a:r>
              <a:rPr lang="nl-NL" sz="1600" b="1" dirty="0">
                <a:latin typeface="Source Sans Pro"/>
              </a:rPr>
              <a:t>kennis over soa’s</a:t>
            </a:r>
            <a:r>
              <a:rPr lang="nl-NL" sz="1600" dirty="0">
                <a:latin typeface="Source Sans Pro"/>
              </a:rPr>
              <a:t>.</a:t>
            </a:r>
          </a:p>
          <a:p>
            <a:pPr marL="0" indent="0">
              <a:buNone/>
            </a:pPr>
            <a:r>
              <a:rPr lang="nl-NL" sz="1600" dirty="0">
                <a:latin typeface="Source Sans Pro"/>
              </a:rPr>
              <a:t>Je kan het spel zelf begeleiden of een spelbegeleider aanvragen via </a:t>
            </a:r>
            <a:r>
              <a:rPr lang="nl-NL" sz="1600" dirty="0">
                <a:latin typeface="Source Sans Pro"/>
                <a:hlinkClick r:id="rId2"/>
              </a:rPr>
              <a:t>begeleiding@aanstokerij.be</a:t>
            </a:r>
            <a:r>
              <a:rPr lang="nl-NL" sz="1600" dirty="0">
                <a:latin typeface="Source Sans Pro"/>
              </a:rPr>
              <a:t> </a:t>
            </a:r>
            <a:br>
              <a:rPr lang="nl-NL" sz="1600" dirty="0">
                <a:latin typeface="Source Sans Pro"/>
              </a:rPr>
            </a:br>
            <a:endParaRPr lang="nl-NL" sz="1600" dirty="0">
              <a:latin typeface="Source Sans Pro"/>
            </a:endParaRP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35 euro, </a:t>
            </a:r>
            <a:r>
              <a:rPr lang="nl-NL" sz="1600" dirty="0">
                <a:latin typeface="Source Sans Pro"/>
                <a:hlinkClick r:id="rId3"/>
              </a:rPr>
              <a:t>hier</a:t>
            </a:r>
            <a:r>
              <a:rPr lang="nl-NL" sz="1600" dirty="0">
                <a:latin typeface="Source Sans Pro"/>
              </a:rPr>
              <a:t> te bestellen via de website.</a:t>
            </a:r>
          </a:p>
          <a:p>
            <a:pPr marL="0" indent="0">
              <a:buNone/>
            </a:pPr>
            <a:endParaRPr lang="nl-NL" sz="1600" dirty="0">
              <a:latin typeface="Source Sans Pro"/>
            </a:endParaRPr>
          </a:p>
          <a:p>
            <a:pPr marL="0" indent="0">
              <a:buNone/>
            </a:pPr>
            <a:r>
              <a:rPr lang="nl-NL" sz="1600" b="1" dirty="0">
                <a:solidFill>
                  <a:schemeClr val="accent4"/>
                </a:solidFill>
                <a:latin typeface="Source Sans Pro"/>
              </a:rPr>
              <a:t>Meer info?</a:t>
            </a:r>
            <a:br>
              <a:rPr lang="nl-NL" sz="1600" b="1" dirty="0">
                <a:solidFill>
                  <a:schemeClr val="accent4"/>
                </a:solidFill>
                <a:latin typeface="Source Sans Pro"/>
              </a:rPr>
            </a:br>
            <a:r>
              <a:rPr lang="nl-NL" sz="1600" dirty="0">
                <a:latin typeface="Source Sans Pro"/>
              </a:rPr>
              <a:t>Website: meer informatie vind je </a:t>
            </a:r>
            <a:r>
              <a:rPr lang="nl-NL" sz="1600" dirty="0">
                <a:latin typeface="Source Sans Pro"/>
                <a:hlinkClick r:id="rId4"/>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4" name="Picture 2" descr="Spelinhoud Better safe than soa">
            <a:extLst>
              <a:ext uri="{FF2B5EF4-FFF2-40B4-BE49-F238E27FC236}">
                <a16:creationId xmlns:a16="http://schemas.microsoft.com/office/drawing/2014/main" id="{BED35CEF-D1A1-CF4D-BD68-AA0DA51A9B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8945" y="4125564"/>
            <a:ext cx="2971800" cy="2230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64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FFC000"/>
                </a:solidFill>
                <a:latin typeface="Source Sans Pro"/>
              </a:rPr>
              <a:t>Grenswijs</a:t>
            </a:r>
            <a:endParaRPr lang="nl-BE" sz="2400" dirty="0">
              <a:solidFill>
                <a:srgbClr val="FFC000"/>
              </a:solidFill>
              <a:latin typeface="Source Sans Pro"/>
            </a:endParaRP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b="1" dirty="0">
                <a:solidFill>
                  <a:schemeClr val="accent4"/>
                </a:solidFill>
                <a:latin typeface="Source Sans Pro"/>
              </a:rPr>
            </a:br>
            <a:r>
              <a:rPr lang="nl-NL" sz="1600" dirty="0">
                <a:latin typeface="Source Sans Pro"/>
              </a:rPr>
              <a:t>Grenswijs is een tool dat scholen helpt bij het uitwerken of aanvullen van het </a:t>
            </a:r>
            <a:r>
              <a:rPr lang="nl-NL" sz="1600" b="1" dirty="0">
                <a:latin typeface="Source Sans Pro"/>
              </a:rPr>
              <a:t>beleid</a:t>
            </a:r>
            <a:r>
              <a:rPr lang="nl-NL" sz="1600" dirty="0">
                <a:latin typeface="Source Sans Pro"/>
              </a:rPr>
              <a:t> rond </a:t>
            </a:r>
            <a:r>
              <a:rPr lang="nl-NL" sz="1600" b="1" dirty="0">
                <a:latin typeface="Source Sans Pro"/>
              </a:rPr>
              <a:t>lichamelijke, emotionele en seksuele integriteit</a:t>
            </a:r>
            <a:r>
              <a:rPr lang="nl-NL" sz="1600" dirty="0">
                <a:latin typeface="Source Sans Pro"/>
              </a:rPr>
              <a:t>, inclusief alle thema’s die daaraan verbonden zijn. Voor elke context zijn telkens andere elementen meer of minder bruikbaar.</a:t>
            </a:r>
          </a:p>
          <a:p>
            <a:pPr marL="0" indent="0">
              <a:buNone/>
            </a:pPr>
            <a:r>
              <a:rPr lang="nl-NL" sz="1600" dirty="0">
                <a:latin typeface="Source Sans Pro"/>
              </a:rPr>
              <a:t> De website </a:t>
            </a:r>
            <a:r>
              <a:rPr lang="nl-NL" sz="1600" dirty="0">
                <a:latin typeface="Source Sans Pro"/>
                <a:hlinkClick r:id="rId2"/>
              </a:rPr>
              <a:t>www.seksuelevorming.be</a:t>
            </a:r>
            <a:r>
              <a:rPr lang="nl-NL" sz="1600" dirty="0">
                <a:latin typeface="Source Sans Pro"/>
              </a:rPr>
              <a:t>  biedt overigens een overzicht van bruikbare materialen en achtergrondinformatie.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Gratis </a:t>
            </a:r>
          </a:p>
          <a:p>
            <a:pPr marL="0" indent="0">
              <a:buNone/>
            </a:pP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9460" name="Picture 4" descr="Grenswijs | mediar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446" y="3872693"/>
            <a:ext cx="4692740" cy="305028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GO! Pro - Grenswijs.be helpt je met beleid"/>
          <p:cNvPicPr>
            <a:picLocks noChangeAspect="1" noChangeArrowheads="1"/>
          </p:cNvPicPr>
          <p:nvPr/>
        </p:nvPicPr>
        <p:blipFill rotWithShape="1">
          <a:blip r:embed="rId5">
            <a:extLst>
              <a:ext uri="{28A0092B-C50C-407E-A947-70E740481C1C}">
                <a14:useLocalDpi xmlns:a14="http://schemas.microsoft.com/office/drawing/2010/main" val="0"/>
              </a:ext>
            </a:extLst>
          </a:blip>
          <a:srcRect l="13127" t="31939" r="14632" b="36566"/>
          <a:stretch/>
        </p:blipFill>
        <p:spPr bwMode="auto">
          <a:xfrm>
            <a:off x="4362358" y="3709851"/>
            <a:ext cx="3056261" cy="88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94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FFC000"/>
                </a:solidFill>
                <a:latin typeface="Source Sans Pro"/>
              </a:rPr>
              <a:t>Lesgeven over anticonceptie </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b="1" dirty="0">
                <a:solidFill>
                  <a:schemeClr val="accent4"/>
                </a:solidFill>
                <a:latin typeface="Source Sans Pro"/>
              </a:rPr>
            </a:br>
            <a:r>
              <a:rPr lang="nl-NL" sz="1600" dirty="0">
                <a:latin typeface="Source Sans Pro"/>
              </a:rPr>
              <a:t>Tijdens de Week van de Lentekriebels (14-18maart) geven leraren in heel Vlaanderen les over relaties en seksualiteit. Dit jaar is het thema </a:t>
            </a:r>
            <a:r>
              <a:rPr lang="nl-NL" sz="1600" b="1" dirty="0">
                <a:latin typeface="Source Sans Pro"/>
              </a:rPr>
              <a:t>anticonceptie</a:t>
            </a:r>
            <a:r>
              <a:rPr lang="nl-NL" sz="1600" dirty="0">
                <a:latin typeface="Source Sans Pro"/>
              </a:rPr>
              <a:t>. </a:t>
            </a:r>
            <a:r>
              <a:rPr lang="nl-NL" sz="1600" dirty="0" err="1">
                <a:latin typeface="Source Sans Pro"/>
              </a:rPr>
              <a:t>Sensoa</a:t>
            </a:r>
            <a:r>
              <a:rPr lang="nl-NL" sz="1600" dirty="0">
                <a:latin typeface="Source Sans Pro"/>
              </a:rPr>
              <a:t> helpt leerkrachten graag op weg met hun nieuwe, gratis downloadbare werkvormen, een heleboel </a:t>
            </a:r>
            <a:r>
              <a:rPr lang="nl-NL" sz="1600" dirty="0" err="1">
                <a:latin typeface="Source Sans Pro"/>
              </a:rPr>
              <a:t>lestips</a:t>
            </a:r>
            <a:r>
              <a:rPr lang="nl-NL" sz="1600" dirty="0">
                <a:latin typeface="Source Sans Pro"/>
              </a:rPr>
              <a:t>, </a:t>
            </a:r>
            <a:r>
              <a:rPr lang="nl-NL" sz="1600" dirty="0" err="1">
                <a:latin typeface="Source Sans Pro"/>
              </a:rPr>
              <a:t>webinars</a:t>
            </a:r>
            <a:r>
              <a:rPr lang="nl-NL" sz="1600" dirty="0">
                <a:latin typeface="Source Sans Pro"/>
              </a:rPr>
              <a:t> en extra informatie over het thema.</a:t>
            </a:r>
          </a:p>
          <a:p>
            <a:pPr marL="0" indent="0">
              <a:buNone/>
            </a:pPr>
            <a:r>
              <a:rPr lang="nl-NL" sz="1600" dirty="0">
                <a:latin typeface="Source Sans Pro"/>
              </a:rPr>
              <a:t> </a:t>
            </a: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downloaden.</a:t>
            </a:r>
          </a:p>
          <a:p>
            <a:pPr marL="0" indent="0">
              <a:buNone/>
            </a:pPr>
            <a:br>
              <a:rPr lang="nl-NL" sz="1600" b="1" dirty="0">
                <a:solidFill>
                  <a:schemeClr val="accent4"/>
                </a:solidFill>
                <a:latin typeface="Source Sans Pro"/>
              </a:rPr>
            </a:br>
            <a:br>
              <a:rPr lang="nl-NL" sz="1600" b="1" dirty="0">
                <a:solidFill>
                  <a:schemeClr val="accent4"/>
                </a:solidFill>
                <a:latin typeface="Source Sans Pro"/>
              </a:rPr>
            </a:b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 name="Afbeelding 8">
            <a:extLst>
              <a:ext uri="{FF2B5EF4-FFF2-40B4-BE49-F238E27FC236}">
                <a16:creationId xmlns:a16="http://schemas.microsoft.com/office/drawing/2014/main" id="{F2292FB3-C2DA-4E40-95C9-4C785B3E2E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282" b="18820"/>
          <a:stretch/>
        </p:blipFill>
        <p:spPr bwMode="auto">
          <a:xfrm>
            <a:off x="8033994" y="3874168"/>
            <a:ext cx="2843738" cy="2843835"/>
          </a:xfrm>
          <a:prstGeom prst="rect">
            <a:avLst/>
          </a:prstGeom>
          <a:noFill/>
          <a:ln>
            <a:noFill/>
          </a:ln>
        </p:spPr>
      </p:pic>
      <p:pic>
        <p:nvPicPr>
          <p:cNvPr id="2050" name="Picture 2" descr="week-van-de-lentekriebels">
            <a:extLst>
              <a:ext uri="{FF2B5EF4-FFF2-40B4-BE49-F238E27FC236}">
                <a16:creationId xmlns:a16="http://schemas.microsoft.com/office/drawing/2014/main" id="{83B865AF-80A0-2B44-A725-5AA0B84C3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551" y="4793330"/>
            <a:ext cx="3035795" cy="174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853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FFC000"/>
                </a:solidFill>
                <a:latin typeface="Source Sans Pro"/>
              </a:rPr>
              <a:t>Zanzu.be helpt je praten met anderstaligen</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b="1" dirty="0">
                <a:solidFill>
                  <a:schemeClr val="accent4"/>
                </a:solidFill>
                <a:latin typeface="Source Sans Pro"/>
              </a:rPr>
            </a:br>
            <a:r>
              <a:rPr lang="nl-NL" sz="1600" dirty="0">
                <a:latin typeface="Source Sans Pro"/>
              </a:rPr>
              <a:t>Geef je les aan anderstaligen en wil je praten over seksuele gezondheid? Gebruik </a:t>
            </a:r>
            <a:r>
              <a:rPr lang="nl-NL" sz="1600" dirty="0" err="1">
                <a:latin typeface="Source Sans Pro"/>
              </a:rPr>
              <a:t>zanzu.be</a:t>
            </a:r>
            <a:r>
              <a:rPr lang="nl-NL" sz="1600" dirty="0">
                <a:latin typeface="Source Sans Pro"/>
              </a:rPr>
              <a:t> en overwin </a:t>
            </a:r>
            <a:r>
              <a:rPr lang="nl-NL" sz="1600" b="1" dirty="0">
                <a:latin typeface="Source Sans Pro"/>
              </a:rPr>
              <a:t>taalbarrières</a:t>
            </a:r>
            <a:r>
              <a:rPr lang="nl-NL" sz="1600" dirty="0">
                <a:latin typeface="Source Sans Pro"/>
              </a:rPr>
              <a:t>! De website beschikt over een vertaalfunctie in 14 talen. Zet bijvoorbeeld pagina’s in 2 talen naast elkaar. Zo kan jij in het Nederlands lezen, terwijl de leerling in de eigen taal meeleest of laat de info voorlezen in de taal van de leerling. </a:t>
            </a:r>
          </a:p>
          <a:p>
            <a:pPr marL="0" indent="0">
              <a:buNone/>
            </a:pPr>
            <a:r>
              <a:rPr lang="nl-NL" sz="1600" dirty="0">
                <a:latin typeface="Source Sans Pro"/>
              </a:rPr>
              <a:t>Heb je graag wat extra uitleg? Lees </a:t>
            </a:r>
            <a:r>
              <a:rPr lang="nl-NL" sz="1600" dirty="0">
                <a:latin typeface="Source Sans Pro"/>
                <a:hlinkClick r:id="rId2"/>
              </a:rPr>
              <a:t>de pagina </a:t>
            </a:r>
            <a:r>
              <a:rPr lang="nl-NL" sz="1600" dirty="0">
                <a:latin typeface="Source Sans Pro"/>
              </a:rPr>
              <a:t>voor professionals of bekijk de video met gebruikstips. In Nederlands, Frans en Engels.</a:t>
            </a:r>
          </a:p>
          <a:p>
            <a:pPr marL="0" indent="0">
              <a:buNone/>
            </a:pPr>
            <a:r>
              <a:rPr lang="nl-NL" sz="1600" dirty="0">
                <a:latin typeface="Source Sans Pro"/>
              </a:rPr>
              <a:t> </a:t>
            </a:r>
          </a:p>
          <a:p>
            <a:pPr marL="0" indent="0">
              <a:buNone/>
            </a:pPr>
            <a:r>
              <a:rPr lang="nl-NL" sz="1600" b="1" dirty="0">
                <a:solidFill>
                  <a:schemeClr val="accent4"/>
                </a:solidFill>
                <a:latin typeface="Source Sans Pro"/>
              </a:rPr>
              <a:t>Kostprijs?</a:t>
            </a:r>
            <a:br>
              <a:rPr lang="nl-NL" sz="1600" b="1" dirty="0">
                <a:solidFill>
                  <a:schemeClr val="accent4"/>
                </a:solidFill>
                <a:latin typeface="Source Sans Pro"/>
              </a:rPr>
            </a:br>
            <a:r>
              <a:rPr lang="nl-NL" sz="1600" dirty="0">
                <a:latin typeface="Source Sans Pro"/>
              </a:rPr>
              <a:t>Gratis</a:t>
            </a:r>
            <a:endParaRPr lang="nl-NL" sz="1600" b="1" dirty="0">
              <a:solidFill>
                <a:schemeClr val="accent4"/>
              </a:solidFill>
              <a:latin typeface="Source Sans Pro" panose="020B0503030403020204" pitchFamily="34" charset="0"/>
              <a:ea typeface="Source Sans Pro" panose="020B0503030403020204" pitchFamily="34" charset="0"/>
            </a:endParaRPr>
          </a:p>
          <a:p>
            <a:pPr marL="0" indent="0">
              <a:buNone/>
            </a:pPr>
            <a:br>
              <a:rPr lang="nl-NL" sz="1600" dirty="0">
                <a:latin typeface="Source Sans Pro"/>
              </a:rPr>
            </a:b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098" name="Picture 2" descr="Home">
            <a:extLst>
              <a:ext uri="{FF2B5EF4-FFF2-40B4-BE49-F238E27FC236}">
                <a16:creationId xmlns:a16="http://schemas.microsoft.com/office/drawing/2014/main" id="{1046E245-7A02-D94D-816F-0CEEF345C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6302" y="4184665"/>
            <a:ext cx="1421782" cy="14217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2885FC7-1F08-DC48-A2D7-76A38F6F2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774" y="4065579"/>
            <a:ext cx="3448849" cy="235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08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err="1">
                <a:solidFill>
                  <a:srgbClr val="92D050"/>
                </a:solidFill>
                <a:latin typeface="Source Sans Pro"/>
              </a:rPr>
              <a:t>Air@school</a:t>
            </a:r>
            <a:br>
              <a:rPr lang="nl-BE" sz="2400" b="1" dirty="0">
                <a:solidFill>
                  <a:srgbClr val="92D050"/>
                </a:solidFill>
                <a:latin typeface="Source Sans Pro"/>
              </a:rPr>
            </a:br>
            <a:endParaRPr lang="nl-BE" dirty="0">
              <a:latin typeface="Source Sans Pro"/>
            </a:endParaRPr>
          </a:p>
          <a:p>
            <a:pPr marL="0" indent="0">
              <a:buNone/>
            </a:pPr>
            <a:r>
              <a:rPr lang="nl-NL" sz="1600" b="1" dirty="0">
                <a:solidFill>
                  <a:srgbClr val="92D050"/>
                </a:solidFill>
                <a:latin typeface="Source Sans Pro"/>
              </a:rPr>
              <a:t>Wat? </a:t>
            </a:r>
            <a:br>
              <a:rPr lang="nl-NL" sz="1600" b="1" dirty="0">
                <a:solidFill>
                  <a:srgbClr val="92D050"/>
                </a:solidFill>
                <a:latin typeface="Source Sans Pro"/>
              </a:rPr>
            </a:br>
            <a:r>
              <a:rPr lang="nl-NL" sz="1600" dirty="0" err="1">
                <a:latin typeface="Source Sans Pro"/>
              </a:rPr>
              <a:t>Air@school</a:t>
            </a:r>
            <a:r>
              <a:rPr lang="nl-NL" sz="1600" dirty="0">
                <a:latin typeface="Source Sans Pro"/>
              </a:rPr>
              <a:t> zet leraren en leerlingen aan om werk te maken van </a:t>
            </a:r>
            <a:r>
              <a:rPr lang="nl-NL" sz="1600" b="1" dirty="0">
                <a:latin typeface="Source Sans Pro"/>
              </a:rPr>
              <a:t>gezonde </a:t>
            </a:r>
            <a:r>
              <a:rPr lang="nl-NL" sz="1600" b="1" dirty="0" err="1">
                <a:latin typeface="Source Sans Pro"/>
              </a:rPr>
              <a:t>binnenlucht</a:t>
            </a:r>
            <a:r>
              <a:rPr lang="nl-NL" sz="1600" b="1" dirty="0">
                <a:latin typeface="Source Sans Pro"/>
              </a:rPr>
              <a:t> op school</a:t>
            </a:r>
            <a:r>
              <a:rPr lang="nl-NL" sz="1600" dirty="0">
                <a:latin typeface="Source Sans Pro"/>
              </a:rPr>
              <a:t>. In een leuk filmpje motiveert Claire (Sien Eggers) hen om afspraken te maken rond gezonde </a:t>
            </a:r>
            <a:r>
              <a:rPr lang="nl-NL" sz="1600" dirty="0" err="1">
                <a:latin typeface="Source Sans Pro"/>
              </a:rPr>
              <a:t>binnenlucht</a:t>
            </a:r>
            <a:r>
              <a:rPr lang="nl-NL" sz="1600" dirty="0">
                <a:latin typeface="Source Sans Pro"/>
              </a:rPr>
              <a:t> in de klas. Via het pakket leren jongeren dat gezonde lucht heel wat </a:t>
            </a:r>
            <a:r>
              <a:rPr lang="nl-NL" sz="1600" b="1" dirty="0">
                <a:latin typeface="Source Sans Pro"/>
              </a:rPr>
              <a:t>voordelen</a:t>
            </a:r>
            <a:r>
              <a:rPr lang="nl-NL" sz="1600" dirty="0">
                <a:latin typeface="Source Sans Pro"/>
              </a:rPr>
              <a:t> met zich meebrengt zoals een verbeteringen van de leerprestaties, betere motivatie, minder gezondheidsklachten… De </a:t>
            </a:r>
            <a:r>
              <a:rPr lang="nl-NL" sz="1600" dirty="0" err="1">
                <a:latin typeface="Source Sans Pro"/>
              </a:rPr>
              <a:t>projectbox</a:t>
            </a:r>
            <a:r>
              <a:rPr lang="nl-NL" sz="1600" dirty="0">
                <a:latin typeface="Source Sans Pro"/>
              </a:rPr>
              <a:t> vestigt de aandacht op een goede verluchting. Hoeveel frisse lucht heeft jouw klas? Doe de test met de </a:t>
            </a:r>
            <a:r>
              <a:rPr lang="nl-NL" sz="1600" b="1" dirty="0">
                <a:latin typeface="Source Sans Pro"/>
              </a:rPr>
              <a:t>CO2-meter</a:t>
            </a:r>
            <a:r>
              <a:rPr lang="nl-NL" sz="1600" dirty="0">
                <a:latin typeface="Source Sans Pro"/>
              </a:rPr>
              <a:t> en gebruik de online invultabel met je leerlingen. </a:t>
            </a:r>
          </a:p>
          <a:p>
            <a:pPr marL="0" indent="0">
              <a:buNone/>
            </a:pPr>
            <a:endParaRPr lang="nl-NL" sz="1600" b="1" dirty="0">
              <a:solidFill>
                <a:srgbClr val="92D050"/>
              </a:solidFill>
              <a:latin typeface="Source Sans Pro"/>
            </a:endParaRPr>
          </a:p>
          <a:p>
            <a:pPr marL="0" indent="0">
              <a:buNone/>
            </a:pPr>
            <a:r>
              <a:rPr lang="nl-NL" sz="1600" b="1" dirty="0">
                <a:solidFill>
                  <a:srgbClr val="92D050"/>
                </a:solidFill>
                <a:latin typeface="Source Sans Pro"/>
              </a:rPr>
              <a:t>Kostprijs? </a:t>
            </a:r>
            <a:br>
              <a:rPr lang="nl-NL" sz="1600" dirty="0">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p>
          <a:p>
            <a:pPr marL="0" indent="0">
              <a:buNone/>
            </a:pPr>
            <a:br>
              <a:rPr lang="nl-NL" sz="1600" b="1" dirty="0">
                <a:solidFill>
                  <a:srgbClr val="92D050"/>
                </a:solidFill>
                <a:latin typeface="Source Sans Pro"/>
              </a:rPr>
            </a:br>
            <a:r>
              <a:rPr lang="nl-NL" sz="1600" b="1" dirty="0">
                <a:solidFill>
                  <a:srgbClr val="92D05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br>
              <a:rPr lang="nl-NL" sz="1600" dirty="0">
                <a:latin typeface="Source Sans Pro"/>
              </a:rPr>
            </a:br>
            <a:r>
              <a:rPr lang="nl-NL" sz="1600" dirty="0">
                <a:latin typeface="Source Sans Pro"/>
              </a:rPr>
              <a:t>Website: </a:t>
            </a:r>
            <a:r>
              <a:rPr lang="nl-NL" sz="1600" dirty="0">
                <a:latin typeface="Source Sans Pro"/>
                <a:hlinkClick r:id="rId4"/>
              </a:rPr>
              <a:t>www.airatschool.be</a:t>
            </a:r>
            <a:r>
              <a:rPr lang="nl-NL" sz="1600" dirty="0">
                <a:latin typeface="Source Sans Pro"/>
              </a:rPr>
              <a:t> </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5842" name="Picture 2" descr="https://logoleieland.be/sites/default/files/styles/material_picture/public/materials/air%20%40%20school_0.jpg?itok=BT4q0Hw5&amp;c=9ee3cc26ea542ba3439d065d02f661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1" y="4302760"/>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27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6869" y="926464"/>
            <a:ext cx="9292334" cy="5612448"/>
          </a:xfrm>
        </p:spPr>
        <p:txBody>
          <a:bodyPr>
            <a:normAutofit/>
          </a:bodyPr>
          <a:lstStyle/>
          <a:p>
            <a:pPr marL="0" indent="0">
              <a:buNone/>
            </a:pPr>
            <a:r>
              <a:rPr lang="nl-NL" sz="2400" b="1" dirty="0">
                <a:solidFill>
                  <a:srgbClr val="92D050"/>
                </a:solidFill>
                <a:latin typeface="Source Sans Pro"/>
              </a:rPr>
              <a:t>Podcast: Ventileren</a:t>
            </a:r>
          </a:p>
          <a:p>
            <a:pPr marL="0" indent="0">
              <a:buNone/>
            </a:pPr>
            <a:endParaRPr lang="nl-BE" dirty="0">
              <a:latin typeface="Source Sans Pro"/>
            </a:endParaRPr>
          </a:p>
          <a:p>
            <a:pPr marL="0" indent="0">
              <a:buNone/>
            </a:pPr>
            <a:r>
              <a:rPr lang="nl-NL" sz="1600" b="1" dirty="0">
                <a:solidFill>
                  <a:srgbClr val="92D050"/>
                </a:solidFill>
                <a:latin typeface="Source Sans Pro"/>
              </a:rPr>
              <a:t>Wat?</a:t>
            </a:r>
            <a:br>
              <a:rPr lang="nl-NL" sz="1600" dirty="0">
                <a:latin typeface="Source Sans Pro"/>
              </a:rPr>
            </a:br>
            <a:r>
              <a:rPr lang="nl-NL" sz="1600" dirty="0">
                <a:latin typeface="Source Sans Pro"/>
              </a:rPr>
              <a:t>In deze luchtige aflevering bespreken we (onder andere) hoe vaak je je ramen moet openzetten om de lucht in je huis gezond te houden. En wist je dat zelfs een kast een uitstoot heeft?</a:t>
            </a:r>
          </a:p>
          <a:p>
            <a:pPr marL="0" indent="0">
              <a:buNone/>
            </a:pPr>
            <a:endParaRPr lang="nl-NL" sz="1600" b="1" dirty="0">
              <a:solidFill>
                <a:srgbClr val="92D050"/>
              </a:solidFill>
              <a:latin typeface="Source Sans Pro"/>
            </a:endParaRPr>
          </a:p>
          <a:p>
            <a:pPr marL="0" indent="0">
              <a:buNone/>
            </a:pPr>
            <a:endParaRPr lang="nl-NL" sz="1600" b="1" dirty="0">
              <a:solidFill>
                <a:srgbClr val="92D050"/>
              </a:solidFill>
              <a:latin typeface="Source Sans Pro"/>
            </a:endParaRPr>
          </a:p>
          <a:p>
            <a:pPr marL="0" indent="0">
              <a:buNone/>
            </a:pPr>
            <a:r>
              <a:rPr lang="nl-NL" sz="1600" b="1" dirty="0">
                <a:solidFill>
                  <a:srgbClr val="92D050"/>
                </a:solidFill>
                <a:latin typeface="Source Sans Pro"/>
              </a:rPr>
              <a:t>Kostprijs? </a:t>
            </a:r>
            <a:br>
              <a:rPr lang="nl-NL" sz="1600" b="1" dirty="0">
                <a:solidFill>
                  <a:srgbClr val="92D050"/>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downloaden.</a:t>
            </a:r>
          </a:p>
          <a:p>
            <a:pPr marL="0" indent="0">
              <a:buNone/>
            </a:pPr>
            <a:br>
              <a:rPr lang="nl-NL" sz="1600" b="1" dirty="0">
                <a:solidFill>
                  <a:srgbClr val="92D050"/>
                </a:solidFill>
                <a:latin typeface="Source Sans Pro"/>
              </a:rPr>
            </a:br>
            <a:r>
              <a:rPr lang="nl-NL" sz="1600" b="1" dirty="0">
                <a:solidFill>
                  <a:srgbClr val="92D05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4"/>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a:solidFill>
                  <a:schemeClr val="bg1"/>
                </a:solidFill>
                <a:effectLst/>
                <a:latin typeface="Source Sans Pro"/>
                <a:ea typeface="Calibri" panose="020F0502020204030204" pitchFamily="34" charset="0"/>
              </a:rPr>
              <a:t>      GEZONDHEID EN MILIEU</a:t>
            </a:r>
            <a:endParaRPr lang="nl-BE" sz="2400" b="1">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5325175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612448"/>
          </a:xfrm>
        </p:spPr>
        <p:txBody>
          <a:bodyPr>
            <a:normAutofit fontScale="77500" lnSpcReduction="20000"/>
          </a:bodyPr>
          <a:lstStyle/>
          <a:p>
            <a:pPr marL="0" indent="0">
              <a:buNone/>
            </a:pPr>
            <a:r>
              <a:rPr lang="nl-BE" b="1" dirty="0">
                <a:solidFill>
                  <a:srgbClr val="92D050"/>
                </a:solidFill>
                <a:latin typeface="Source Sans Pro"/>
              </a:rPr>
              <a:t>Een valies vol lucht </a:t>
            </a:r>
            <a:br>
              <a:rPr lang="nl-BE" sz="2400" b="1" dirty="0">
                <a:solidFill>
                  <a:srgbClr val="92D050"/>
                </a:solidFill>
                <a:latin typeface="Source Sans Pro"/>
              </a:rPr>
            </a:br>
            <a:r>
              <a:rPr lang="nl-BE" sz="2300" b="1" dirty="0">
                <a:solidFill>
                  <a:srgbClr val="92D050"/>
                </a:solidFill>
                <a:latin typeface="Source Sans Pro"/>
              </a:rPr>
              <a:t>(buitengewoon secundair onderwijs, 3</a:t>
            </a:r>
            <a:r>
              <a:rPr lang="nl-BE" sz="2300" b="1" baseline="30000" dirty="0">
                <a:solidFill>
                  <a:srgbClr val="92D050"/>
                </a:solidFill>
                <a:latin typeface="Source Sans Pro"/>
              </a:rPr>
              <a:t>e</a:t>
            </a:r>
            <a:r>
              <a:rPr lang="nl-BE" sz="2300" b="1" dirty="0">
                <a:solidFill>
                  <a:srgbClr val="92D050"/>
                </a:solidFill>
                <a:latin typeface="Source Sans Pro"/>
              </a:rPr>
              <a:t> graad)</a:t>
            </a:r>
            <a:br>
              <a:rPr lang="nl-BE" sz="2400" b="1" dirty="0">
                <a:solidFill>
                  <a:srgbClr val="92D050"/>
                </a:solidFill>
                <a:latin typeface="Source Sans Pro"/>
              </a:rPr>
            </a:br>
            <a:endParaRPr lang="nl-BE" dirty="0">
              <a:latin typeface="Source Sans Pro"/>
            </a:endParaRPr>
          </a:p>
          <a:p>
            <a:pPr marL="0" indent="0">
              <a:buNone/>
            </a:pPr>
            <a:r>
              <a:rPr lang="nl-NL" sz="1900" b="1" dirty="0">
                <a:solidFill>
                  <a:srgbClr val="92D050"/>
                </a:solidFill>
                <a:latin typeface="Source Sans Pro"/>
              </a:rPr>
              <a:t>Wat? </a:t>
            </a:r>
            <a:br>
              <a:rPr lang="nl-NL" sz="1900" b="1" dirty="0">
                <a:solidFill>
                  <a:srgbClr val="92D050"/>
                </a:solidFill>
                <a:latin typeface="Source Sans Pro"/>
              </a:rPr>
            </a:br>
            <a:r>
              <a:rPr lang="nl-NL" sz="1900" dirty="0">
                <a:latin typeface="Source Sans Pro"/>
              </a:rPr>
              <a:t>Personen met een beperking lopen verhoogd risico op luchtwegaandoeningen. ‘Een valies vol lucht’ is een </a:t>
            </a:r>
            <a:r>
              <a:rPr lang="nl-NL" sz="1900" b="1" dirty="0">
                <a:latin typeface="Source Sans Pro"/>
              </a:rPr>
              <a:t>spel dat sensibiliseert en preventief inzet op gezonde luchtwegen</a:t>
            </a:r>
            <a:r>
              <a:rPr lang="nl-NL" sz="1900" dirty="0">
                <a:latin typeface="Source Sans Pro"/>
              </a:rPr>
              <a:t>. ‘Een valies vol lucht’ bundelt gezondheidsinformatie in een </a:t>
            </a:r>
            <a:r>
              <a:rPr lang="nl-NL" sz="1900" b="1" dirty="0">
                <a:latin typeface="Source Sans Pro"/>
              </a:rPr>
              <a:t>luchtige spelformule</a:t>
            </a:r>
            <a:r>
              <a:rPr lang="nl-NL" sz="1900" dirty="0">
                <a:latin typeface="Source Sans Pro"/>
              </a:rPr>
              <a:t>, boordevol tips, weetjes en praktische richtlijnen. Het is een interactief spel met doe-en denkopdrachten. Op een speelse manier komt men meer te weten over huisstofmijt, chemische stoffen, de gevaren van roken, de nadelen van (vast) tapijt, het verzorgen van huisdieren, het nut van gezond bewegen, veilig koken, gezond eten, medicatiegebruik, regelmatig verluchten, hygiëne in huis en tuin, … Een valies vol lucht bevat drie spelmodules.</a:t>
            </a:r>
          </a:p>
          <a:p>
            <a:r>
              <a:rPr lang="nl-NL" sz="1900" dirty="0">
                <a:latin typeface="Source Sans Pro"/>
              </a:rPr>
              <a:t>SPEURNEUZEN neemt de deelnemers met een matige verstandelijke beperking mee op ontdekking in het huis van de familie luchtjes. De deelnemers gaan op zoek naar de oorzaken van </a:t>
            </a:r>
            <a:r>
              <a:rPr lang="nl-NL" sz="1900" b="1" dirty="0">
                <a:latin typeface="Source Sans Pro"/>
              </a:rPr>
              <a:t>ongezonde lucht in huis </a:t>
            </a:r>
            <a:r>
              <a:rPr lang="nl-NL" sz="1900" dirty="0">
                <a:latin typeface="Source Sans Pro"/>
              </a:rPr>
              <a:t>en krijgen tips mee. </a:t>
            </a:r>
          </a:p>
          <a:p>
            <a:r>
              <a:rPr lang="nl-NL" sz="1900" dirty="0">
                <a:latin typeface="Source Sans Pro"/>
              </a:rPr>
              <a:t>LUCHTMACHT is een competitief </a:t>
            </a:r>
            <a:r>
              <a:rPr lang="nl-NL" sz="1900" b="1" dirty="0">
                <a:latin typeface="Source Sans Pro"/>
              </a:rPr>
              <a:t>spel</a:t>
            </a:r>
            <a:r>
              <a:rPr lang="nl-NL" sz="1900" dirty="0">
                <a:latin typeface="Source Sans Pro"/>
              </a:rPr>
              <a:t> voor mensen met een licht verstandelijk beperking. Twee teams nemen het tegen elkaar op en ontdekken hoe je de luchtvervuilers in huis kan </a:t>
            </a:r>
            <a:r>
              <a:rPr lang="nl-NL" sz="1900" b="1" dirty="0">
                <a:latin typeface="Source Sans Pro"/>
              </a:rPr>
              <a:t>vermijden</a:t>
            </a:r>
            <a:r>
              <a:rPr lang="nl-NL" sz="1900" dirty="0">
                <a:latin typeface="Source Sans Pro"/>
              </a:rPr>
              <a:t>. </a:t>
            </a:r>
          </a:p>
          <a:p>
            <a:r>
              <a:rPr lang="nl-NL" sz="1900" dirty="0">
                <a:latin typeface="Source Sans Pro"/>
              </a:rPr>
              <a:t>Olé-O2 is een doe-spel voor deelnemers met een licht of matige verstandelijke beperking die graag meer willen weten over </a:t>
            </a:r>
            <a:r>
              <a:rPr lang="nl-NL" sz="1900" b="1" dirty="0">
                <a:latin typeface="Source Sans Pro"/>
              </a:rPr>
              <a:t>gezond ademen</a:t>
            </a:r>
            <a:r>
              <a:rPr lang="nl-NL" sz="1900" dirty="0">
                <a:latin typeface="Source Sans Pro"/>
              </a:rPr>
              <a:t>. </a:t>
            </a:r>
          </a:p>
          <a:p>
            <a:pPr marL="0" indent="0">
              <a:buNone/>
            </a:pPr>
            <a:endParaRPr lang="nl-NL" sz="1900" b="1" dirty="0">
              <a:solidFill>
                <a:srgbClr val="92D050"/>
              </a:solidFill>
              <a:latin typeface="Source Sans Pro"/>
            </a:endParaRPr>
          </a:p>
          <a:p>
            <a:pPr marL="0" indent="0">
              <a:buNone/>
            </a:pPr>
            <a:r>
              <a:rPr lang="nl-NL" sz="1900" b="1" dirty="0">
                <a:solidFill>
                  <a:srgbClr val="92D050"/>
                </a:solidFill>
                <a:latin typeface="Source Sans Pro"/>
              </a:rPr>
              <a:t>Kostprijs? </a:t>
            </a:r>
            <a:br>
              <a:rPr lang="nl-NL" sz="1900" dirty="0">
                <a:latin typeface="Source Sans Pro"/>
              </a:rPr>
            </a:br>
            <a:r>
              <a:rPr lang="nl-NL" sz="1900" dirty="0">
                <a:latin typeface="Source Sans Pro"/>
              </a:rPr>
              <a:t>Spelkoffer gratis uit te lenen mits waarborg van 150 euro (spelbegeleiding mogelijk) </a:t>
            </a:r>
          </a:p>
          <a:p>
            <a:pPr marL="0" indent="0">
              <a:buNone/>
            </a:pPr>
            <a:br>
              <a:rPr lang="nl-NL" sz="1900" b="1" dirty="0">
                <a:solidFill>
                  <a:srgbClr val="92D050"/>
                </a:solidFill>
                <a:latin typeface="Source Sans Pro"/>
              </a:rPr>
            </a:br>
            <a:r>
              <a:rPr lang="nl-NL" sz="1900" b="1" dirty="0">
                <a:solidFill>
                  <a:srgbClr val="92D050"/>
                </a:solidFill>
                <a:latin typeface="Source Sans Pro"/>
              </a:rPr>
              <a:t>Meer info? </a:t>
            </a:r>
            <a:br>
              <a:rPr lang="nl-NL" sz="1900" dirty="0">
                <a:latin typeface="Source Sans Pro"/>
              </a:rPr>
            </a:br>
            <a:r>
              <a:rPr lang="nl-NL" sz="1900" dirty="0">
                <a:latin typeface="Source Sans Pro"/>
              </a:rPr>
              <a:t>Telefoon: 056/23.03.87 </a:t>
            </a:r>
            <a:br>
              <a:rPr lang="nl-NL" sz="1900" dirty="0">
                <a:latin typeface="Source Sans Pro"/>
              </a:rPr>
            </a:br>
            <a:r>
              <a:rPr lang="nl-NL" sz="1900" dirty="0">
                <a:latin typeface="Source Sans Pro"/>
              </a:rPr>
              <a:t>E-mail: </a:t>
            </a:r>
            <a:r>
              <a:rPr lang="nl-NL" sz="1900" dirty="0">
                <a:latin typeface="Source Sans Pro"/>
                <a:hlinkClick r:id="rId2"/>
              </a:rPr>
              <a:t>info@ditovzw.be</a:t>
            </a:r>
            <a:r>
              <a:rPr lang="nl-NL" sz="1900" dirty="0">
                <a:latin typeface="Source Sans Pro"/>
              </a:rPr>
              <a:t> </a:t>
            </a:r>
            <a:br>
              <a:rPr lang="nl-NL" sz="1900" dirty="0">
                <a:latin typeface="Source Sans Pro"/>
              </a:rPr>
            </a:br>
            <a:r>
              <a:rPr lang="nl-NL" sz="1900" dirty="0">
                <a:latin typeface="Source Sans Pro"/>
              </a:rPr>
              <a:t>Website: meer informatie vind je </a:t>
            </a:r>
            <a:r>
              <a:rPr lang="nl-NL" sz="1900" dirty="0">
                <a:latin typeface="Source Sans Pro"/>
                <a:hlinkClick r:id="rId3"/>
              </a:rPr>
              <a:t>hier</a:t>
            </a:r>
            <a:r>
              <a:rPr lang="nl-NL" sz="19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6" name="Picture 2" descr="Spel 'Een valies vol lucht' | Vf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5852" y="4861365"/>
            <a:ext cx="2608216" cy="95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191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92D050"/>
                </a:solidFill>
                <a:latin typeface="Source Sans Pro"/>
              </a:rPr>
              <a:t>Warme dagen</a:t>
            </a:r>
            <a:endParaRPr lang="nl-BE" dirty="0">
              <a:latin typeface="Source Sans Pro"/>
            </a:endParaRPr>
          </a:p>
          <a:p>
            <a:pPr marL="0" indent="0">
              <a:buNone/>
            </a:pPr>
            <a:endParaRPr lang="nl-BE" sz="1600" b="1" dirty="0">
              <a:solidFill>
                <a:srgbClr val="92D050"/>
              </a:solidFill>
              <a:latin typeface="Source Sans Pro"/>
            </a:endParaRPr>
          </a:p>
          <a:p>
            <a:pPr marL="0" indent="0">
              <a:buNone/>
            </a:pPr>
            <a:r>
              <a:rPr lang="nl-BE" sz="1600" b="1" dirty="0">
                <a:solidFill>
                  <a:srgbClr val="92D050"/>
                </a:solidFill>
                <a:latin typeface="Source Sans Pro"/>
              </a:rPr>
              <a:t>Wat?</a:t>
            </a:r>
            <a:r>
              <a:rPr lang="nl-BE" sz="1600" dirty="0">
                <a:solidFill>
                  <a:srgbClr val="92D050"/>
                </a:solidFill>
                <a:latin typeface="Source Sans Pro"/>
              </a:rPr>
              <a:t> </a:t>
            </a:r>
            <a:br>
              <a:rPr lang="nl-BE" sz="1600" dirty="0">
                <a:latin typeface="Source Sans Pro"/>
              </a:rPr>
            </a:br>
            <a:r>
              <a:rPr lang="nl-BE" sz="1600" dirty="0">
                <a:latin typeface="Source Sans Pro"/>
              </a:rPr>
              <a:t>Kinderen zijn tijdens warme dagen een kwetsbare groep. Maak als school mee de campagne ‘Warme dagen’ bekend via bijvoorbeeld de affiche voor kinderen, facebookberichten met tips, afbeeldingen…</a:t>
            </a:r>
          </a:p>
          <a:p>
            <a:pPr marL="0" indent="0">
              <a:buNone/>
            </a:pPr>
            <a:endParaRPr lang="nl-BE" sz="1600" b="1" dirty="0">
              <a:latin typeface="Source Sans Pro"/>
            </a:endParaRPr>
          </a:p>
          <a:p>
            <a:pPr marL="0" indent="0">
              <a:buNone/>
            </a:pPr>
            <a:r>
              <a:rPr lang="nl-BE" sz="1600" b="1" dirty="0">
                <a:solidFill>
                  <a:srgbClr val="92D050"/>
                </a:solidFill>
                <a:latin typeface="Source Sans Pro"/>
              </a:rPr>
              <a:t>Kostprijs?</a:t>
            </a:r>
            <a:br>
              <a:rPr lang="nl-BE" sz="1600" dirty="0">
                <a:solidFill>
                  <a:srgbClr val="92D050"/>
                </a:solidFill>
                <a:latin typeface="Source Sans Pro"/>
              </a:rPr>
            </a:br>
            <a:r>
              <a:rPr lang="nl-BE" sz="1600" dirty="0">
                <a:latin typeface="Source Sans Pro"/>
              </a:rPr>
              <a:t>Gratis </a:t>
            </a:r>
            <a:r>
              <a:rPr lang="nl-BE" sz="1600" dirty="0">
                <a:latin typeface="Source Sans Pro"/>
                <a:hlinkClick r:id="rId2"/>
              </a:rPr>
              <a:t>hier</a:t>
            </a:r>
            <a:r>
              <a:rPr lang="nl-BE" sz="1600" dirty="0">
                <a:latin typeface="Source Sans Pro"/>
              </a:rPr>
              <a:t> te downloaden en te bestellen. </a:t>
            </a:r>
            <a:br>
              <a:rPr lang="nl-BE" sz="1600" dirty="0">
                <a:latin typeface="Source Sans Pro"/>
              </a:rPr>
            </a:br>
            <a:endParaRPr lang="nl-BE" sz="1600" dirty="0">
              <a:latin typeface="Source Sans Pro"/>
            </a:endParaRPr>
          </a:p>
          <a:p>
            <a:pPr marL="0" indent="0">
              <a:buNone/>
            </a:pPr>
            <a:br>
              <a:rPr lang="nl-BE" sz="1600" dirty="0">
                <a:latin typeface="Source Sans Pro"/>
              </a:rPr>
            </a:br>
            <a:r>
              <a:rPr lang="nl-BE" sz="1600" b="1" dirty="0">
                <a:solidFill>
                  <a:srgbClr val="92D050"/>
                </a:solidFill>
                <a:latin typeface="Source Sans Pro"/>
              </a:rPr>
              <a:t>Meer info?</a:t>
            </a:r>
            <a:br>
              <a:rPr lang="nl-BE" sz="1600" dirty="0">
                <a:solidFill>
                  <a:srgbClr val="92D050"/>
                </a:solidFill>
                <a:latin typeface="Source Sans Pro"/>
              </a:rPr>
            </a:br>
            <a:r>
              <a:rPr lang="nl-BE" sz="1600" dirty="0">
                <a:latin typeface="Source Sans Pro"/>
              </a:rPr>
              <a:t>Tel: 056/44.07.94</a:t>
            </a:r>
            <a:br>
              <a:rPr lang="nl-BE" sz="1600" dirty="0">
                <a:latin typeface="Source Sans Pro"/>
              </a:rPr>
            </a:br>
            <a:r>
              <a:rPr lang="nl-BE" sz="1600" dirty="0">
                <a:effectLst/>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482" name="Picture 2" descr="Informatieve affiche 'Warme dagen, zorg dragen' voor kinderen | Logo Midden  WV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944" y="2260735"/>
            <a:ext cx="3233241" cy="459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791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612448"/>
          </a:xfrm>
        </p:spPr>
        <p:txBody>
          <a:bodyPr>
            <a:normAutofit fontScale="85000" lnSpcReduction="20000"/>
          </a:bodyPr>
          <a:lstStyle/>
          <a:p>
            <a:pPr marL="0" indent="0">
              <a:buNone/>
            </a:pPr>
            <a:r>
              <a:rPr lang="nl-BE" b="1" dirty="0">
                <a:solidFill>
                  <a:srgbClr val="92D050"/>
                </a:solidFill>
                <a:latin typeface="Source Sans Pro"/>
              </a:rPr>
              <a:t>Wees niet gek, doe de tekencheck</a:t>
            </a:r>
            <a:endParaRPr lang="nl-BE" dirty="0">
              <a:solidFill>
                <a:srgbClr val="92D050"/>
              </a:solidFill>
              <a:latin typeface="Source Sans Pro"/>
            </a:endParaRPr>
          </a:p>
          <a:p>
            <a:pPr marL="0" indent="0">
              <a:buNone/>
            </a:pPr>
            <a:endParaRPr lang="nl-BE" dirty="0">
              <a:latin typeface="Source Sans Pro"/>
            </a:endParaRPr>
          </a:p>
          <a:p>
            <a:pPr marL="0" indent="0">
              <a:buNone/>
            </a:pPr>
            <a:r>
              <a:rPr lang="nl-NL" sz="1900" b="1" dirty="0">
                <a:solidFill>
                  <a:srgbClr val="92D050"/>
                </a:solidFill>
                <a:latin typeface="Source Sans Pro"/>
              </a:rPr>
              <a:t>Wat? </a:t>
            </a:r>
            <a:br>
              <a:rPr lang="nl-NL" sz="1900" dirty="0">
                <a:latin typeface="Source Sans Pro"/>
              </a:rPr>
            </a:br>
            <a:r>
              <a:rPr lang="nl-NL" sz="1900" dirty="0">
                <a:latin typeface="Source Sans Pro"/>
              </a:rPr>
              <a:t>Er zijn heel wat misverstanden omtrent teken, tekenbeten en de ziekte van Lyme. De campagne “Wees niet gek- Doe de tekencheck” wil mogelijke </a:t>
            </a:r>
            <a:r>
              <a:rPr lang="nl-NL" sz="1900" b="1" dirty="0">
                <a:latin typeface="Source Sans Pro"/>
              </a:rPr>
              <a:t>misverstanden corrigeren en informeert </a:t>
            </a:r>
            <a:r>
              <a:rPr lang="nl-NL" sz="1900" dirty="0">
                <a:latin typeface="Source Sans Pro"/>
              </a:rPr>
              <a:t>wat je kan doen om de ziekte van Lyme te voorkomen of te genezen. De campagne besteed aandacht aan 3 duidelijke handelingen die belangrijk zijn voor preventie: </a:t>
            </a:r>
            <a:r>
              <a:rPr lang="nl-NL" sz="1900" b="1" dirty="0">
                <a:latin typeface="Source Sans Pro"/>
              </a:rPr>
              <a:t>controleren, verwijderen en de symptomen opvolgen</a:t>
            </a:r>
            <a:r>
              <a:rPr lang="nl-NL" sz="1900" dirty="0">
                <a:latin typeface="Source Sans Pro"/>
              </a:rPr>
              <a:t>. </a:t>
            </a:r>
            <a:br>
              <a:rPr lang="nl-NL" sz="1900" dirty="0">
                <a:latin typeface="Source Sans Pro"/>
              </a:rPr>
            </a:br>
            <a:r>
              <a:rPr lang="nl-NL" sz="1900" dirty="0">
                <a:latin typeface="Source Sans Pro"/>
              </a:rPr>
              <a:t>Als school en als leerkracht is het zeker belangrijk om hiervoor voldoende aandacht hebben bv. tijdens uitstappen. Geef als school ook voldoende informatie door aan de ouders van het jongere omtrent dit thema. Folders, affiches, afbeeldingen en andere educatieve materialen kunnen hierbij van pas komen. Deze zijn </a:t>
            </a:r>
            <a:r>
              <a:rPr lang="nl-NL" sz="1900" dirty="0">
                <a:latin typeface="Source Sans Pro"/>
                <a:hlinkClick r:id="rId2"/>
              </a:rPr>
              <a:t>hier</a:t>
            </a:r>
            <a:r>
              <a:rPr lang="nl-NL" sz="1900" dirty="0">
                <a:latin typeface="Source Sans Pro"/>
              </a:rPr>
              <a:t> te vinden.</a:t>
            </a:r>
            <a:br>
              <a:rPr lang="nl-NL" sz="1900" dirty="0">
                <a:latin typeface="Source Sans Pro"/>
              </a:rPr>
            </a:br>
            <a:endParaRPr lang="nl-NL" sz="1900" dirty="0">
              <a:latin typeface="Source Sans Pro"/>
            </a:endParaRPr>
          </a:p>
          <a:p>
            <a:pPr marL="0" indent="0">
              <a:buNone/>
            </a:pPr>
            <a:r>
              <a:rPr lang="nl-BE" sz="1900" b="1" dirty="0">
                <a:latin typeface="Source Sans Pro"/>
              </a:rPr>
              <a:t>Wetenschapje</a:t>
            </a:r>
            <a:r>
              <a:rPr lang="nl-BE" sz="1900" dirty="0">
                <a:latin typeface="Source Sans Pro"/>
              </a:rPr>
              <a:t> is een podcast over wetenschap voor kinderen vanaf 8 jaar. Er is een </a:t>
            </a:r>
            <a:r>
              <a:rPr lang="nl-BE" sz="1900" dirty="0">
                <a:latin typeface="Source Sans Pro"/>
                <a:hlinkClick r:id="rId3">
                  <a:extLst>
                    <a:ext uri="{A12FA001-AC4F-418D-AE19-62706E023703}">
                      <ahyp:hlinkClr xmlns:ahyp="http://schemas.microsoft.com/office/drawing/2018/hyperlinkcolor" val="tx"/>
                    </a:ext>
                  </a:extLst>
                </a:hlinkClick>
              </a:rPr>
              <a:t>podcast</a:t>
            </a:r>
            <a:r>
              <a:rPr lang="nl-BE" sz="1900" dirty="0">
                <a:latin typeface="Source Sans Pro"/>
              </a:rPr>
              <a:t> gemaakt rond teken. </a:t>
            </a:r>
          </a:p>
          <a:p>
            <a:pPr marL="0" indent="0">
              <a:buNone/>
            </a:pPr>
            <a:endParaRPr lang="nl-NL" sz="1900" b="1" dirty="0">
              <a:solidFill>
                <a:srgbClr val="92D050"/>
              </a:solidFill>
              <a:latin typeface="Source Sans Pro"/>
            </a:endParaRPr>
          </a:p>
          <a:p>
            <a:pPr marL="0" indent="0">
              <a:buNone/>
            </a:pPr>
            <a:r>
              <a:rPr lang="nl-NL" sz="1900" b="1" dirty="0">
                <a:solidFill>
                  <a:srgbClr val="92D050"/>
                </a:solidFill>
                <a:latin typeface="Source Sans Pro"/>
              </a:rPr>
              <a:t>Kostprijs? </a:t>
            </a:r>
            <a:br>
              <a:rPr lang="nl-NL" sz="1900" b="1" dirty="0">
                <a:solidFill>
                  <a:srgbClr val="92D050"/>
                </a:solidFill>
                <a:latin typeface="Source Sans Pro"/>
              </a:rPr>
            </a:br>
            <a:r>
              <a:rPr lang="nl-NL" sz="1900" dirty="0">
                <a:latin typeface="Source Sans Pro"/>
              </a:rPr>
              <a:t>Gratis: Het educatief materiaal is gratis </a:t>
            </a:r>
            <a:r>
              <a:rPr lang="nl-NL" sz="1900" dirty="0">
                <a:latin typeface="Source Sans Pro"/>
                <a:hlinkClick r:id="rId2"/>
              </a:rPr>
              <a:t>hier</a:t>
            </a:r>
            <a:r>
              <a:rPr lang="nl-NL" sz="1900" dirty="0">
                <a:latin typeface="Source Sans Pro"/>
              </a:rPr>
              <a:t> te downloaden. </a:t>
            </a:r>
            <a:br>
              <a:rPr lang="nl-NL" sz="1900" dirty="0">
                <a:latin typeface="Source Sans Pro"/>
              </a:rPr>
            </a:br>
            <a:r>
              <a:rPr lang="nl-NL" sz="1900" dirty="0">
                <a:latin typeface="Source Sans Pro"/>
              </a:rPr>
              <a:t>De podcast is gratis te beluisteren via </a:t>
            </a:r>
            <a:r>
              <a:rPr lang="nl-NL" sz="1900" dirty="0">
                <a:latin typeface="Source Sans Pro"/>
                <a:hlinkClick r:id="rId3">
                  <a:extLst>
                    <a:ext uri="{A12FA001-AC4F-418D-AE19-62706E023703}">
                      <ahyp:hlinkClr xmlns:ahyp="http://schemas.microsoft.com/office/drawing/2018/hyperlinkcolor" val="tx"/>
                    </a:ext>
                  </a:extLst>
                </a:hlinkClick>
              </a:rPr>
              <a:t>deze link. </a:t>
            </a:r>
            <a:endParaRPr lang="nl-NL" sz="1900" dirty="0">
              <a:latin typeface="Source Sans Pro"/>
            </a:endParaRPr>
          </a:p>
          <a:p>
            <a:pPr marL="0" indent="0">
              <a:buNone/>
            </a:pPr>
            <a:endParaRPr lang="nl-NL" sz="1900" dirty="0">
              <a:latin typeface="Source Sans Pro"/>
            </a:endParaRPr>
          </a:p>
          <a:p>
            <a:pPr marL="0" indent="0">
              <a:buNone/>
            </a:pPr>
            <a:r>
              <a:rPr lang="nl-NL" sz="1900" b="1" dirty="0">
                <a:solidFill>
                  <a:srgbClr val="92D050"/>
                </a:solidFill>
                <a:latin typeface="Source Sans Pro"/>
              </a:rPr>
              <a:t>Meer info? </a:t>
            </a:r>
            <a:br>
              <a:rPr lang="nl-NL" sz="1900" dirty="0">
                <a:latin typeface="Source Sans Pro"/>
              </a:rPr>
            </a:br>
            <a:r>
              <a:rPr lang="nl-NL" sz="1900" dirty="0">
                <a:latin typeface="Source Sans Pro"/>
              </a:rPr>
              <a:t>Telefoon: 056/44.07.94 </a:t>
            </a:r>
            <a:br>
              <a:rPr lang="nl-NL" sz="1900" dirty="0">
                <a:latin typeface="Source Sans Pro"/>
              </a:rPr>
            </a:br>
            <a:r>
              <a:rPr lang="nl-NL" sz="1900" dirty="0">
                <a:latin typeface="Source Sans Pro"/>
              </a:rPr>
              <a:t>E-mail: </a:t>
            </a:r>
            <a:r>
              <a:rPr lang="nl-NL" sz="1900" dirty="0">
                <a:latin typeface="Source Sans Pro"/>
                <a:hlinkClick r:id="rId4"/>
              </a:rPr>
              <a:t>logo@logoleieland.be</a:t>
            </a:r>
            <a:r>
              <a:rPr lang="nl-NL" sz="1900" dirty="0">
                <a:latin typeface="Source Sans Pro"/>
              </a:rPr>
              <a:t> </a:t>
            </a:r>
            <a:br>
              <a:rPr lang="nl-NL" sz="1900" dirty="0">
                <a:latin typeface="Source Sans Pro"/>
              </a:rPr>
            </a:br>
            <a:r>
              <a:rPr lang="nl-NL" sz="1900" dirty="0">
                <a:latin typeface="Source Sans Pro"/>
              </a:rPr>
              <a:t>Website: </a:t>
            </a:r>
            <a:r>
              <a:rPr lang="nl-NL" sz="1900" dirty="0">
                <a:latin typeface="Source Sans Pro"/>
                <a:hlinkClick r:id="rId5"/>
              </a:rPr>
              <a:t>www.tekenbeten.be</a:t>
            </a:r>
            <a:endParaRPr lang="nl-BE" sz="19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1508" name="Picture 4" descr="Gratis campagnemateriaal voor organisaties - Tekenbet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730" y="4586288"/>
            <a:ext cx="3406887" cy="227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9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6205688" cy="4915217"/>
          </a:xfrm>
        </p:spPr>
        <p:txBody>
          <a:bodyPr>
            <a:normAutofit/>
          </a:bodyPr>
          <a:lstStyle/>
          <a:p>
            <a:pPr marL="0" indent="0">
              <a:buNone/>
            </a:pPr>
            <a:r>
              <a:rPr lang="nl-NL" sz="2400" b="1" dirty="0">
                <a:solidFill>
                  <a:srgbClr val="7030A0"/>
                </a:solidFill>
                <a:latin typeface="Source Sans Pro"/>
              </a:rPr>
              <a:t>Nudgingmaterialen voeding</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Wat? </a:t>
            </a:r>
            <a:br>
              <a:rPr lang="nl-NL" sz="1600" dirty="0">
                <a:latin typeface="Source Sans Pro"/>
              </a:rPr>
            </a:br>
            <a:r>
              <a:rPr lang="nl-NL" sz="1600" dirty="0">
                <a:latin typeface="Source Sans Pro"/>
              </a:rPr>
              <a:t>‘</a:t>
            </a:r>
            <a:r>
              <a:rPr lang="nl-NL" sz="1600" dirty="0" err="1">
                <a:latin typeface="Source Sans Pro"/>
              </a:rPr>
              <a:t>Nudges</a:t>
            </a:r>
            <a:r>
              <a:rPr lang="nl-NL" sz="1600" dirty="0">
                <a:latin typeface="Source Sans Pro"/>
              </a:rPr>
              <a:t>’ zijn subtiele duwtjes die ons - via kleine aanpassingen in de omgeving of communicatie - in een bepaalde richting sturen. Hier dus de </a:t>
            </a:r>
            <a:r>
              <a:rPr lang="nl-NL" sz="1600" b="1" dirty="0">
                <a:latin typeface="Source Sans Pro"/>
              </a:rPr>
              <a:t>gezonde richting</a:t>
            </a:r>
            <a:r>
              <a:rPr lang="nl-NL" sz="1600" dirty="0">
                <a:latin typeface="Source Sans Pro"/>
              </a:rPr>
              <a:t>. Deze bewuste aanpassingen in de omgeving helpen mensen om gezondere keuzes te maken. Zonder daarbij andere opties te verbieden, natuurlijk. Met deze materialen zorg je ervoor dat gezonde opties net iets meer opvallen. </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Materialen kan je </a:t>
            </a:r>
            <a:r>
              <a:rPr lang="nl-NL" sz="1600" dirty="0">
                <a:latin typeface="Source Sans Pro"/>
                <a:hlinkClick r:id="rId2"/>
              </a:rPr>
              <a:t>hier</a:t>
            </a:r>
            <a:r>
              <a:rPr lang="nl-NL" sz="1600" dirty="0">
                <a:latin typeface="Source Sans Pro"/>
              </a:rPr>
              <a:t> bestellen.</a:t>
            </a:r>
            <a:br>
              <a:rPr lang="nl-NL" sz="1600" dirty="0">
                <a:latin typeface="Source Sans Pro"/>
              </a:rPr>
            </a:br>
            <a:br>
              <a:rPr lang="nl-NL" sz="1600" dirty="0">
                <a:latin typeface="Source Sans Pro"/>
              </a:rPr>
            </a:br>
            <a:br>
              <a:rPr lang="nl-NL" sz="1600" dirty="0">
                <a:latin typeface="Source Sans Pro"/>
              </a:rPr>
            </a:b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2050" name="Picture 2" descr="Sticker voorbe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120" y="2076337"/>
            <a:ext cx="3588140" cy="194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02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580375" cy="5389612"/>
          </a:xfrm>
        </p:spPr>
        <p:txBody>
          <a:bodyPr>
            <a:normAutofit/>
          </a:bodyPr>
          <a:lstStyle/>
          <a:p>
            <a:pPr marL="0" indent="0">
              <a:buNone/>
            </a:pPr>
            <a:r>
              <a:rPr lang="nl-BE" sz="2400" b="1" dirty="0">
                <a:solidFill>
                  <a:srgbClr val="92D050"/>
                </a:solidFill>
                <a:latin typeface="Source Sans Pro"/>
              </a:rPr>
              <a:t>Schijtluizen – reuzeberenklauw en eikenprocessierups</a:t>
            </a:r>
          </a:p>
          <a:p>
            <a:pPr marL="0" indent="0">
              <a:buNone/>
            </a:pPr>
            <a:endParaRPr lang="nl-BE" sz="1600" b="1" dirty="0">
              <a:solidFill>
                <a:srgbClr val="92D050"/>
              </a:solidFill>
              <a:latin typeface="Source Sans Pro"/>
            </a:endParaRPr>
          </a:p>
          <a:p>
            <a:pPr marL="0" indent="0">
              <a:buNone/>
            </a:pPr>
            <a:r>
              <a:rPr lang="nl-BE" sz="1600" b="1" dirty="0">
                <a:solidFill>
                  <a:srgbClr val="92D050"/>
                </a:solidFill>
                <a:latin typeface="Source Sans Pro"/>
              </a:rPr>
              <a:t>Wat?</a:t>
            </a:r>
            <a:r>
              <a:rPr lang="nl-BE" sz="1600" dirty="0">
                <a:solidFill>
                  <a:srgbClr val="92D050"/>
                </a:solidFill>
                <a:latin typeface="Source Sans Pro"/>
              </a:rPr>
              <a:t> </a:t>
            </a:r>
            <a:br>
              <a:rPr lang="nl-BE" sz="1600" dirty="0">
                <a:latin typeface="Source Sans Pro"/>
              </a:rPr>
            </a:br>
            <a:r>
              <a:rPr lang="nl-BE" sz="1600" dirty="0">
                <a:latin typeface="Source Sans Pro"/>
              </a:rPr>
              <a:t>Informatief programma waarin dieren en planten van bij ons getrotseerd worden. Wat gebeurt er wanneer je gebeten, gestoken of geprikt wordt? Twee afleveringen gaan over de </a:t>
            </a:r>
            <a:r>
              <a:rPr lang="nl-BE" sz="1600" u="sng" dirty="0">
                <a:latin typeface="Source Sans Pro"/>
              </a:rPr>
              <a:t>Reuzeberenklauw</a:t>
            </a:r>
            <a:r>
              <a:rPr lang="nl-BE" sz="1600" dirty="0">
                <a:latin typeface="Source Sans Pro"/>
              </a:rPr>
              <a:t> en de </a:t>
            </a:r>
            <a:r>
              <a:rPr lang="nl-BE" sz="1600" u="sng" dirty="0">
                <a:latin typeface="Source Sans Pro"/>
              </a:rPr>
              <a:t>eikenprocessierups</a:t>
            </a:r>
            <a:r>
              <a:rPr lang="nl-BE" sz="1600" dirty="0">
                <a:latin typeface="Source Sans Pro"/>
              </a:rPr>
              <a:t>.</a:t>
            </a:r>
          </a:p>
          <a:p>
            <a:pPr marL="0" indent="0">
              <a:buNone/>
            </a:pPr>
            <a:endParaRPr lang="nl-BE" sz="1600" b="1" dirty="0">
              <a:latin typeface="Source Sans Pro"/>
            </a:endParaRPr>
          </a:p>
          <a:p>
            <a:pPr marL="0" indent="0">
              <a:buNone/>
            </a:pPr>
            <a:r>
              <a:rPr lang="nl-BE" sz="1600" b="1" dirty="0">
                <a:solidFill>
                  <a:srgbClr val="92D050"/>
                </a:solidFill>
                <a:latin typeface="Source Sans Pro"/>
              </a:rPr>
              <a:t>Kostprijs?</a:t>
            </a:r>
            <a:br>
              <a:rPr lang="nl-BE" sz="1600" dirty="0">
                <a:solidFill>
                  <a:srgbClr val="92D050"/>
                </a:solidFill>
                <a:latin typeface="Source Sans Pro"/>
              </a:rPr>
            </a:br>
            <a:r>
              <a:rPr lang="nl-BE" sz="1600" dirty="0">
                <a:latin typeface="Source Sans Pro"/>
              </a:rPr>
              <a:t>Gratis te bekijken via: </a:t>
            </a:r>
          </a:p>
          <a:p>
            <a:pPr marL="0" indent="0">
              <a:buNone/>
            </a:pPr>
            <a:r>
              <a:rPr lang="nl-BE" sz="1600" dirty="0">
                <a:latin typeface="Source Sans Pro"/>
                <a:hlinkClick r:id="rId2"/>
              </a:rPr>
              <a:t>Schijtluizen - Reeks 1: Aflevering 14 – Reuzenberenklauw</a:t>
            </a:r>
            <a:endParaRPr lang="nl-BE" sz="1600" dirty="0">
              <a:latin typeface="Source Sans Pro"/>
            </a:endParaRPr>
          </a:p>
          <a:p>
            <a:pPr marL="0" indent="0">
              <a:buNone/>
            </a:pPr>
            <a:r>
              <a:rPr lang="nl-BE" sz="1600" dirty="0">
                <a:latin typeface="Source Sans Pro"/>
                <a:hlinkClick r:id="rId3" tooltip="https://www.ketnet.be/kijken/s/schijtluizen/1/schijtluizen-s1a11"/>
              </a:rPr>
              <a:t>Schijtluizen - Reeks 1: Aflevering 11 - Eikenprocessierups</a:t>
            </a:r>
            <a:r>
              <a:rPr lang="nl-BE" sz="1600" dirty="0">
                <a:latin typeface="Source Sans Pro"/>
              </a:rPr>
              <a:t> </a:t>
            </a:r>
          </a:p>
          <a:p>
            <a:pPr marL="0" indent="0">
              <a:buNone/>
            </a:pPr>
            <a:endParaRPr lang="nl-BE" sz="1600" dirty="0">
              <a:latin typeface="Source Sans Pro"/>
            </a:endParaRPr>
          </a:p>
          <a:p>
            <a:pPr marL="0" indent="0">
              <a:buNone/>
            </a:pPr>
            <a:r>
              <a:rPr lang="nl-BE" sz="1600" b="1" dirty="0">
                <a:solidFill>
                  <a:srgbClr val="92D050"/>
                </a:solidFill>
                <a:latin typeface="Source Sans Pro"/>
              </a:rPr>
              <a:t>Meer info?</a:t>
            </a:r>
            <a:br>
              <a:rPr lang="nl-BE" sz="1600" dirty="0">
                <a:solidFill>
                  <a:srgbClr val="92D050"/>
                </a:solidFill>
                <a:latin typeface="Source Sans Pro"/>
              </a:rPr>
            </a:br>
            <a:r>
              <a:rPr lang="nl-BE" sz="1600" dirty="0">
                <a:latin typeface="Source Sans Pro"/>
              </a:rPr>
              <a:t>Website: meer informatie vind je </a:t>
            </a:r>
            <a:r>
              <a:rPr lang="nl-BE" sz="1600" dirty="0">
                <a:latin typeface="Source Sans Pro"/>
                <a:hlinkClick r:id="rId4"/>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146" name="Picture 2" descr="Schijtluizen - Aflevering 14 (Seizoen 1) | VRT 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272" y="3588553"/>
            <a:ext cx="4524375" cy="254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78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6869" y="926464"/>
            <a:ext cx="9292334" cy="5612448"/>
          </a:xfrm>
        </p:spPr>
        <p:txBody>
          <a:bodyPr>
            <a:normAutofit/>
          </a:bodyPr>
          <a:lstStyle/>
          <a:p>
            <a:pPr marL="0" indent="0">
              <a:buNone/>
            </a:pPr>
            <a:r>
              <a:rPr lang="nl-NL" sz="2400" b="1">
                <a:solidFill>
                  <a:srgbClr val="92D050"/>
                </a:solidFill>
                <a:latin typeface="Source Sans Pro"/>
              </a:rPr>
              <a:t>Gezondheidsrally</a:t>
            </a:r>
          </a:p>
          <a:p>
            <a:pPr marL="0" indent="0">
              <a:buNone/>
            </a:pPr>
            <a:endParaRPr lang="nl-BE">
              <a:latin typeface="Source Sans Pro"/>
            </a:endParaRPr>
          </a:p>
          <a:p>
            <a:pPr marL="0" indent="0">
              <a:buNone/>
            </a:pPr>
            <a:r>
              <a:rPr lang="nl-NL" sz="1600" b="1">
                <a:solidFill>
                  <a:srgbClr val="92D050"/>
                </a:solidFill>
                <a:latin typeface="Source Sans Pro"/>
              </a:rPr>
              <a:t>Wat?</a:t>
            </a:r>
            <a:br>
              <a:rPr lang="nl-NL" sz="1600">
                <a:latin typeface="Source Sans Pro"/>
              </a:rPr>
            </a:br>
            <a:r>
              <a:rPr lang="nl-NL" sz="1600">
                <a:latin typeface="Source Sans Pro"/>
              </a:rPr>
              <a:t>De gezondheidsrally is een quiz waarbij je al wandelend tips en adviezen over het thema Gezondheid en Milieu leert. Je kan de rally apart organiseren, maar hij kan ook deel uitmaken van een gezondheidsproject of versterkt worden door een andere actie.</a:t>
            </a:r>
            <a:endParaRPr lang="nl-NL" sz="1600" b="1">
              <a:solidFill>
                <a:srgbClr val="92D050"/>
              </a:solidFill>
              <a:latin typeface="Source Sans Pro"/>
            </a:endParaRPr>
          </a:p>
          <a:p>
            <a:pPr marL="0" indent="0">
              <a:buNone/>
            </a:pPr>
            <a:endParaRPr lang="nl-NL" sz="1600" b="1">
              <a:solidFill>
                <a:srgbClr val="92D050"/>
              </a:solidFill>
              <a:latin typeface="Source Sans Pro"/>
            </a:endParaRPr>
          </a:p>
          <a:p>
            <a:pPr marL="0" indent="0">
              <a:buNone/>
            </a:pPr>
            <a:r>
              <a:rPr lang="nl-NL" sz="1600" b="1">
                <a:solidFill>
                  <a:srgbClr val="92D050"/>
                </a:solidFill>
                <a:latin typeface="Source Sans Pro"/>
              </a:rPr>
              <a:t>Kostprijs? </a:t>
            </a:r>
            <a:br>
              <a:rPr lang="nl-NL" sz="1600" b="1">
                <a:solidFill>
                  <a:srgbClr val="92D050"/>
                </a:solidFill>
                <a:latin typeface="Source Sans Pro"/>
              </a:rPr>
            </a:br>
            <a:r>
              <a:rPr lang="nl-NL" sz="1600">
                <a:latin typeface="Source Sans Pro"/>
              </a:rPr>
              <a:t>Gratis </a:t>
            </a:r>
            <a:r>
              <a:rPr lang="nl-NL" sz="1600">
                <a:latin typeface="Source Sans Pro"/>
                <a:hlinkClick r:id="rId2"/>
              </a:rPr>
              <a:t>hier</a:t>
            </a:r>
            <a:r>
              <a:rPr lang="nl-NL" sz="1600">
                <a:latin typeface="Source Sans Pro"/>
              </a:rPr>
              <a:t> te downloaden.</a:t>
            </a:r>
          </a:p>
          <a:p>
            <a:pPr marL="0" indent="0">
              <a:buNone/>
            </a:pPr>
            <a:br>
              <a:rPr lang="nl-NL" sz="1600" b="1">
                <a:solidFill>
                  <a:srgbClr val="92D050"/>
                </a:solidFill>
                <a:latin typeface="Source Sans Pro"/>
              </a:rPr>
            </a:br>
            <a:r>
              <a:rPr lang="nl-NL" sz="1600" b="1">
                <a:solidFill>
                  <a:srgbClr val="92D050"/>
                </a:solidFill>
                <a:latin typeface="Source Sans Pro"/>
              </a:rPr>
              <a:t>Meer info? </a:t>
            </a:r>
            <a:br>
              <a:rPr lang="nl-NL" sz="1600">
                <a:latin typeface="Source Sans Pro"/>
              </a:rPr>
            </a:br>
            <a:r>
              <a:rPr lang="nl-NL" sz="1600">
                <a:latin typeface="Source Sans Pro"/>
              </a:rPr>
              <a:t>Telefoon: 056/44.07.94 </a:t>
            </a:r>
            <a:br>
              <a:rPr lang="nl-NL" sz="1600">
                <a:latin typeface="Source Sans Pro"/>
              </a:rPr>
            </a:br>
            <a:r>
              <a:rPr lang="nl-NL" sz="1600">
                <a:latin typeface="Source Sans Pro"/>
              </a:rPr>
              <a:t>E-mail: </a:t>
            </a:r>
            <a:r>
              <a:rPr lang="nl-NL" sz="1600">
                <a:latin typeface="Source Sans Pro"/>
                <a:hlinkClick r:id="rId3"/>
              </a:rPr>
              <a:t>logo@logoleieland.be</a:t>
            </a:r>
            <a:r>
              <a:rPr lang="nl-NL" sz="1600">
                <a:latin typeface="Source Sans Pro"/>
              </a:rPr>
              <a:t> </a:t>
            </a:r>
            <a:br>
              <a:rPr lang="nl-NL" sz="1600">
                <a:latin typeface="Source Sans Pro"/>
              </a:rPr>
            </a:br>
            <a:r>
              <a:rPr lang="nl-NL" sz="1600">
                <a:latin typeface="Source Sans Pro"/>
              </a:rPr>
              <a:t>Website: meer informatie vind je </a:t>
            </a:r>
            <a:r>
              <a:rPr lang="nl-NL" sz="1600">
                <a:latin typeface="Source Sans Pro"/>
                <a:hlinkClick r:id="rId4"/>
              </a:rPr>
              <a:t>hier</a:t>
            </a:r>
            <a:r>
              <a:rPr lang="nl-NL" sz="160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a:solidFill>
                  <a:schemeClr val="bg1"/>
                </a:solidFill>
                <a:effectLst/>
                <a:latin typeface="Source Sans Pro"/>
                <a:ea typeface="Calibri" panose="020F0502020204030204" pitchFamily="34" charset="0"/>
              </a:rPr>
              <a:t>      GEZONDHEID EN MILIEU</a:t>
            </a:r>
            <a:endParaRPr lang="nl-BE" sz="2400" b="1">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 name="Afbeelding 5">
            <a:extLst>
              <a:ext uri="{FF2B5EF4-FFF2-40B4-BE49-F238E27FC236}">
                <a16:creationId xmlns:a16="http://schemas.microsoft.com/office/drawing/2014/main" id="{00FD64ED-86BC-1CE0-6B36-BD29BC1387A0}"/>
              </a:ext>
            </a:extLst>
          </p:cNvPr>
          <p:cNvPicPr>
            <a:picLocks noChangeAspect="1"/>
          </p:cNvPicPr>
          <p:nvPr/>
        </p:nvPicPr>
        <p:blipFill>
          <a:blip r:embed="rId5"/>
          <a:stretch>
            <a:fillRect/>
          </a:stretch>
        </p:blipFill>
        <p:spPr>
          <a:xfrm>
            <a:off x="6619763" y="4159568"/>
            <a:ext cx="3771900" cy="1962150"/>
          </a:xfrm>
          <a:prstGeom prst="rect">
            <a:avLst/>
          </a:prstGeom>
        </p:spPr>
      </p:pic>
    </p:spTree>
    <p:extLst>
      <p:ext uri="{BB962C8B-B14F-4D97-AF65-F5344CB8AC3E}">
        <p14:creationId xmlns:p14="http://schemas.microsoft.com/office/powerpoint/2010/main" val="41000243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26464" y="1045369"/>
            <a:ext cx="6540645" cy="4915217"/>
          </a:xfrm>
        </p:spPr>
        <p:txBody>
          <a:bodyPr>
            <a:normAutofit/>
          </a:bodyPr>
          <a:lstStyle/>
          <a:p>
            <a:pPr marL="0" indent="0">
              <a:buNone/>
            </a:pPr>
            <a:r>
              <a:rPr lang="nl-BE" sz="2400" b="1" dirty="0">
                <a:solidFill>
                  <a:srgbClr val="92D050"/>
                </a:solidFill>
                <a:latin typeface="Source Sans Pro"/>
              </a:rPr>
              <a:t>Milieu op school</a:t>
            </a:r>
            <a:endParaRPr lang="nl-BE" sz="2400" dirty="0">
              <a:solidFill>
                <a:srgbClr val="92D050"/>
              </a:solidFill>
              <a:latin typeface="Source Sans Pro"/>
            </a:endParaRPr>
          </a:p>
          <a:p>
            <a:pPr marL="0" indent="0">
              <a:buNone/>
            </a:pPr>
            <a:endParaRPr lang="nl-BE" dirty="0">
              <a:latin typeface="Source Sans Pro"/>
            </a:endParaRPr>
          </a:p>
          <a:p>
            <a:pPr marL="0" indent="0">
              <a:buNone/>
            </a:pPr>
            <a:r>
              <a:rPr lang="nl-NL" sz="1600" b="1" dirty="0">
                <a:solidFill>
                  <a:srgbClr val="92D050"/>
                </a:solidFill>
                <a:latin typeface="Source Sans Pro"/>
              </a:rPr>
              <a:t>Wat?</a:t>
            </a:r>
            <a:r>
              <a:rPr lang="nl-NL" sz="1600" dirty="0">
                <a:latin typeface="Source Sans Pro"/>
              </a:rPr>
              <a:t> </a:t>
            </a:r>
            <a:br>
              <a:rPr lang="nl-NL" sz="1600" dirty="0">
                <a:latin typeface="Source Sans Pro"/>
              </a:rPr>
            </a:br>
            <a:r>
              <a:rPr lang="nl-NL" sz="1600" dirty="0">
                <a:latin typeface="Source Sans Pro"/>
              </a:rPr>
              <a:t>MOS stimuleert basis- en secundaire scholen, om van de school een milieuvriendelijke en duurzame leeromgeving te maken. De MOS-begeleiders helpen je hierbij om persoonlijke doelstellingen te stellen voor jouw school. Je boekt naast milieuwinst ook educatieve winst als leerlingen verantwoordelijkheid in het milieubeleid van de school krijgen. Overigens kan je hierbij de link leggen naar o.a. gezonde voeding. </a:t>
            </a:r>
            <a:br>
              <a:rPr lang="nl-NL" sz="1600" dirty="0">
                <a:latin typeface="Source Sans Pro"/>
              </a:rPr>
            </a:br>
            <a:br>
              <a:rPr lang="nl-NL" sz="1600" b="1" dirty="0">
                <a:solidFill>
                  <a:srgbClr val="92D050"/>
                </a:solidFill>
                <a:latin typeface="Source Sans Pro"/>
              </a:rPr>
            </a:br>
            <a:endParaRPr lang="nl-NL" sz="1600" b="1" dirty="0">
              <a:solidFill>
                <a:srgbClr val="92D050"/>
              </a:solidFill>
              <a:latin typeface="Source Sans Pro"/>
            </a:endParaRPr>
          </a:p>
          <a:p>
            <a:pPr marL="0" indent="0">
              <a:buNone/>
            </a:pPr>
            <a:r>
              <a:rPr lang="nl-NL" sz="1600" b="1" dirty="0">
                <a:solidFill>
                  <a:srgbClr val="92D050"/>
                </a:solidFill>
                <a:latin typeface="Source Sans Pro"/>
              </a:rPr>
              <a:t>Meer info? </a:t>
            </a:r>
            <a:br>
              <a:rPr lang="nl-NL" sz="1600" b="1" dirty="0">
                <a:solidFill>
                  <a:srgbClr val="92D050"/>
                </a:solidFill>
                <a:latin typeface="Source Sans Pro"/>
              </a:rPr>
            </a:br>
            <a:r>
              <a:rPr lang="nl-NL" sz="1600" dirty="0">
                <a:latin typeface="Source Sans Pro"/>
              </a:rPr>
              <a:t>E-mail: </a:t>
            </a:r>
            <a:r>
              <a:rPr lang="nl-NL" sz="1600" dirty="0">
                <a:latin typeface="Source Sans Pro"/>
                <a:hlinkClick r:id="rId2"/>
              </a:rPr>
              <a:t>mos@west-vlaanderen.be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3554" name="Picture 2" descr="Onderwijs en Vorming in Bruss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5369"/>
            <a:ext cx="2982029" cy="557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642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26464" y="1045369"/>
            <a:ext cx="6540645" cy="4915217"/>
          </a:xfrm>
        </p:spPr>
        <p:txBody>
          <a:bodyPr>
            <a:normAutofit/>
          </a:bodyPr>
          <a:lstStyle/>
          <a:p>
            <a:pPr marL="0" indent="0">
              <a:buNone/>
            </a:pPr>
            <a:r>
              <a:rPr lang="nl-BE" sz="2400" b="1" dirty="0">
                <a:solidFill>
                  <a:srgbClr val="92D050"/>
                </a:solidFill>
                <a:latin typeface="Source Sans Pro"/>
              </a:rPr>
              <a:t>Veilig omgaan met kraantjeswater op school</a:t>
            </a:r>
            <a:endParaRPr lang="nl-BE" sz="2400" dirty="0">
              <a:solidFill>
                <a:srgbClr val="92D050"/>
              </a:solidFill>
              <a:latin typeface="Source Sans Pro"/>
            </a:endParaRPr>
          </a:p>
          <a:p>
            <a:pPr marL="0" indent="0">
              <a:buNone/>
            </a:pPr>
            <a:endParaRPr lang="nl-BE" dirty="0">
              <a:latin typeface="Source Sans Pro"/>
            </a:endParaRPr>
          </a:p>
          <a:p>
            <a:pPr marL="0" indent="0">
              <a:buNone/>
            </a:pPr>
            <a:r>
              <a:rPr lang="nl-NL" sz="1600" b="1" dirty="0">
                <a:solidFill>
                  <a:srgbClr val="92D050"/>
                </a:solidFill>
                <a:latin typeface="Source Sans Pro"/>
              </a:rPr>
              <a:t>Wat?</a:t>
            </a:r>
            <a:r>
              <a:rPr lang="nl-NL" sz="1600" dirty="0">
                <a:latin typeface="Source Sans Pro"/>
              </a:rPr>
              <a:t> </a:t>
            </a:r>
            <a:br>
              <a:rPr lang="nl-NL" sz="1600" dirty="0">
                <a:latin typeface="Source Sans Pro"/>
              </a:rPr>
            </a:br>
            <a:r>
              <a:rPr lang="nl-NL" sz="1600" dirty="0">
                <a:latin typeface="Source Sans Pro"/>
              </a:rPr>
              <a:t>Deze folder van het Agentschap Zorg en Gezondheid en de Vlaamse Milieumaatschappij geeft richtlijnen voor schooldirecties en schoolbesturen, zodat leerlingen en leerkrachten </a:t>
            </a:r>
            <a:r>
              <a:rPr lang="nl-NL" sz="1600" b="1" dirty="0">
                <a:latin typeface="Source Sans Pro"/>
              </a:rPr>
              <a:t>veilig en gezond kraantjeswater kunnen drinken.</a:t>
            </a:r>
          </a:p>
          <a:p>
            <a:pPr marL="0" indent="0">
              <a:buNone/>
            </a:pPr>
            <a:r>
              <a:rPr lang="nl-NL" sz="1600" b="1" dirty="0">
                <a:solidFill>
                  <a:srgbClr val="92D050"/>
                </a:solidFill>
                <a:latin typeface="Source Sans Pro"/>
              </a:rPr>
              <a:t>Kostprijs? </a:t>
            </a:r>
            <a:br>
              <a:rPr lang="nl-NL" sz="1600" b="1" dirty="0">
                <a:solidFill>
                  <a:srgbClr val="92D050"/>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downloaden.</a:t>
            </a:r>
          </a:p>
          <a:p>
            <a:pPr marL="0" indent="0">
              <a:buNone/>
            </a:pPr>
            <a:br>
              <a:rPr lang="nl-NL" sz="1600" b="1" dirty="0">
                <a:solidFill>
                  <a:srgbClr val="92D050"/>
                </a:solidFill>
                <a:latin typeface="Source Sans Pro"/>
              </a:rPr>
            </a:br>
            <a:r>
              <a:rPr lang="nl-NL" sz="1600" b="1" dirty="0">
                <a:solidFill>
                  <a:srgbClr val="92D050"/>
                </a:solidFill>
                <a:latin typeface="Source Sans Pro"/>
              </a:rPr>
              <a:t>Meer info? </a:t>
            </a:r>
            <a:br>
              <a:rPr lang="nl-NL" sz="1600" b="1" dirty="0">
                <a:solidFill>
                  <a:srgbClr val="92D050"/>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logo@logoleieland.be</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100" name="Picture 4" descr="Veilig kraantjeswater op school. Richtlijnen voor schooldirecties en  schoolbesturen | Vlaanderen.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 y="1272856"/>
            <a:ext cx="2990692" cy="42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7690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0285837" cy="3011745"/>
          </a:xfrm>
        </p:spPr>
        <p:txBody>
          <a:bodyPr>
            <a:normAutofit lnSpcReduction="10000"/>
          </a:bodyPr>
          <a:lstStyle/>
          <a:p>
            <a:pPr marL="0" indent="0">
              <a:buNone/>
            </a:pPr>
            <a:r>
              <a:rPr lang="nl-BE" sz="2400" b="1" dirty="0" err="1">
                <a:solidFill>
                  <a:schemeClr val="accent2"/>
                </a:solidFill>
                <a:latin typeface="Source Sans Pro"/>
              </a:rPr>
              <a:t>Edubox</a:t>
            </a:r>
            <a:r>
              <a:rPr lang="nl-BE" sz="2400" b="1" dirty="0">
                <a:solidFill>
                  <a:schemeClr val="accent2"/>
                </a:solidFill>
                <a:latin typeface="Source Sans Pro"/>
              </a:rPr>
              <a:t> rond diverse thema’s</a:t>
            </a:r>
            <a:endParaRPr lang="nl-BE" sz="2400" dirty="0">
              <a:solidFill>
                <a:schemeClr val="accent2"/>
              </a:solidFill>
              <a:latin typeface="Source Sans Pro"/>
            </a:endParaRPr>
          </a:p>
          <a:p>
            <a:pPr marL="0" indent="0">
              <a:buNone/>
            </a:pPr>
            <a:endParaRPr lang="nl-BE" dirty="0">
              <a:latin typeface="Source Sans Pro"/>
            </a:endParaRPr>
          </a:p>
          <a:p>
            <a:pPr marL="0" indent="0">
              <a:buNone/>
            </a:pPr>
            <a:r>
              <a:rPr lang="nl-BE" sz="1600" b="1" dirty="0">
                <a:solidFill>
                  <a:schemeClr val="accent2"/>
                </a:solidFill>
                <a:latin typeface="Source Sans Pro"/>
              </a:rPr>
              <a:t>Wat? </a:t>
            </a:r>
            <a:br>
              <a:rPr lang="nl-BE" sz="1600" b="1" dirty="0">
                <a:latin typeface="Source Sans Pro"/>
              </a:rPr>
            </a:br>
            <a:r>
              <a:rPr lang="nl-NL" sz="1600" dirty="0">
                <a:latin typeface="Source Sans Pro"/>
              </a:rPr>
              <a:t>VRT NWS en het Vlaams Parlement sloegen in aanloop naar de verkiezingen van mei 2019 de handen in elkaar om leerlingen te informeren over </a:t>
            </a:r>
            <a:r>
              <a:rPr lang="nl-NL" sz="1600" b="1" dirty="0">
                <a:latin typeface="Source Sans Pro"/>
              </a:rPr>
              <a:t>politiek en democratie </a:t>
            </a:r>
            <a:r>
              <a:rPr lang="nl-NL" sz="1600" dirty="0">
                <a:latin typeface="Source Sans Pro"/>
              </a:rPr>
              <a:t>met de </a:t>
            </a:r>
            <a:r>
              <a:rPr lang="nl-NL" sz="1600" dirty="0" err="1">
                <a:latin typeface="Source Sans Pro"/>
              </a:rPr>
              <a:t>EDUbox</a:t>
            </a:r>
            <a:r>
              <a:rPr lang="nl-NL" sz="1600" dirty="0">
                <a:latin typeface="Source Sans Pro"/>
              </a:rPr>
              <a:t> Democratie. Daarnaast zijn ook modules terug te vinden rond </a:t>
            </a:r>
            <a:r>
              <a:rPr lang="nl-NL" sz="1600" b="1" dirty="0">
                <a:latin typeface="Source Sans Pro"/>
              </a:rPr>
              <a:t>nepnieuws, data in de pers, artificiële intelligentie, financiële educatie: geld en ik, geld in de wereld, sociale media, mobiliteit, cultuur en wij-zij-denken</a:t>
            </a:r>
            <a:r>
              <a:rPr lang="nl-NL" sz="1600" dirty="0">
                <a:latin typeface="Source Sans Pro"/>
              </a:rPr>
              <a:t>. Recent werd ook een </a:t>
            </a:r>
            <a:r>
              <a:rPr lang="nl-NL" sz="1600" dirty="0" err="1">
                <a:latin typeface="Source Sans Pro"/>
              </a:rPr>
              <a:t>EDUbox</a:t>
            </a:r>
            <a:r>
              <a:rPr lang="nl-NL" sz="1600" dirty="0">
                <a:latin typeface="Source Sans Pro"/>
              </a:rPr>
              <a:t> toegevoegd rond ‘</a:t>
            </a:r>
            <a:r>
              <a:rPr lang="nl-NL" sz="1600" b="1" dirty="0">
                <a:latin typeface="Source Sans Pro"/>
              </a:rPr>
              <a:t>Pandemie</a:t>
            </a:r>
            <a:r>
              <a:rPr lang="nl-NL" sz="1600" dirty="0">
                <a:latin typeface="Source Sans Pro"/>
              </a:rPr>
              <a:t>: Een uitdaging voor mens en wetenschap’.  </a:t>
            </a:r>
            <a:r>
              <a:rPr lang="nl-BE" sz="1600" dirty="0">
                <a:latin typeface="Source Sans Pro"/>
              </a:rPr>
              <a:t>In een kant-en-klaar lespakket met tekst, audiovisueel materiaal en een simulator stellen wetenschappers op een heldere, interactieve en laagdrempelige manier hun kennis over pandemieën beschikbaar. Als leerkracht in het secundair onderwijs krijg je zo een mix van didactische tools aangereikt om een onderwerp te bespreken dat de actualiteit blijft beheersen.</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253037" y="3755647"/>
            <a:ext cx="6096000" cy="1815882"/>
          </a:xfrm>
          <a:prstGeom prst="rect">
            <a:avLst/>
          </a:prstGeom>
        </p:spPr>
        <p:txBody>
          <a:bodyPr>
            <a:spAutoFit/>
          </a:bodyPr>
          <a:lstStyle/>
          <a:p>
            <a:r>
              <a:rPr lang="nl-BE" sz="1600" b="1" dirty="0">
                <a:solidFill>
                  <a:schemeClr val="accent2"/>
                </a:solidFill>
                <a:latin typeface="Source Sans Pro"/>
              </a:rPr>
              <a:t>Kostprijs?</a:t>
            </a:r>
            <a:br>
              <a:rPr lang="nl-BE" sz="1600" dirty="0">
                <a:latin typeface="Source Sans Pro"/>
              </a:rPr>
            </a:br>
            <a:r>
              <a:rPr lang="nl-BE" sz="1600" dirty="0">
                <a:latin typeface="Source Sans Pro"/>
              </a:rPr>
              <a:t>Gratis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te gebruiken.</a:t>
            </a:r>
          </a:p>
          <a:p>
            <a:endParaRPr lang="nl-BE" sz="1600" dirty="0">
              <a:latin typeface="Source Sans Pro"/>
            </a:endParaRPr>
          </a:p>
          <a:p>
            <a:r>
              <a:rPr lang="nl-BE" sz="1600" b="1" dirty="0">
                <a:solidFill>
                  <a:schemeClr val="accent2"/>
                </a:solidFill>
                <a:latin typeface="Source Sans Pro"/>
              </a:rPr>
              <a:t>Meer info?</a:t>
            </a:r>
            <a:br>
              <a:rPr lang="nl-BE" sz="1600" dirty="0">
                <a:solidFill>
                  <a:schemeClr val="accent2"/>
                </a:solidFill>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pic>
        <p:nvPicPr>
          <p:cNvPr id="37890" name="Picture 2" descr="EDUbox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401" y="3800475"/>
            <a:ext cx="2555875" cy="255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9040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0285837" cy="3011745"/>
          </a:xfrm>
        </p:spPr>
        <p:txBody>
          <a:bodyPr>
            <a:normAutofit fontScale="47500" lnSpcReduction="20000"/>
          </a:bodyPr>
          <a:lstStyle/>
          <a:p>
            <a:pPr marL="0" indent="0">
              <a:buNone/>
            </a:pPr>
            <a:r>
              <a:rPr lang="nl-BE" sz="5100" b="1" dirty="0">
                <a:solidFill>
                  <a:schemeClr val="accent2"/>
                </a:solidFill>
                <a:latin typeface="Source Sans Pro"/>
              </a:rPr>
              <a:t>Leerlijnen over gezond Leven</a:t>
            </a:r>
            <a:endParaRPr lang="nl-BE" sz="5100" dirty="0">
              <a:solidFill>
                <a:schemeClr val="accent2"/>
              </a:solidFill>
              <a:latin typeface="Source Sans Pro"/>
            </a:endParaRPr>
          </a:p>
          <a:p>
            <a:pPr marL="0" indent="0">
              <a:buNone/>
            </a:pPr>
            <a:endParaRPr lang="nl-BE" dirty="0">
              <a:latin typeface="Source Sans Pro"/>
            </a:endParaRPr>
          </a:p>
          <a:p>
            <a:pPr marL="0" indent="0">
              <a:buNone/>
            </a:pPr>
            <a:r>
              <a:rPr lang="nl-BE" sz="3400" b="1" dirty="0">
                <a:solidFill>
                  <a:schemeClr val="accent2"/>
                </a:solidFill>
                <a:latin typeface="Source Sans Pro"/>
              </a:rPr>
              <a:t>Wat? </a:t>
            </a:r>
            <a:br>
              <a:rPr lang="nl-BE" sz="3400" b="1" dirty="0">
                <a:latin typeface="Source Sans Pro"/>
              </a:rPr>
            </a:br>
            <a:r>
              <a:rPr lang="nl-BE" sz="3400" dirty="0">
                <a:latin typeface="Source Sans Pro"/>
              </a:rPr>
              <a:t>Met de nieuwe online leerlijnen over gezond leven van het Vlaams Instituut Gezond Leven en VAD ontdek je met een handige zoekfunctie welke </a:t>
            </a:r>
            <a:r>
              <a:rPr lang="nl-BE" sz="3400" b="1" dirty="0">
                <a:latin typeface="Source Sans Pro"/>
              </a:rPr>
              <a:t>leerinhouden</a:t>
            </a:r>
            <a:r>
              <a:rPr lang="nl-BE" sz="3400" dirty="0">
                <a:latin typeface="Source Sans Pro"/>
              </a:rPr>
              <a:t> geschikt zijn voor jouw klasgroep, van de 1ste kleuterklas tot het 6de middelbaar. En, je vindt er ook bijhorende </a:t>
            </a:r>
            <a:r>
              <a:rPr lang="nl-BE" sz="3400" b="1" dirty="0">
                <a:latin typeface="Source Sans Pro"/>
              </a:rPr>
              <a:t>lesmaterialen</a:t>
            </a:r>
            <a:r>
              <a:rPr lang="nl-BE" sz="3400" dirty="0">
                <a:latin typeface="Source Sans Pro"/>
              </a:rPr>
              <a:t>! Er zijn leerlijnen over </a:t>
            </a:r>
            <a:r>
              <a:rPr lang="nl-BE" sz="3400" b="1" dirty="0">
                <a:latin typeface="Source Sans Pro"/>
              </a:rPr>
              <a:t>voeding, bewegen &amp; minder zitten, roken, alcohol &amp; andere drugs, gamen en gokken.</a:t>
            </a:r>
          </a:p>
          <a:p>
            <a:pPr marL="0" indent="0">
              <a:buNone/>
            </a:pPr>
            <a:r>
              <a:rPr lang="nl-BE" sz="3400" dirty="0">
                <a:latin typeface="Source Sans Pro"/>
              </a:rPr>
              <a:t>De leerlijnen hebben als doel om diverse gezondheidsthema’s verticaal en horizontaal te integreren en te verankeren in de onderwijspraktijk. Dit wil zeggen zowel in verschillende leerjaren als in verschillende leergebieden of vakken. Want gezondheid hoort niet alleen thuis in één bepaalde les rond ‘gezondheidseducatie’.</a:t>
            </a:r>
          </a:p>
          <a:p>
            <a:pPr marL="0" indent="0">
              <a:buNone/>
            </a:pPr>
            <a:r>
              <a:rPr lang="nl-BE" sz="3400" dirty="0">
                <a:latin typeface="Source Sans Pro"/>
              </a:rPr>
              <a:t>Er werd een korte </a:t>
            </a:r>
            <a:r>
              <a:rPr lang="nl-BE" sz="3400" b="1" dirty="0">
                <a:latin typeface="Source Sans Pro"/>
              </a:rPr>
              <a:t>e-</a:t>
            </a:r>
            <a:r>
              <a:rPr lang="nl-BE" sz="3400" b="1" dirty="0" err="1">
                <a:latin typeface="Source Sans Pro"/>
              </a:rPr>
              <a:t>learning</a:t>
            </a:r>
            <a:r>
              <a:rPr lang="nl-BE" sz="3400" dirty="0">
                <a:latin typeface="Source Sans Pro"/>
              </a:rPr>
              <a:t> ontwikkeld die de leerlijnen stap voor stap uitleggen alsook e-</a:t>
            </a:r>
            <a:r>
              <a:rPr lang="nl-BE" sz="3400" dirty="0" err="1">
                <a:latin typeface="Source Sans Pro"/>
              </a:rPr>
              <a:t>learnings</a:t>
            </a:r>
            <a:r>
              <a:rPr lang="nl-BE" sz="3400" dirty="0">
                <a:latin typeface="Source Sans Pro"/>
              </a:rPr>
              <a:t> rond specifieke onderwerpen. </a:t>
            </a:r>
          </a:p>
          <a:p>
            <a:pPr marL="0" indent="0">
              <a:buNone/>
            </a:pPr>
            <a:endParaRPr lang="nl-BE" sz="29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4578" name="Picture 2" descr="Nieuwe tool 'leerlijnen over gezond leven' | Logo Brugge-Ooste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83" y="3755647"/>
            <a:ext cx="425767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5159866" y="3722370"/>
            <a:ext cx="6096000" cy="2062103"/>
          </a:xfrm>
          <a:prstGeom prst="rect">
            <a:avLst/>
          </a:prstGeom>
        </p:spPr>
        <p:txBody>
          <a:bodyPr>
            <a:spAutoFit/>
          </a:bodyPr>
          <a:lstStyle/>
          <a:p>
            <a:r>
              <a:rPr lang="nl-BE" sz="1600" b="1" dirty="0">
                <a:solidFill>
                  <a:schemeClr val="accent2"/>
                </a:solidFill>
                <a:latin typeface="Source Sans Pro"/>
              </a:rPr>
              <a:t>Kostprijs?</a:t>
            </a:r>
            <a:br>
              <a:rPr lang="nl-BE" sz="1600" dirty="0">
                <a:latin typeface="Source Sans Pro"/>
              </a:rPr>
            </a:br>
            <a:r>
              <a:rPr lang="nl-BE" sz="1600" dirty="0">
                <a:latin typeface="Source Sans Pro"/>
              </a:rPr>
              <a:t>Gratis </a:t>
            </a:r>
            <a:r>
              <a:rPr lang="nl-BE" sz="1600" dirty="0">
                <a:latin typeface="Source Sans Pro"/>
                <a:hlinkClick r:id="rId3"/>
              </a:rPr>
              <a:t>tool</a:t>
            </a:r>
            <a:br>
              <a:rPr lang="nl-BE" sz="1600" dirty="0">
                <a:latin typeface="Source Sans Pro"/>
              </a:rPr>
            </a:br>
            <a:r>
              <a:rPr lang="en-US" sz="1600" dirty="0">
                <a:latin typeface="Source Sans Pro"/>
                <a:hlinkClick r:id="rId4">
                  <a:extLst>
                    <a:ext uri="{A12FA001-AC4F-418D-AE19-62706E023703}">
                      <ahyp:hlinkClr xmlns:ahyp="http://schemas.microsoft.com/office/drawing/2018/hyperlinkcolor" val="tx"/>
                    </a:ext>
                  </a:extLst>
                </a:hlinkClick>
              </a:rPr>
              <a:t>E-learning</a:t>
            </a:r>
            <a:endParaRPr lang="nl-BE" sz="1600" dirty="0">
              <a:latin typeface="Source Sans Pro"/>
            </a:endParaRPr>
          </a:p>
          <a:p>
            <a:r>
              <a:rPr lang="en-US" sz="1600" dirty="0">
                <a:latin typeface="Source Sans Pro"/>
              </a:rPr>
              <a:t> </a:t>
            </a:r>
            <a:endParaRPr lang="nl-BE" sz="1600" dirty="0">
              <a:latin typeface="Source Sans Pro"/>
            </a:endParaRPr>
          </a:p>
          <a:p>
            <a:r>
              <a:rPr lang="nl-BE" sz="1600" b="1" dirty="0">
                <a:solidFill>
                  <a:schemeClr val="accent2"/>
                </a:solidFill>
                <a:latin typeface="Source Sans Pro"/>
              </a:rPr>
              <a:t>Meer info?</a:t>
            </a:r>
            <a:br>
              <a:rPr lang="nl-BE" sz="1600" dirty="0">
                <a:solidFill>
                  <a:schemeClr val="accent2"/>
                </a:solidFill>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u="sng" dirty="0">
                <a:latin typeface="Source Sans Pro"/>
                <a:hlinkClick r:id="rId5"/>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6"/>
              </a:rPr>
              <a:t>hier</a:t>
            </a:r>
            <a:r>
              <a:rPr lang="nl-BE" sz="1600" dirty="0">
                <a:latin typeface="Source Sans Pro"/>
              </a:rPr>
              <a:t>.</a:t>
            </a:r>
          </a:p>
        </p:txBody>
      </p:sp>
    </p:spTree>
    <p:extLst>
      <p:ext uri="{BB962C8B-B14F-4D97-AF65-F5344CB8AC3E}">
        <p14:creationId xmlns:p14="http://schemas.microsoft.com/office/powerpoint/2010/main" val="35483696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fontScale="92500" lnSpcReduction="10000"/>
          </a:bodyPr>
          <a:lstStyle/>
          <a:p>
            <a:pPr marL="0" indent="0">
              <a:buNone/>
            </a:pPr>
            <a:r>
              <a:rPr lang="nl-BE" sz="2600" b="1" dirty="0">
                <a:solidFill>
                  <a:schemeClr val="accent2"/>
                </a:solidFill>
                <a:latin typeface="Source Sans Pro"/>
              </a:rPr>
              <a:t>Gezond Opvoeden (ouders)</a:t>
            </a:r>
            <a:endParaRPr lang="nl-BE" sz="2600" dirty="0">
              <a:solidFill>
                <a:schemeClr val="accent2"/>
              </a:solidFill>
              <a:latin typeface="Source Sans Pro"/>
            </a:endParaRPr>
          </a:p>
          <a:p>
            <a:pPr marL="0" indent="0">
              <a:buNone/>
            </a:pPr>
            <a:endParaRPr lang="nl-BE" dirty="0">
              <a:latin typeface="Source Sans Pro"/>
            </a:endParaRPr>
          </a:p>
          <a:p>
            <a:pPr marL="0" indent="0">
              <a:buNone/>
            </a:pPr>
            <a:r>
              <a:rPr lang="nl-BE" sz="1700" b="1" dirty="0">
                <a:solidFill>
                  <a:schemeClr val="accent2"/>
                </a:solidFill>
                <a:latin typeface="Source Sans Pro"/>
              </a:rPr>
              <a:t>Wat? </a:t>
            </a:r>
            <a:br>
              <a:rPr lang="nl-BE" sz="1700" b="1" dirty="0">
                <a:latin typeface="Source Sans Pro"/>
              </a:rPr>
            </a:br>
            <a:r>
              <a:rPr lang="nl-NL" sz="1700" dirty="0">
                <a:latin typeface="Source Sans Pro"/>
              </a:rPr>
              <a:t>Niet alleen de school heeft een belangrijke rol in het </a:t>
            </a:r>
            <a:r>
              <a:rPr lang="nl-NL" sz="1700" b="1" dirty="0">
                <a:latin typeface="Source Sans Pro"/>
              </a:rPr>
              <a:t>ontwikkelen van gezond gedrag en gezonde leefstijl</a:t>
            </a:r>
            <a:r>
              <a:rPr lang="nl-NL" sz="1700" dirty="0">
                <a:latin typeface="Source Sans Pro"/>
              </a:rPr>
              <a:t> bij kinderen en jongeren. Ook ouders staan voor de grote uitdaging. Een uitdaging die soms héél wat vragen oproept en waarbij ondersteuning meer dan welkom is. Gezond Leven ontwikkelde in samenwerking met de VAD en UGent de website </a:t>
            </a:r>
            <a:r>
              <a:rPr lang="nl-NL" sz="1700" dirty="0">
                <a:latin typeface="Source Sans Pro"/>
                <a:hlinkClick r:id="rId2"/>
              </a:rPr>
              <a:t>www.gezondopvoeden.be</a:t>
            </a:r>
            <a:r>
              <a:rPr lang="nl-NL" sz="1700" dirty="0">
                <a:latin typeface="Source Sans Pro"/>
              </a:rPr>
              <a:t>. Een website met </a:t>
            </a:r>
            <a:r>
              <a:rPr lang="nl-NL" sz="1700" b="1" dirty="0">
                <a:latin typeface="Source Sans Pro"/>
              </a:rPr>
              <a:t>tips, informatie en handvaten </a:t>
            </a:r>
            <a:r>
              <a:rPr lang="nl-NL" sz="1700" dirty="0">
                <a:latin typeface="Source Sans Pro"/>
              </a:rPr>
              <a:t>voor de praktijk. Ze krijgen er antwoorden op vragen zoals: </a:t>
            </a:r>
            <a:r>
              <a:rPr lang="nl-NL" sz="1700" i="1" dirty="0">
                <a:latin typeface="Source Sans Pro"/>
              </a:rPr>
              <a:t>Hoe leer ik mijn kind groenten eten? Hoe ga ik als ouder verstandig om met computertijd en stimuleer ik mijn kind tot voldoende beweging? Hoe leer ik mijn kind gezonde keuzes maken?, </a:t>
            </a:r>
            <a:r>
              <a:rPr lang="nl-NL" sz="1700" dirty="0">
                <a:latin typeface="Source Sans Pro"/>
              </a:rPr>
              <a:t>... Werken jullie op school rond één of meerdere van de gezondheidsthema’s die aan bod komen op www.gezondopvoeden.be, dan is het zinvol in communicatie naar de ouders ((nieuws)brieven, schoolwebsite, brochure, schoolkrant, agenda, …) te verwijzen naar deze website. Ouders lezen er tips hoe ze de gezondheidsboodschappen die hun kinderen op school mee krijgen, ook thuis kunnen toepassen.</a:t>
            </a:r>
          </a:p>
          <a:p>
            <a:pPr marL="0" indent="0">
              <a:buNone/>
            </a:pPr>
            <a:r>
              <a:rPr lang="nl-NL" sz="1700" dirty="0">
                <a:latin typeface="Source Sans Pro"/>
              </a:rPr>
              <a:t>Bij Logo Leieland kan je overigens </a:t>
            </a:r>
            <a:r>
              <a:rPr lang="nl-NL" sz="1700" b="1" dirty="0">
                <a:latin typeface="Source Sans Pro"/>
              </a:rPr>
              <a:t>gratis postkaarten </a:t>
            </a:r>
            <a:r>
              <a:rPr lang="nl-NL" sz="1700" dirty="0">
                <a:latin typeface="Source Sans Pro"/>
              </a:rPr>
              <a:t>bestellen. </a:t>
            </a:r>
          </a:p>
          <a:p>
            <a:pPr marL="0" indent="0">
              <a:buNone/>
            </a:pPr>
            <a:endParaRPr lang="nl-NL" sz="1700" b="1" dirty="0">
              <a:solidFill>
                <a:srgbClr val="7030A0"/>
              </a:solidFill>
              <a:latin typeface="Source Sans Pro"/>
            </a:endParaRPr>
          </a:p>
          <a:p>
            <a:pPr marL="0" indent="0">
              <a:buNone/>
            </a:pPr>
            <a:r>
              <a:rPr lang="nl-BE" sz="1700" b="1" dirty="0">
                <a:solidFill>
                  <a:schemeClr val="accent2"/>
                </a:solidFill>
                <a:latin typeface="Source Sans Pro"/>
              </a:rPr>
              <a:t>Meer info?</a:t>
            </a:r>
            <a:r>
              <a:rPr lang="nl-BE" sz="1700" dirty="0">
                <a:solidFill>
                  <a:schemeClr val="accent2"/>
                </a:solidFill>
                <a:latin typeface="Source Sans Pro"/>
              </a:rPr>
              <a:t> </a:t>
            </a:r>
            <a:br>
              <a:rPr lang="nl-BE" sz="1700" dirty="0">
                <a:solidFill>
                  <a:schemeClr val="accent2"/>
                </a:solidFill>
                <a:latin typeface="Source Sans Pro"/>
              </a:rPr>
            </a:br>
            <a:r>
              <a:rPr lang="nl-BE" sz="1700" dirty="0">
                <a:latin typeface="Source Sans Pro"/>
              </a:rPr>
              <a:t>Telefoon: 056/44.07.94 </a:t>
            </a:r>
            <a:br>
              <a:rPr lang="nl-BE" sz="1700" dirty="0">
                <a:latin typeface="Source Sans Pro"/>
              </a:rPr>
            </a:br>
            <a:r>
              <a:rPr lang="nl-BE" sz="1700" dirty="0">
                <a:latin typeface="Source Sans Pro"/>
              </a:rPr>
              <a:t>E-mail: </a:t>
            </a:r>
            <a:r>
              <a:rPr lang="nl-BE" sz="1700" dirty="0">
                <a:latin typeface="Source Sans Pro"/>
                <a:hlinkClick r:id="rId3"/>
              </a:rPr>
              <a:t>logo@logoleieland.be</a:t>
            </a:r>
            <a:br>
              <a:rPr lang="nl-BE" sz="1700" dirty="0">
                <a:latin typeface="Source Sans Pro"/>
              </a:rPr>
            </a:br>
            <a:r>
              <a:rPr lang="nl-BE" sz="1700" dirty="0">
                <a:latin typeface="Source Sans Pro"/>
              </a:rPr>
              <a:t>Website: meer informatie vind je </a:t>
            </a:r>
            <a:r>
              <a:rPr lang="nl-BE" sz="1700" dirty="0">
                <a:latin typeface="Source Sans Pro"/>
                <a:hlinkClick r:id="rId2"/>
              </a:rPr>
              <a:t>hier</a:t>
            </a:r>
            <a:r>
              <a:rPr lang="nl-BE" sz="17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5602" name="Picture 2" descr="Gezond Opvoeden | Logo Waas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788" y="4302760"/>
            <a:ext cx="3211646" cy="226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151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chemeClr val="accent2"/>
                </a:solidFill>
                <a:latin typeface="Source Sans Pro"/>
              </a:rPr>
              <a:t>Gezonde school</a:t>
            </a:r>
            <a:endParaRPr lang="nl-BE" sz="2400" dirty="0">
              <a:solidFill>
                <a:schemeClr val="accent2"/>
              </a:solidFill>
              <a:latin typeface="Source Sans Pro"/>
            </a:endParaRPr>
          </a:p>
          <a:p>
            <a:pPr marL="0" indent="0">
              <a:buNone/>
            </a:pPr>
            <a:endParaRPr lang="nl-BE" dirty="0">
              <a:latin typeface="Source Sans Pro"/>
            </a:endParaRPr>
          </a:p>
          <a:p>
            <a:pPr marL="0" indent="0">
              <a:buNone/>
            </a:pPr>
            <a:r>
              <a:rPr lang="nl-BE" sz="1600" b="1" dirty="0">
                <a:solidFill>
                  <a:schemeClr val="accent2"/>
                </a:solidFill>
                <a:latin typeface="Source Sans Pro"/>
              </a:rPr>
              <a:t>Wat? </a:t>
            </a:r>
            <a:br>
              <a:rPr lang="nl-BE" sz="1600" b="1" dirty="0">
                <a:latin typeface="Source Sans Pro"/>
              </a:rPr>
            </a:br>
            <a:r>
              <a:rPr lang="nl-NL" sz="1600" dirty="0">
                <a:latin typeface="Source Sans Pro"/>
              </a:rPr>
              <a:t>Gezonde school is de website met alle informatie die van belang is bij het uitwerken van een </a:t>
            </a:r>
            <a:r>
              <a:rPr lang="nl-NL" sz="1600" b="1" dirty="0">
                <a:latin typeface="Source Sans Pro"/>
              </a:rPr>
              <a:t>gezondheidsbeleid op school</a:t>
            </a:r>
            <a:r>
              <a:rPr lang="nl-NL" sz="1600" dirty="0">
                <a:latin typeface="Source Sans Pro"/>
              </a:rPr>
              <a:t>. Je kan er ondersteunende </a:t>
            </a:r>
            <a:r>
              <a:rPr lang="nl-NL" sz="1600" b="1" dirty="0">
                <a:latin typeface="Source Sans Pro"/>
              </a:rPr>
              <a:t>instrumenten</a:t>
            </a:r>
            <a:r>
              <a:rPr lang="nl-NL" sz="1600" dirty="0">
                <a:latin typeface="Source Sans Pro"/>
              </a:rPr>
              <a:t> terugvinden voor de opmaak van je beleid, nieuwsitems en een overzicht van kwalitatieve pakketten en materialen. </a:t>
            </a:r>
          </a:p>
          <a:p>
            <a:pPr marL="0" indent="0">
              <a:buNone/>
            </a:pPr>
            <a:endParaRPr lang="nl-NL" sz="1600" b="1" dirty="0">
              <a:solidFill>
                <a:schemeClr val="accent2"/>
              </a:solidFill>
              <a:latin typeface="Source Sans Pro"/>
            </a:endParaRPr>
          </a:p>
          <a:p>
            <a:pPr marL="0" indent="0">
              <a:buNone/>
            </a:pPr>
            <a:r>
              <a:rPr lang="nl-NL" sz="1600" b="1" dirty="0">
                <a:solidFill>
                  <a:schemeClr val="accent2"/>
                </a:solidFill>
                <a:latin typeface="Source Sans Pro"/>
              </a:rPr>
              <a:t>Meer info? </a:t>
            </a:r>
            <a:br>
              <a:rPr lang="nl-NL" sz="1600" dirty="0">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2"/>
              </a:rPr>
              <a:t>logo@logoleieland.be</a:t>
            </a:r>
            <a:br>
              <a:rPr lang="nl-NL" sz="1600" dirty="0">
                <a:latin typeface="Source Sans Pro"/>
              </a:rPr>
            </a:br>
            <a:r>
              <a:rPr lang="nl-NL" sz="1600" dirty="0">
                <a:latin typeface="Source Sans Pro"/>
              </a:rPr>
              <a:t> Website: </a:t>
            </a:r>
            <a:r>
              <a:rPr lang="nl-NL" sz="1600" dirty="0">
                <a:latin typeface="Source Sans Pro"/>
                <a:hlinkClick r:id="rId3"/>
              </a:rPr>
              <a:t>www.gezondeschool.be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6626" name="Picture 2" descr="Wat is een gezondheidsbeleid op school? | Gezond Le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35" y="2993550"/>
            <a:ext cx="5462119" cy="386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241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98</a:t>
            </a:fld>
            <a:endParaRPr lang="nl-BE"/>
          </a:p>
        </p:txBody>
      </p:sp>
      <p:pic>
        <p:nvPicPr>
          <p:cNvPr id="5" name="Afbeelding 4" descr="Afbeelding met tekst&#10;&#10;Automatisch gegenereerde beschrijving"/>
          <p:cNvPicPr/>
          <p:nvPr/>
        </p:nvPicPr>
        <p:blipFill>
          <a:blip r:embed="rId2">
            <a:extLst>
              <a:ext uri="{28A0092B-C50C-407E-A947-70E740481C1C}">
                <a14:useLocalDpi xmlns:a14="http://schemas.microsoft.com/office/drawing/2010/main" val="0"/>
              </a:ext>
            </a:extLst>
          </a:blip>
          <a:stretch>
            <a:fillRect/>
          </a:stretch>
        </p:blipFill>
        <p:spPr>
          <a:xfrm>
            <a:off x="0" y="-629920"/>
            <a:ext cx="12237720" cy="7595553"/>
          </a:xfrm>
          <a:prstGeom prst="rect">
            <a:avLst/>
          </a:prstGeom>
        </p:spPr>
      </p:pic>
    </p:spTree>
    <p:extLst>
      <p:ext uri="{BB962C8B-B14F-4D97-AF65-F5344CB8AC3E}">
        <p14:creationId xmlns:p14="http://schemas.microsoft.com/office/powerpoint/2010/main" val="3741791622"/>
      </p:ext>
    </p:extLst>
  </p:cSld>
  <p:clrMapOvr>
    <a:masterClrMapping/>
  </p:clrMapOvr>
</p:sld>
</file>

<file path=ppt/theme/theme1.xml><?xml version="1.0" encoding="utf-8"?>
<a:theme xmlns:a="http://schemas.openxmlformats.org/drawingml/2006/main" name="Kantoorthema">
  <a:themeElements>
    <a:clrScheme name="Aangepast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C00000"/>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angepast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C00000"/>
    </a:folHlink>
  </a:clrScheme>
</a:themeOverride>
</file>

<file path=ppt/theme/themeOverride2.xml><?xml version="1.0" encoding="utf-8"?>
<a:themeOverride xmlns:a="http://schemas.openxmlformats.org/drawingml/2006/main">
  <a:clrScheme name="Aangepast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C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BF5AEC551D2647A8345739B042E7BE" ma:contentTypeVersion="16" ma:contentTypeDescription="Een nieuw document maken." ma:contentTypeScope="" ma:versionID="f5435e93e5282877155b14e5ce8a91a8">
  <xsd:schema xmlns:xsd="http://www.w3.org/2001/XMLSchema" xmlns:xs="http://www.w3.org/2001/XMLSchema" xmlns:p="http://schemas.microsoft.com/office/2006/metadata/properties" xmlns:ns2="88387703-a66d-446a-ada8-386a5f08e610" xmlns:ns3="1e92e01d-58f4-4114-8ec4-27d432d195db" targetNamespace="http://schemas.microsoft.com/office/2006/metadata/properties" ma:root="true" ma:fieldsID="7aca1d61a1c5f19eaa6eb8d1a7c406bc" ns2:_="" ns3:_="">
    <xsd:import namespace="88387703-a66d-446a-ada8-386a5f08e610"/>
    <xsd:import namespace="1e92e01d-58f4-4114-8ec4-27d432d195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87703-a66d-446a-ada8-386a5f08e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d45ee95-5268-48ab-ae6c-85fa015fc9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92e01d-58f4-4114-8ec4-27d432d195db"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6766012-2f23-4556-9b8c-9f2e94a31b19}" ma:internalName="TaxCatchAll" ma:showField="CatchAllData" ma:web="1e92e01d-58f4-4114-8ec4-27d432d195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8387703-a66d-446a-ada8-386a5f08e610">
      <Terms xmlns="http://schemas.microsoft.com/office/infopath/2007/PartnerControls"/>
    </lcf76f155ced4ddcb4097134ff3c332f>
    <TaxCatchAll xmlns="1e92e01d-58f4-4114-8ec4-27d432d195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4753BE-C43B-43F4-80B9-FB0F598E68E8}"/>
</file>

<file path=customXml/itemProps2.xml><?xml version="1.0" encoding="utf-8"?>
<ds:datastoreItem xmlns:ds="http://schemas.openxmlformats.org/officeDocument/2006/customXml" ds:itemID="{2E7338B7-6B6A-4B41-9901-BB0D61B64546}">
  <ds:schemaRefs>
    <ds:schemaRef ds:uri="http://purl.org/dc/terms/"/>
    <ds:schemaRef ds:uri="http://schemas.microsoft.com/office/2006/metadata/properties"/>
    <ds:schemaRef ds:uri="http://schemas.microsoft.com/office/2006/documentManagement/types"/>
    <ds:schemaRef ds:uri="1e92e01d-58f4-4114-8ec4-27d432d195db"/>
    <ds:schemaRef ds:uri="88387703-a66d-446a-ada8-386a5f08e610"/>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7545D3-A10E-43C5-91EF-1CA6FE984A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5007</TotalTime>
  <Words>14681</Words>
  <Application>Microsoft Office PowerPoint</Application>
  <PresentationFormat>Breedbeeld</PresentationFormat>
  <Paragraphs>1190</Paragraphs>
  <Slides>98</Slides>
  <Notes>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98</vt:i4>
      </vt:variant>
    </vt:vector>
  </HeadingPairs>
  <TitlesOfParts>
    <vt:vector size="104" baseType="lpstr">
      <vt:lpstr>Arial</vt:lpstr>
      <vt:lpstr>Calibri</vt:lpstr>
      <vt:lpstr>Calibri Light</vt:lpstr>
      <vt:lpstr>Source Sans Pro</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Intercommunale Leiedal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Sofie Bovijn</dc:creator>
  <cp:lastModifiedBy>Sharon Seynaeve</cp:lastModifiedBy>
  <cp:revision>346</cp:revision>
  <cp:lastPrinted>2023-03-20T13:13:48Z</cp:lastPrinted>
  <dcterms:created xsi:type="dcterms:W3CDTF">2021-05-07T08:09:08Z</dcterms:created>
  <dcterms:modified xsi:type="dcterms:W3CDTF">2023-03-20T15:09:58Z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0x01010068BF5AEC551D2647A8345739B042E7BE</vt:lpwstr>
  </property>
  <property fmtid="{D5CDD505-2E9C-101B-9397-08002B2CF9AE}" pid="3" name="MediaServiceImageTags">
    <vt:lpwstr/>
  </property>
</Properties>
</file>