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104"/>
  </p:notesMasterIdLst>
  <p:sldIdLst>
    <p:sldId id="259" r:id="rId5"/>
    <p:sldId id="258" r:id="rId6"/>
    <p:sldId id="298" r:id="rId7"/>
    <p:sldId id="260" r:id="rId8"/>
    <p:sldId id="261" r:id="rId9"/>
    <p:sldId id="268" r:id="rId10"/>
    <p:sldId id="269" r:id="rId11"/>
    <p:sldId id="271" r:id="rId12"/>
    <p:sldId id="296" r:id="rId13"/>
    <p:sldId id="352" r:id="rId14"/>
    <p:sldId id="335" r:id="rId15"/>
    <p:sldId id="350" r:id="rId16"/>
    <p:sldId id="336" r:id="rId17"/>
    <p:sldId id="272" r:id="rId18"/>
    <p:sldId id="300" r:id="rId19"/>
    <p:sldId id="301" r:id="rId20"/>
    <p:sldId id="303" r:id="rId21"/>
    <p:sldId id="400" r:id="rId22"/>
    <p:sldId id="299" r:id="rId23"/>
    <p:sldId id="339" r:id="rId24"/>
    <p:sldId id="341" r:id="rId25"/>
    <p:sldId id="264" r:id="rId26"/>
    <p:sldId id="265" r:id="rId27"/>
    <p:sldId id="337" r:id="rId28"/>
    <p:sldId id="342" r:id="rId29"/>
    <p:sldId id="338" r:id="rId30"/>
    <p:sldId id="353" r:id="rId31"/>
    <p:sldId id="343" r:id="rId32"/>
    <p:sldId id="282" r:id="rId33"/>
    <p:sldId id="292" r:id="rId34"/>
    <p:sldId id="266" r:id="rId35"/>
    <p:sldId id="278" r:id="rId36"/>
    <p:sldId id="349" r:id="rId37"/>
    <p:sldId id="359" r:id="rId38"/>
    <p:sldId id="360" r:id="rId39"/>
    <p:sldId id="361" r:id="rId40"/>
    <p:sldId id="310" r:id="rId41"/>
    <p:sldId id="311" r:id="rId42"/>
    <p:sldId id="312" r:id="rId43"/>
    <p:sldId id="313" r:id="rId44"/>
    <p:sldId id="314" r:id="rId45"/>
    <p:sldId id="315" r:id="rId46"/>
    <p:sldId id="316" r:id="rId47"/>
    <p:sldId id="317" r:id="rId48"/>
    <p:sldId id="362" r:id="rId49"/>
    <p:sldId id="318" r:id="rId50"/>
    <p:sldId id="319" r:id="rId51"/>
    <p:sldId id="320" r:id="rId52"/>
    <p:sldId id="321" r:id="rId53"/>
    <p:sldId id="322" r:id="rId54"/>
    <p:sldId id="323" r:id="rId55"/>
    <p:sldId id="324" r:id="rId56"/>
    <p:sldId id="356" r:id="rId57"/>
    <p:sldId id="357" r:id="rId58"/>
    <p:sldId id="333" r:id="rId59"/>
    <p:sldId id="277" r:id="rId60"/>
    <p:sldId id="401" r:id="rId61"/>
    <p:sldId id="409" r:id="rId62"/>
    <p:sldId id="279" r:id="rId63"/>
    <p:sldId id="355" r:id="rId64"/>
    <p:sldId id="410" r:id="rId65"/>
    <p:sldId id="411" r:id="rId66"/>
    <p:sldId id="297" r:id="rId67"/>
    <p:sldId id="412" r:id="rId68"/>
    <p:sldId id="345" r:id="rId69"/>
    <p:sldId id="327" r:id="rId70"/>
    <p:sldId id="306" r:id="rId71"/>
    <p:sldId id="262" r:id="rId72"/>
    <p:sldId id="334" r:id="rId73"/>
    <p:sldId id="308" r:id="rId74"/>
    <p:sldId id="309" r:id="rId75"/>
    <p:sldId id="291" r:id="rId76"/>
    <p:sldId id="304" r:id="rId77"/>
    <p:sldId id="280" r:id="rId78"/>
    <p:sldId id="413" r:id="rId79"/>
    <p:sldId id="294" r:id="rId80"/>
    <p:sldId id="346" r:id="rId81"/>
    <p:sldId id="328" r:id="rId82"/>
    <p:sldId id="286" r:id="rId83"/>
    <p:sldId id="414" r:id="rId84"/>
    <p:sldId id="415" r:id="rId85"/>
    <p:sldId id="398" r:id="rId86"/>
    <p:sldId id="399" r:id="rId87"/>
    <p:sldId id="354" r:id="rId88"/>
    <p:sldId id="347" r:id="rId89"/>
    <p:sldId id="295" r:id="rId90"/>
    <p:sldId id="329" r:id="rId91"/>
    <p:sldId id="283" r:id="rId92"/>
    <p:sldId id="416" r:id="rId93"/>
    <p:sldId id="417" r:id="rId94"/>
    <p:sldId id="408" r:id="rId95"/>
    <p:sldId id="330" r:id="rId96"/>
    <p:sldId id="287" r:id="rId97"/>
    <p:sldId id="348" r:id="rId98"/>
    <p:sldId id="275" r:id="rId99"/>
    <p:sldId id="358" r:id="rId100"/>
    <p:sldId id="293" r:id="rId101"/>
    <p:sldId id="289" r:id="rId102"/>
    <p:sldId id="263" r:id="rId103"/>
  </p:sldIdLst>
  <p:sldSz cx="12192000" cy="6858000"/>
  <p:notesSz cx="6797675" cy="992822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33CCCC"/>
    <a:srgbClr val="C90735"/>
    <a:srgbClr val="773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3AEC0-1A3E-4AC4-8FB6-531935F4E64F}" v="13" dt="2023-03-20T10:35:19.66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5" autoAdjust="0"/>
    <p:restoredTop sz="86450"/>
  </p:normalViewPr>
  <p:slideViewPr>
    <p:cSldViewPr snapToGrid="0">
      <p:cViewPr varScale="1">
        <p:scale>
          <a:sx n="74" d="100"/>
          <a:sy n="74" d="100"/>
        </p:scale>
        <p:origin x="11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Seynaeve" userId="f43791f6-5a7f-40d3-98e7-ac0248366068" providerId="ADAL" clId="{D723AEC0-1A3E-4AC4-8FB6-531935F4E64F}"/>
    <pc:docChg chg="undo custSel delSld modSld modNotesMaster">
      <pc:chgData name="Sharon Seynaeve" userId="f43791f6-5a7f-40d3-98e7-ac0248366068" providerId="ADAL" clId="{D723AEC0-1A3E-4AC4-8FB6-531935F4E64F}" dt="2023-03-20T12:39:47.320" v="292" actId="20577"/>
      <pc:docMkLst>
        <pc:docMk/>
      </pc:docMkLst>
      <pc:sldChg chg="modSp mod">
        <pc:chgData name="Sharon Seynaeve" userId="f43791f6-5a7f-40d3-98e7-ac0248366068" providerId="ADAL" clId="{D723AEC0-1A3E-4AC4-8FB6-531935F4E64F}" dt="2023-03-20T10:59:03.788" v="215" actId="20577"/>
        <pc:sldMkLst>
          <pc:docMk/>
          <pc:sldMk cId="296990732" sldId="258"/>
        </pc:sldMkLst>
        <pc:spChg chg="mod">
          <ac:chgData name="Sharon Seynaeve" userId="f43791f6-5a7f-40d3-98e7-ac0248366068" providerId="ADAL" clId="{D723AEC0-1A3E-4AC4-8FB6-531935F4E64F}" dt="2023-03-20T10:49:26.631" v="92" actId="20577"/>
          <ac:spMkLst>
            <pc:docMk/>
            <pc:sldMk cId="296990732" sldId="258"/>
            <ac:spMk id="3" creationId="{00000000-0000-0000-0000-000000000000}"/>
          </ac:spMkLst>
        </pc:spChg>
        <pc:spChg chg="mod">
          <ac:chgData name="Sharon Seynaeve" userId="f43791f6-5a7f-40d3-98e7-ac0248366068" providerId="ADAL" clId="{D723AEC0-1A3E-4AC4-8FB6-531935F4E64F}" dt="2023-03-20T10:55:17.950" v="121" actId="20577"/>
          <ac:spMkLst>
            <pc:docMk/>
            <pc:sldMk cId="296990732" sldId="258"/>
            <ac:spMk id="6" creationId="{00000000-0000-0000-0000-000000000000}"/>
          </ac:spMkLst>
        </pc:spChg>
        <pc:spChg chg="mod">
          <ac:chgData name="Sharon Seynaeve" userId="f43791f6-5a7f-40d3-98e7-ac0248366068" providerId="ADAL" clId="{D723AEC0-1A3E-4AC4-8FB6-531935F4E64F}" dt="2023-03-20T10:59:03.788" v="215" actId="20577"/>
          <ac:spMkLst>
            <pc:docMk/>
            <pc:sldMk cId="296990732" sldId="258"/>
            <ac:spMk id="11" creationId="{00000000-0000-0000-0000-000000000000}"/>
          </ac:spMkLst>
        </pc:spChg>
        <pc:spChg chg="mod">
          <ac:chgData name="Sharon Seynaeve" userId="f43791f6-5a7f-40d3-98e7-ac0248366068" providerId="ADAL" clId="{D723AEC0-1A3E-4AC4-8FB6-531935F4E64F}" dt="2023-03-20T10:57:40.479" v="174" actId="20577"/>
          <ac:spMkLst>
            <pc:docMk/>
            <pc:sldMk cId="296990732" sldId="258"/>
            <ac:spMk id="12" creationId="{00000000-0000-0000-0000-000000000000}"/>
          </ac:spMkLst>
        </pc:spChg>
      </pc:sldChg>
      <pc:sldChg chg="modSp">
        <pc:chgData name="Sharon Seynaeve" userId="f43791f6-5a7f-40d3-98e7-ac0248366068" providerId="ADAL" clId="{D723AEC0-1A3E-4AC4-8FB6-531935F4E64F}" dt="2023-03-20T10:35:19.666" v="85" actId="1076"/>
        <pc:sldMkLst>
          <pc:docMk/>
          <pc:sldMk cId="1045621662" sldId="262"/>
        </pc:sldMkLst>
        <pc:picChg chg="mod">
          <ac:chgData name="Sharon Seynaeve" userId="f43791f6-5a7f-40d3-98e7-ac0248366068" providerId="ADAL" clId="{D723AEC0-1A3E-4AC4-8FB6-531935F4E64F}" dt="2023-03-20T10:35:19.666" v="85" actId="1076"/>
          <ac:picMkLst>
            <pc:docMk/>
            <pc:sldMk cId="1045621662" sldId="262"/>
            <ac:picMk id="1026" creationId="{00000000-0000-0000-0000-000000000000}"/>
          </ac:picMkLst>
        </pc:picChg>
      </pc:sldChg>
      <pc:sldChg chg="modSp mod">
        <pc:chgData name="Sharon Seynaeve" userId="f43791f6-5a7f-40d3-98e7-ac0248366068" providerId="ADAL" clId="{D723AEC0-1A3E-4AC4-8FB6-531935F4E64F}" dt="2023-03-14T15:16:50.401" v="53" actId="20577"/>
        <pc:sldMkLst>
          <pc:docMk/>
          <pc:sldMk cId="2528754661" sldId="294"/>
        </pc:sldMkLst>
        <pc:spChg chg="mod">
          <ac:chgData name="Sharon Seynaeve" userId="f43791f6-5a7f-40d3-98e7-ac0248366068" providerId="ADAL" clId="{D723AEC0-1A3E-4AC4-8FB6-531935F4E64F}" dt="2023-03-14T15:16:50.401" v="53" actId="20577"/>
          <ac:spMkLst>
            <pc:docMk/>
            <pc:sldMk cId="2528754661" sldId="294"/>
            <ac:spMk id="3" creationId="{00000000-0000-0000-0000-000000000000}"/>
          </ac:spMkLst>
        </pc:spChg>
      </pc:sldChg>
      <pc:sldChg chg="modSp mod">
        <pc:chgData name="Sharon Seynaeve" userId="f43791f6-5a7f-40d3-98e7-ac0248366068" providerId="ADAL" clId="{D723AEC0-1A3E-4AC4-8FB6-531935F4E64F}" dt="2023-03-20T09:49:37.845" v="74" actId="1036"/>
        <pc:sldMkLst>
          <pc:docMk/>
          <pc:sldMk cId="2411482178" sldId="296"/>
        </pc:sldMkLst>
        <pc:picChg chg="mod">
          <ac:chgData name="Sharon Seynaeve" userId="f43791f6-5a7f-40d3-98e7-ac0248366068" providerId="ADAL" clId="{D723AEC0-1A3E-4AC4-8FB6-531935F4E64F}" dt="2023-03-20T09:49:37.845" v="74" actId="1036"/>
          <ac:picMkLst>
            <pc:docMk/>
            <pc:sldMk cId="2411482178" sldId="296"/>
            <ac:picMk id="12" creationId="{00000000-0000-0000-0000-000000000000}"/>
          </ac:picMkLst>
        </pc:picChg>
      </pc:sldChg>
      <pc:sldChg chg="modSp mod">
        <pc:chgData name="Sharon Seynaeve" userId="f43791f6-5a7f-40d3-98e7-ac0248366068" providerId="ADAL" clId="{D723AEC0-1A3E-4AC4-8FB6-531935F4E64F}" dt="2023-03-20T12:39:47.320" v="292" actId="20577"/>
        <pc:sldMkLst>
          <pc:docMk/>
          <pc:sldMk cId="93907696" sldId="298"/>
        </pc:sldMkLst>
        <pc:spChg chg="mod">
          <ac:chgData name="Sharon Seynaeve" userId="f43791f6-5a7f-40d3-98e7-ac0248366068" providerId="ADAL" clId="{D723AEC0-1A3E-4AC4-8FB6-531935F4E64F}" dt="2023-03-20T12:39:47.320" v="292" actId="20577"/>
          <ac:spMkLst>
            <pc:docMk/>
            <pc:sldMk cId="93907696" sldId="298"/>
            <ac:spMk id="2" creationId="{00000000-0000-0000-0000-000000000000}"/>
          </ac:spMkLst>
        </pc:spChg>
        <pc:spChg chg="mod">
          <ac:chgData name="Sharon Seynaeve" userId="f43791f6-5a7f-40d3-98e7-ac0248366068" providerId="ADAL" clId="{D723AEC0-1A3E-4AC4-8FB6-531935F4E64F}" dt="2023-03-20T11:01:09.180" v="257" actId="20577"/>
          <ac:spMkLst>
            <pc:docMk/>
            <pc:sldMk cId="93907696" sldId="298"/>
            <ac:spMk id="3" creationId="{00000000-0000-0000-0000-000000000000}"/>
          </ac:spMkLst>
        </pc:spChg>
      </pc:sldChg>
      <pc:sldChg chg="modSp">
        <pc:chgData name="Sharon Seynaeve" userId="f43791f6-5a7f-40d3-98e7-ac0248366068" providerId="ADAL" clId="{D723AEC0-1A3E-4AC4-8FB6-531935F4E64F}" dt="2023-03-20T10:15:27.914" v="82" actId="1036"/>
        <pc:sldMkLst>
          <pc:docMk/>
          <pc:sldMk cId="1299285532" sldId="312"/>
        </pc:sldMkLst>
        <pc:picChg chg="mod">
          <ac:chgData name="Sharon Seynaeve" userId="f43791f6-5a7f-40d3-98e7-ac0248366068" providerId="ADAL" clId="{D723AEC0-1A3E-4AC4-8FB6-531935F4E64F}" dt="2023-03-20T10:15:27.914" v="82" actId="1036"/>
          <ac:picMkLst>
            <pc:docMk/>
            <pc:sldMk cId="1299285532" sldId="312"/>
            <ac:picMk id="14338" creationId="{00000000-0000-0000-0000-000000000000}"/>
          </ac:picMkLst>
        </pc:picChg>
      </pc:sldChg>
      <pc:sldChg chg="modSp">
        <pc:chgData name="Sharon Seynaeve" userId="f43791f6-5a7f-40d3-98e7-ac0248366068" providerId="ADAL" clId="{D723AEC0-1A3E-4AC4-8FB6-531935F4E64F}" dt="2023-03-20T10:16:37.119" v="84" actId="1036"/>
        <pc:sldMkLst>
          <pc:docMk/>
          <pc:sldMk cId="1879350476" sldId="316"/>
        </pc:sldMkLst>
        <pc:picChg chg="mod">
          <ac:chgData name="Sharon Seynaeve" userId="f43791f6-5a7f-40d3-98e7-ac0248366068" providerId="ADAL" clId="{D723AEC0-1A3E-4AC4-8FB6-531935F4E64F}" dt="2023-03-20T10:16:37.119" v="84" actId="1036"/>
          <ac:picMkLst>
            <pc:docMk/>
            <pc:sldMk cId="1879350476" sldId="316"/>
            <ac:picMk id="18434" creationId="{00000000-0000-0000-0000-000000000000}"/>
          </ac:picMkLst>
        </pc:picChg>
      </pc:sldChg>
      <pc:sldChg chg="addSp delSp modSp mod">
        <pc:chgData name="Sharon Seynaeve" userId="f43791f6-5a7f-40d3-98e7-ac0248366068" providerId="ADAL" clId="{D723AEC0-1A3E-4AC4-8FB6-531935F4E64F}" dt="2023-03-20T10:13:06.872" v="79" actId="1036"/>
        <pc:sldMkLst>
          <pc:docMk/>
          <pc:sldMk cId="4143190969" sldId="349"/>
        </pc:sldMkLst>
        <pc:spChg chg="mod">
          <ac:chgData name="Sharon Seynaeve" userId="f43791f6-5a7f-40d3-98e7-ac0248366068" providerId="ADAL" clId="{D723AEC0-1A3E-4AC4-8FB6-531935F4E64F}" dt="2023-03-16T10:44:48.091" v="70" actId="20577"/>
          <ac:spMkLst>
            <pc:docMk/>
            <pc:sldMk cId="4143190969" sldId="349"/>
            <ac:spMk id="5" creationId="{00000000-0000-0000-0000-000000000000}"/>
          </ac:spMkLst>
        </pc:spChg>
        <pc:picChg chg="add del mod">
          <ac:chgData name="Sharon Seynaeve" userId="f43791f6-5a7f-40d3-98e7-ac0248366068" providerId="ADAL" clId="{D723AEC0-1A3E-4AC4-8FB6-531935F4E64F}" dt="2023-03-20T10:12:52.848" v="77" actId="478"/>
          <ac:picMkLst>
            <pc:docMk/>
            <pc:sldMk cId="4143190969" sldId="349"/>
            <ac:picMk id="6" creationId="{DCA53D4F-3225-7D57-25FE-98166794F0A5}"/>
          </ac:picMkLst>
        </pc:picChg>
        <pc:picChg chg="mod">
          <ac:chgData name="Sharon Seynaeve" userId="f43791f6-5a7f-40d3-98e7-ac0248366068" providerId="ADAL" clId="{D723AEC0-1A3E-4AC4-8FB6-531935F4E64F}" dt="2023-03-20T10:13:06.872" v="79" actId="1036"/>
          <ac:picMkLst>
            <pc:docMk/>
            <pc:sldMk cId="4143190969" sldId="349"/>
            <ac:picMk id="12" creationId="{00000000-0000-0000-0000-000000000000}"/>
          </ac:picMkLst>
        </pc:picChg>
      </pc:sldChg>
      <pc:sldChg chg="del">
        <pc:chgData name="Sharon Seynaeve" userId="f43791f6-5a7f-40d3-98e7-ac0248366068" providerId="ADAL" clId="{D723AEC0-1A3E-4AC4-8FB6-531935F4E64F}" dt="2023-03-14T15:19:06.251" v="54" actId="47"/>
        <pc:sldMkLst>
          <pc:docMk/>
          <pc:sldMk cId="545682296" sldId="351"/>
        </pc:sldMkLst>
      </pc:sldChg>
    </pc:docChg>
  </pc:docChgLst>
  <pc:docChgLst>
    <pc:chgData name="Deborah De Jaegere" userId="S::deborah@logoleieland.be::8bc6fb9b-190a-4abf-b349-4ad500f90fca" providerId="AD" clId="Web-{20D1FCA5-ED93-496F-8823-B7060FAEF1D5}"/>
    <pc:docChg chg="delSld modSld">
      <pc:chgData name="Deborah De Jaegere" userId="S::deborah@logoleieland.be::8bc6fb9b-190a-4abf-b349-4ad500f90fca" providerId="AD" clId="Web-{20D1FCA5-ED93-496F-8823-B7060FAEF1D5}" dt="2023-03-17T09:07:49.422" v="78"/>
      <pc:docMkLst>
        <pc:docMk/>
      </pc:docMkLst>
      <pc:sldChg chg="del">
        <pc:chgData name="Deborah De Jaegere" userId="S::deborah@logoleieland.be::8bc6fb9b-190a-4abf-b349-4ad500f90fca" providerId="AD" clId="Web-{20D1FCA5-ED93-496F-8823-B7060FAEF1D5}" dt="2023-03-17T09:07:49.422" v="78"/>
        <pc:sldMkLst>
          <pc:docMk/>
          <pc:sldMk cId="580967112" sldId="267"/>
        </pc:sldMkLst>
      </pc:sldChg>
      <pc:sldChg chg="modSp">
        <pc:chgData name="Deborah De Jaegere" userId="S::deborah@logoleieland.be::8bc6fb9b-190a-4abf-b349-4ad500f90fca" providerId="AD" clId="Web-{20D1FCA5-ED93-496F-8823-B7060FAEF1D5}" dt="2023-03-17T08:58:03.356" v="57" actId="20577"/>
        <pc:sldMkLst>
          <pc:docMk/>
          <pc:sldMk cId="3117242413" sldId="268"/>
        </pc:sldMkLst>
        <pc:spChg chg="mod">
          <ac:chgData name="Deborah De Jaegere" userId="S::deborah@logoleieland.be::8bc6fb9b-190a-4abf-b349-4ad500f90fca" providerId="AD" clId="Web-{20D1FCA5-ED93-496F-8823-B7060FAEF1D5}" dt="2023-03-17T08:58:03.356" v="57" actId="20577"/>
          <ac:spMkLst>
            <pc:docMk/>
            <pc:sldMk cId="3117242413" sldId="268"/>
            <ac:spMk id="3" creationId="{00000000-0000-0000-0000-000000000000}"/>
          </ac:spMkLst>
        </pc:spChg>
      </pc:sldChg>
      <pc:sldChg chg="del">
        <pc:chgData name="Deborah De Jaegere" userId="S::deborah@logoleieland.be::8bc6fb9b-190a-4abf-b349-4ad500f90fca" providerId="AD" clId="Web-{20D1FCA5-ED93-496F-8823-B7060FAEF1D5}" dt="2023-03-17T09:00:09.063" v="60"/>
        <pc:sldMkLst>
          <pc:docMk/>
          <pc:sldMk cId="3270150667" sldId="273"/>
        </pc:sldMkLst>
      </pc:sldChg>
      <pc:sldChg chg="modSp">
        <pc:chgData name="Deborah De Jaegere" userId="S::deborah@logoleieland.be::8bc6fb9b-190a-4abf-b349-4ad500f90fca" providerId="AD" clId="Web-{20D1FCA5-ED93-496F-8823-B7060FAEF1D5}" dt="2023-03-17T09:04:00.305" v="65" actId="20577"/>
        <pc:sldMkLst>
          <pc:docMk/>
          <pc:sldMk cId="1175242131" sldId="299"/>
        </pc:sldMkLst>
        <pc:spChg chg="mod">
          <ac:chgData name="Deborah De Jaegere" userId="S::deborah@logoleieland.be::8bc6fb9b-190a-4abf-b349-4ad500f90fca" providerId="AD" clId="Web-{20D1FCA5-ED93-496F-8823-B7060FAEF1D5}" dt="2023-03-17T09:04:00.305" v="65" actId="20577"/>
          <ac:spMkLst>
            <pc:docMk/>
            <pc:sldMk cId="1175242131" sldId="299"/>
            <ac:spMk id="5" creationId="{00000000-0000-0000-0000-000000000000}"/>
          </ac:spMkLst>
        </pc:spChg>
      </pc:sldChg>
      <pc:sldChg chg="modSp">
        <pc:chgData name="Deborah De Jaegere" userId="S::deborah@logoleieland.be::8bc6fb9b-190a-4abf-b349-4ad500f90fca" providerId="AD" clId="Web-{20D1FCA5-ED93-496F-8823-B7060FAEF1D5}" dt="2023-03-17T09:01:38.847" v="63" actId="20577"/>
        <pc:sldMkLst>
          <pc:docMk/>
          <pc:sldMk cId="3067607990" sldId="303"/>
        </pc:sldMkLst>
        <pc:spChg chg="mod">
          <ac:chgData name="Deborah De Jaegere" userId="S::deborah@logoleieland.be::8bc6fb9b-190a-4abf-b349-4ad500f90fca" providerId="AD" clId="Web-{20D1FCA5-ED93-496F-8823-B7060FAEF1D5}" dt="2023-03-17T09:01:38.847" v="63" actId="20577"/>
          <ac:spMkLst>
            <pc:docMk/>
            <pc:sldMk cId="3067607990" sldId="303"/>
            <ac:spMk id="3" creationId="{00000000-0000-0000-0000-000000000000}"/>
          </ac:spMkLst>
        </pc:spChg>
      </pc:sldChg>
      <pc:sldChg chg="modSp">
        <pc:chgData name="Deborah De Jaegere" userId="S::deborah@logoleieland.be::8bc6fb9b-190a-4abf-b349-4ad500f90fca" providerId="AD" clId="Web-{20D1FCA5-ED93-496F-8823-B7060FAEF1D5}" dt="2023-03-17T09:05:02.073" v="67" actId="20577"/>
        <pc:sldMkLst>
          <pc:docMk/>
          <pc:sldMk cId="461825151" sldId="339"/>
        </pc:sldMkLst>
        <pc:spChg chg="mod">
          <ac:chgData name="Deborah De Jaegere" userId="S::deborah@logoleieland.be::8bc6fb9b-190a-4abf-b349-4ad500f90fca" providerId="AD" clId="Web-{20D1FCA5-ED93-496F-8823-B7060FAEF1D5}" dt="2023-03-17T09:05:02.073" v="67" actId="20577"/>
          <ac:spMkLst>
            <pc:docMk/>
            <pc:sldMk cId="461825151" sldId="339"/>
            <ac:spMk id="3" creationId="{00000000-0000-0000-0000-000000000000}"/>
          </ac:spMkLst>
        </pc:spChg>
      </pc:sldChg>
      <pc:sldChg chg="modSp">
        <pc:chgData name="Deborah De Jaegere" userId="S::deborah@logoleieland.be::8bc6fb9b-190a-4abf-b349-4ad500f90fca" providerId="AD" clId="Web-{20D1FCA5-ED93-496F-8823-B7060FAEF1D5}" dt="2023-03-17T09:07:31.968" v="77" actId="20577"/>
        <pc:sldMkLst>
          <pc:docMk/>
          <pc:sldMk cId="1394005846" sldId="343"/>
        </pc:sldMkLst>
        <pc:spChg chg="mod">
          <ac:chgData name="Deborah De Jaegere" userId="S::deborah@logoleieland.be::8bc6fb9b-190a-4abf-b349-4ad500f90fca" providerId="AD" clId="Web-{20D1FCA5-ED93-496F-8823-B7060FAEF1D5}" dt="2023-03-17T09:07:31.968" v="77" actId="20577"/>
          <ac:spMkLst>
            <pc:docMk/>
            <pc:sldMk cId="1394005846" sldId="343"/>
            <ac:spMk id="3" creationId="{00000000-0000-0000-0000-000000000000}"/>
          </ac:spMkLst>
        </pc:spChg>
      </pc:sldChg>
      <pc:sldChg chg="modSp">
        <pc:chgData name="Deborah De Jaegere" userId="S::deborah@logoleieland.be::8bc6fb9b-190a-4abf-b349-4ad500f90fca" providerId="AD" clId="Web-{20D1FCA5-ED93-496F-8823-B7060FAEF1D5}" dt="2023-03-17T08:59:24.312" v="59" actId="20577"/>
        <pc:sldMkLst>
          <pc:docMk/>
          <pc:sldMk cId="4076753991" sldId="352"/>
        </pc:sldMkLst>
        <pc:spChg chg="mod">
          <ac:chgData name="Deborah De Jaegere" userId="S::deborah@logoleieland.be::8bc6fb9b-190a-4abf-b349-4ad500f90fca" providerId="AD" clId="Web-{20D1FCA5-ED93-496F-8823-B7060FAEF1D5}" dt="2023-03-17T08:59:24.312" v="59" actId="20577"/>
          <ac:spMkLst>
            <pc:docMk/>
            <pc:sldMk cId="4076753991" sldId="352"/>
            <ac:spMk id="3" creationId="{00000000-0000-0000-0000-000000000000}"/>
          </ac:spMkLst>
        </pc:spChg>
      </pc:sldChg>
      <pc:sldChg chg="delSp modSp">
        <pc:chgData name="Deborah De Jaegere" userId="S::deborah@logoleieland.be::8bc6fb9b-190a-4abf-b349-4ad500f90fca" providerId="AD" clId="Web-{20D1FCA5-ED93-496F-8823-B7060FAEF1D5}" dt="2023-03-17T09:07:12.546" v="75" actId="20577"/>
        <pc:sldMkLst>
          <pc:docMk/>
          <pc:sldMk cId="335708025" sldId="353"/>
        </pc:sldMkLst>
        <pc:spChg chg="mod">
          <ac:chgData name="Deborah De Jaegere" userId="S::deborah@logoleieland.be::8bc6fb9b-190a-4abf-b349-4ad500f90fca" providerId="AD" clId="Web-{20D1FCA5-ED93-496F-8823-B7060FAEF1D5}" dt="2023-03-17T09:07:12.546" v="75" actId="20577"/>
          <ac:spMkLst>
            <pc:docMk/>
            <pc:sldMk cId="335708025" sldId="353"/>
            <ac:spMk id="3" creationId="{00000000-0000-0000-0000-000000000000}"/>
          </ac:spMkLst>
        </pc:spChg>
        <pc:spChg chg="del">
          <ac:chgData name="Deborah De Jaegere" userId="S::deborah@logoleieland.be::8bc6fb9b-190a-4abf-b349-4ad500f90fca" providerId="AD" clId="Web-{20D1FCA5-ED93-496F-8823-B7060FAEF1D5}" dt="2023-03-17T09:06:26.263" v="68"/>
          <ac:spMkLst>
            <pc:docMk/>
            <pc:sldMk cId="335708025" sldId="353"/>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8337EEA-D607-4A96-A976-80A2A9D6A882}" type="datetimeFigureOut">
              <a:rPr lang="nl-BE" smtClean="0"/>
              <a:t>20/03/2023</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32158E5-103C-465F-8ECB-8FA2B66A8D9A}" type="slidenum">
              <a:rPr lang="nl-BE" smtClean="0"/>
              <a:t>‹nr.›</a:t>
            </a:fld>
            <a:endParaRPr lang="nl-BE"/>
          </a:p>
        </p:txBody>
      </p:sp>
    </p:spTree>
    <p:extLst>
      <p:ext uri="{BB962C8B-B14F-4D97-AF65-F5344CB8AC3E}">
        <p14:creationId xmlns:p14="http://schemas.microsoft.com/office/powerpoint/2010/main" val="215740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Foto nog aanpassen</a:t>
            </a:r>
          </a:p>
        </p:txBody>
      </p:sp>
      <p:sp>
        <p:nvSpPr>
          <p:cNvPr id="4" name="Tijdelijke aanduiding voor dianummer 3"/>
          <p:cNvSpPr>
            <a:spLocks noGrp="1"/>
          </p:cNvSpPr>
          <p:nvPr>
            <p:ph type="sldNum" sz="quarter" idx="5"/>
          </p:nvPr>
        </p:nvSpPr>
        <p:spPr/>
        <p:txBody>
          <a:bodyPr/>
          <a:lstStyle/>
          <a:p>
            <a:fld id="{532158E5-103C-465F-8ECB-8FA2B66A8D9A}" type="slidenum">
              <a:rPr lang="nl-BE" smtClean="0"/>
              <a:t>1</a:t>
            </a:fld>
            <a:endParaRPr lang="nl-BE"/>
          </a:p>
        </p:txBody>
      </p:sp>
    </p:spTree>
    <p:extLst>
      <p:ext uri="{BB962C8B-B14F-4D97-AF65-F5344CB8AC3E}">
        <p14:creationId xmlns:p14="http://schemas.microsoft.com/office/powerpoint/2010/main" val="118105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2158E5-103C-465F-8ECB-8FA2B66A8D9A}" type="slidenum">
              <a:rPr lang="nl-BE" smtClean="0"/>
              <a:t>63</a:t>
            </a:fld>
            <a:endParaRPr lang="nl-BE"/>
          </a:p>
        </p:txBody>
      </p:sp>
    </p:spTree>
    <p:extLst>
      <p:ext uri="{BB962C8B-B14F-4D97-AF65-F5344CB8AC3E}">
        <p14:creationId xmlns:p14="http://schemas.microsoft.com/office/powerpoint/2010/main" val="117396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2158E5-103C-465F-8ECB-8FA2B66A8D9A}" type="slidenum">
              <a:rPr lang="nl-BE" smtClean="0"/>
              <a:t>70</a:t>
            </a:fld>
            <a:endParaRPr lang="nl-BE"/>
          </a:p>
        </p:txBody>
      </p:sp>
    </p:spTree>
    <p:extLst>
      <p:ext uri="{BB962C8B-B14F-4D97-AF65-F5344CB8AC3E}">
        <p14:creationId xmlns:p14="http://schemas.microsoft.com/office/powerpoint/2010/main" val="220063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8CE16A4C-062F-4DC0-A747-504ADE7820F5}"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236424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9CB62BB7-A823-4D67-9407-EC3ADC96D7BB}"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401824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D583AF6-3EDC-407D-AD65-225442BACA51}"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79094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AC3040B-FDE8-4B3F-A5D1-C6F1123D5039}"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376062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9C3D0971-7647-4B1A-BFE9-C573F5F81441}" type="datetime1">
              <a:rPr lang="nl-BE" smtClean="0"/>
              <a:t>20/03/2023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323982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0934CC74-1F97-4697-BFCD-279369B22E28}" type="datetime1">
              <a:rPr lang="nl-BE" smtClean="0"/>
              <a:t>20/03/2023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84600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DD4386CC-206F-4F04-AEB0-1B092C303BD3}" type="datetime1">
              <a:rPr lang="nl-BE" smtClean="0"/>
              <a:t>20/03/2023</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51089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41D15195-7AFA-44B7-90E4-21A01921205A}" type="datetime1">
              <a:rPr lang="nl-BE" smtClean="0"/>
              <a:t>20/03/2023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11593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0A31199-42BB-4C72-9943-CFF050C0216A}" type="datetime1">
              <a:rPr lang="nl-BE" smtClean="0"/>
              <a:t>20/03/2023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272675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29F141A-50AB-4EAF-AC15-4CB1840B6706}" type="datetime1">
              <a:rPr lang="nl-BE" smtClean="0"/>
              <a:t>20/03/2023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071233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5E12F2A6-1469-4342-829E-6B226B35E580}" type="datetime1">
              <a:rPr lang="nl-BE" smtClean="0"/>
              <a:t>20/03/2023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C0F7DF6-0891-4C89-AB79-072BFD111A44}" type="slidenum">
              <a:rPr lang="nl-BE" smtClean="0"/>
              <a:t>‹nr.›</a:t>
            </a:fld>
            <a:endParaRPr lang="nl-BE"/>
          </a:p>
        </p:txBody>
      </p:sp>
    </p:spTree>
    <p:extLst>
      <p:ext uri="{BB962C8B-B14F-4D97-AF65-F5344CB8AC3E}">
        <p14:creationId xmlns:p14="http://schemas.microsoft.com/office/powerpoint/2010/main" val="1585995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14DE9-6585-4133-BF1A-87C264F994B6}" type="datetime1">
              <a:rPr lang="nl-BE" smtClean="0"/>
              <a:t>20/03/2023</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F7DF6-0891-4C89-AB79-072BFD111A44}" type="slidenum">
              <a:rPr lang="nl-BE" smtClean="0"/>
              <a:t>‹nr.›</a:t>
            </a:fld>
            <a:endParaRPr lang="nl-BE"/>
          </a:p>
        </p:txBody>
      </p:sp>
    </p:spTree>
    <p:extLst>
      <p:ext uri="{BB962C8B-B14F-4D97-AF65-F5344CB8AC3E}">
        <p14:creationId xmlns:p14="http://schemas.microsoft.com/office/powerpoint/2010/main" val="3137157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oogvoorlekkers.be/reservatiespelkoffers" TargetMode="External"/><Relationship Id="rId2" Type="http://schemas.openxmlformats.org/officeDocument/2006/relationships/hyperlink" Target="https://www.oogvoorlekkers.be/"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www.nice-info.be/dossier/onderwijs/het-land-van-calcimus" TargetMode="External"/><Relationship Id="rId4" Type="http://schemas.openxmlformats.org/officeDocument/2006/relationships/hyperlink" Target="mailto:logo@logoleieland.b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www.oogvoorlekkers.be/lekkergezond"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oogvoorlekkers.be/lekkergezon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ogoleieland.be/content/bordspel-%E2%80%98lekkerbekjes%E2%80%99-doet-kinderen-gezond-eten-en-bewegen" TargetMode="External"/><Relationship Id="rId2" Type="http://schemas.openxmlformats.org/officeDocument/2006/relationships/hyperlink" Target="mailto:logo@logoleieland.be"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mijn.gezondleven.be/vragenlijsten"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mijn.gezondleven.b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moev.be/activiteiten/vorming-bewegingstussendoortjes/filters:leerkrachten" TargetMode="External"/><Relationship Id="rId2" Type="http://schemas.openxmlformats.org/officeDocument/2006/relationships/hyperlink" Target="https://www.gezondleven.be/projecten/dip-dobbel-doe"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mailto:logo@logoleieland.b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info@wvl.moev.be" TargetMode="External"/><Relationship Id="rId2" Type="http://schemas.openxmlformats.org/officeDocument/2006/relationships/hyperlink" Target="https://www.moev.be/materialen/filters:huren-lenen,kopen,lager-onderwijs,speelplaatswerking"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hyperlink" Target="https://www.moev.be/projecten/fair-play-basisonderwijs" TargetMode="External"/><Relationship Id="rId2" Type="http://schemas.openxmlformats.org/officeDocument/2006/relationships/hyperlink" Target="mailto:info@wvl.moev.be"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de-voedingsdriehoek"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hyperlink" Target="https://www.nice-info.be/materialen/smulvriendenboekje" TargetMode="External"/><Relationship Id="rId7" Type="http://schemas.openxmlformats.org/officeDocument/2006/relationships/image" Target="../media/image16.jpeg"/><Relationship Id="rId2" Type="http://schemas.openxmlformats.org/officeDocument/2006/relationships/hyperlink" Target="https://www.nice-info.be/materialen/gezond-gebeten-voor-yummies"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nice-info.be/materialen/gezond-gebeten-voor-yummies#:~:text=Het%20boekje%20'Gezond%20gebeten%20voor,mee%20doorheen%20het%20boekje%20gidsen." TargetMode="External"/><Relationship Id="rId4" Type="http://schemas.openxmlformats.org/officeDocument/2006/relationships/hyperlink" Target="mailto:logo@logoleieland.b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hyperlink" Target="https://www.moev.be/aanbod-basisonderwijs/bewegingscampagnes/daily-mile" TargetMode="External"/><Relationship Id="rId4" Type="http://schemas.openxmlformats.org/officeDocument/2006/relationships/hyperlink" Target="mailto:info@wvl.moev.be" TargetMode="External"/></Relationships>
</file>

<file path=ppt/slides/_rels/slide2.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0.xml"/><Relationship Id="rId39" Type="http://schemas.openxmlformats.org/officeDocument/2006/relationships/slide" Target="slide62.xml"/><Relationship Id="rId21" Type="http://schemas.openxmlformats.org/officeDocument/2006/relationships/slide" Target="slide25.xml"/><Relationship Id="rId34" Type="http://schemas.openxmlformats.org/officeDocument/2006/relationships/slide" Target="slide56.xml"/><Relationship Id="rId42" Type="http://schemas.openxmlformats.org/officeDocument/2006/relationships/slide" Target="slide65.xml"/><Relationship Id="rId47" Type="http://schemas.openxmlformats.org/officeDocument/2006/relationships/slide" Target="slide35.xml"/><Relationship Id="rId50" Type="http://schemas.openxmlformats.org/officeDocument/2006/relationships/slide" Target="slide38.xml"/><Relationship Id="rId55" Type="http://schemas.openxmlformats.org/officeDocument/2006/relationships/slide" Target="slide43.xml"/><Relationship Id="rId7" Type="http://schemas.openxmlformats.org/officeDocument/2006/relationships/slide" Target="slide11.xml"/><Relationship Id="rId2" Type="http://schemas.openxmlformats.org/officeDocument/2006/relationships/slide" Target="slide6.xml"/><Relationship Id="rId16" Type="http://schemas.openxmlformats.org/officeDocument/2006/relationships/slide" Target="slide20.xml"/><Relationship Id="rId20" Type="http://schemas.openxmlformats.org/officeDocument/2006/relationships/slide" Target="slide24.xml"/><Relationship Id="rId29" Type="http://schemas.openxmlformats.org/officeDocument/2006/relationships/slide" Target="slide51.xml"/><Relationship Id="rId41" Type="http://schemas.openxmlformats.org/officeDocument/2006/relationships/slide" Target="slide64.xml"/><Relationship Id="rId54" Type="http://schemas.openxmlformats.org/officeDocument/2006/relationships/slide" Target="slide42.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slide" Target="slide28.xml"/><Relationship Id="rId32" Type="http://schemas.openxmlformats.org/officeDocument/2006/relationships/slide" Target="slide54.xml"/><Relationship Id="rId37" Type="http://schemas.openxmlformats.org/officeDocument/2006/relationships/slide" Target="slide59.xml"/><Relationship Id="rId40" Type="http://schemas.openxmlformats.org/officeDocument/2006/relationships/slide" Target="slide63.xml"/><Relationship Id="rId45" Type="http://schemas.openxmlformats.org/officeDocument/2006/relationships/slide" Target="slide33.xml"/><Relationship Id="rId53" Type="http://schemas.openxmlformats.org/officeDocument/2006/relationships/slide" Target="slide41.xml"/><Relationship Id="rId58" Type="http://schemas.openxmlformats.org/officeDocument/2006/relationships/slide" Target="slide46.xml"/><Relationship Id="rId5" Type="http://schemas.openxmlformats.org/officeDocument/2006/relationships/slide" Target="slide9.xml"/><Relationship Id="rId15" Type="http://schemas.openxmlformats.org/officeDocument/2006/relationships/slide" Target="slide19.xml"/><Relationship Id="rId23" Type="http://schemas.openxmlformats.org/officeDocument/2006/relationships/slide" Target="slide27.xml"/><Relationship Id="rId28" Type="http://schemas.openxmlformats.org/officeDocument/2006/relationships/slide" Target="slide50.xml"/><Relationship Id="rId36" Type="http://schemas.openxmlformats.org/officeDocument/2006/relationships/slide" Target="slide58.xml"/><Relationship Id="rId49" Type="http://schemas.openxmlformats.org/officeDocument/2006/relationships/slide" Target="slide37.xml"/><Relationship Id="rId57" Type="http://schemas.openxmlformats.org/officeDocument/2006/relationships/slide" Target="slide45.xml"/><Relationship Id="rId61" Type="http://schemas.openxmlformats.org/officeDocument/2006/relationships/slide" Target="slide49.xml"/><Relationship Id="rId10" Type="http://schemas.openxmlformats.org/officeDocument/2006/relationships/slide" Target="slide14.xml"/><Relationship Id="rId19" Type="http://schemas.openxmlformats.org/officeDocument/2006/relationships/slide" Target="slide23.xml"/><Relationship Id="rId31" Type="http://schemas.openxmlformats.org/officeDocument/2006/relationships/slide" Target="slide53.xml"/><Relationship Id="rId44" Type="http://schemas.openxmlformats.org/officeDocument/2006/relationships/slide" Target="slide32.xml"/><Relationship Id="rId52" Type="http://schemas.openxmlformats.org/officeDocument/2006/relationships/slide" Target="slide40.xml"/><Relationship Id="rId60" Type="http://schemas.openxmlformats.org/officeDocument/2006/relationships/slide" Target="slide48.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slide" Target="slide18.xml"/><Relationship Id="rId22" Type="http://schemas.openxmlformats.org/officeDocument/2006/relationships/slide" Target="slide26.xml"/><Relationship Id="rId27" Type="http://schemas.openxmlformats.org/officeDocument/2006/relationships/slide" Target="slide31.xml"/><Relationship Id="rId30" Type="http://schemas.openxmlformats.org/officeDocument/2006/relationships/slide" Target="slide52.xml"/><Relationship Id="rId35" Type="http://schemas.openxmlformats.org/officeDocument/2006/relationships/slide" Target="slide57.xml"/><Relationship Id="rId43" Type="http://schemas.openxmlformats.org/officeDocument/2006/relationships/slide" Target="slide66.xml"/><Relationship Id="rId48" Type="http://schemas.openxmlformats.org/officeDocument/2006/relationships/slide" Target="slide36.xml"/><Relationship Id="rId56" Type="http://schemas.openxmlformats.org/officeDocument/2006/relationships/slide" Target="slide44.xml"/><Relationship Id="rId8" Type="http://schemas.openxmlformats.org/officeDocument/2006/relationships/slide" Target="slide12.xml"/><Relationship Id="rId51" Type="http://schemas.openxmlformats.org/officeDocument/2006/relationships/slide" Target="slide39.xml"/><Relationship Id="rId3" Type="http://schemas.openxmlformats.org/officeDocument/2006/relationships/slide" Target="slide7.xml"/><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29.xml"/><Relationship Id="rId33" Type="http://schemas.openxmlformats.org/officeDocument/2006/relationships/slide" Target="slide55.xml"/><Relationship Id="rId38" Type="http://schemas.openxmlformats.org/officeDocument/2006/relationships/slide" Target="slide60.xml"/><Relationship Id="rId46" Type="http://schemas.openxmlformats.org/officeDocument/2006/relationships/slide" Target="slide34.xml"/><Relationship Id="rId59" Type="http://schemas.openxmlformats.org/officeDocument/2006/relationships/slide" Target="slide47.xml"/></Relationships>
</file>

<file path=ppt/slides/_rels/slide20.xml.rels><?xml version="1.0" encoding="UTF-8" standalone="yes"?>
<Relationships xmlns="http://schemas.openxmlformats.org/package/2006/relationships"><Relationship Id="rId3" Type="http://schemas.openxmlformats.org/officeDocument/2006/relationships/hyperlink" Target="mailto:info@wvl.moev.be" TargetMode="External"/><Relationship Id="rId2" Type="http://schemas.openxmlformats.org/officeDocument/2006/relationships/hyperlink" Target="https://www.moev.be/aanbod-basisonderwijs/bewegings-en-sportaanbod-binnen-lesuren/dansen-doet-bewegen/lucky-luuk"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moev.be/projecten/lucky-luu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portkompas.be/nl" TargetMode="External"/><Relationship Id="rId2" Type="http://schemas.openxmlformats.org/officeDocument/2006/relationships/hyperlink" Target="https://sportkompas.be/nl/organiseren/ik-wil-organiseren-in-vlaanderen"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hyperlink" Target="https://www.sport.vlaanderen/sportactiviteiten/voor-elke-leeftijd-wat/multimove/" TargetMode="External"/><Relationship Id="rId2" Type="http://schemas.openxmlformats.org/officeDocument/2006/relationships/hyperlink" Target="https://www.sport.vlaanderen/paginas/multimove-stappenplan/"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oogvoorlekkers.be/wat-oog-voor-lekkers/subsidies-en-steun" TargetMode="Externa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lv.vlaanderen.be/nl/subsidies/scholen/schoolfruit-groenten-en-mel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projecten/gezondheidsrally-1"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hyperlink" Target="https://www.sport.vlaanderen/sportactiviteiten/voor-elke-leeftijd-wat/sport-na-school/sportsnack-provincie-west-vlaanderen/" TargetMode="External"/><Relationship Id="rId2" Type="http://schemas.openxmlformats.org/officeDocument/2006/relationships/hyperlink" Target="https://www.sport.vlaanderen/scholen/organiseer-een-activiteit/heldenklas/sportsnack-in-jouw-school-6-tot-12-jarigen/"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cycling.vlaanderen/jeugd/kidz-on-wheelz"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moev.be/activiteiten/meester-op-de-fiets-westv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logoleieland.be/content/gezond-opgroeien-0" TargetMode="External"/><Relationship Id="rId2" Type="http://schemas.openxmlformats.org/officeDocument/2006/relationships/hyperlink" Target="mailto:logo@leieland.be"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gezondleven.be/files/voeding/Leerlijn-voeding.PDF"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79.xml"/><Relationship Id="rId18" Type="http://schemas.openxmlformats.org/officeDocument/2006/relationships/slide" Target="slide84.xml"/><Relationship Id="rId26" Type="http://schemas.openxmlformats.org/officeDocument/2006/relationships/slide" Target="slide92.xml"/><Relationship Id="rId3" Type="http://schemas.openxmlformats.org/officeDocument/2006/relationships/slide" Target="slide68.xml"/><Relationship Id="rId21" Type="http://schemas.openxmlformats.org/officeDocument/2006/relationships/slide" Target="slide87.xml"/><Relationship Id="rId7" Type="http://schemas.openxmlformats.org/officeDocument/2006/relationships/slide" Target="slide72.xml"/><Relationship Id="rId12" Type="http://schemas.openxmlformats.org/officeDocument/2006/relationships/slide" Target="slide78.xml"/><Relationship Id="rId17" Type="http://schemas.openxmlformats.org/officeDocument/2006/relationships/slide" Target="slide83.xml"/><Relationship Id="rId25" Type="http://schemas.openxmlformats.org/officeDocument/2006/relationships/slide" Target="slide91.xml"/><Relationship Id="rId2" Type="http://schemas.openxmlformats.org/officeDocument/2006/relationships/slide" Target="slide67.xml"/><Relationship Id="rId16" Type="http://schemas.openxmlformats.org/officeDocument/2006/relationships/slide" Target="slide82.xml"/><Relationship Id="rId20" Type="http://schemas.openxmlformats.org/officeDocument/2006/relationships/slide" Target="slide86.xml"/><Relationship Id="rId29" Type="http://schemas.openxmlformats.org/officeDocument/2006/relationships/slide" Target="slide95.xml"/><Relationship Id="rId1" Type="http://schemas.openxmlformats.org/officeDocument/2006/relationships/slideLayout" Target="../slideLayouts/slideLayout2.xml"/><Relationship Id="rId6" Type="http://schemas.openxmlformats.org/officeDocument/2006/relationships/slide" Target="slide71.xml"/><Relationship Id="rId11" Type="http://schemas.openxmlformats.org/officeDocument/2006/relationships/slide" Target="slide77.xml"/><Relationship Id="rId24" Type="http://schemas.openxmlformats.org/officeDocument/2006/relationships/slide" Target="slide90.xml"/><Relationship Id="rId32" Type="http://schemas.openxmlformats.org/officeDocument/2006/relationships/slide" Target="slide98.xml"/><Relationship Id="rId5" Type="http://schemas.openxmlformats.org/officeDocument/2006/relationships/slide" Target="slide70.xml"/><Relationship Id="rId15" Type="http://schemas.openxmlformats.org/officeDocument/2006/relationships/slide" Target="slide81.xml"/><Relationship Id="rId23" Type="http://schemas.openxmlformats.org/officeDocument/2006/relationships/slide" Target="slide89.xml"/><Relationship Id="rId28" Type="http://schemas.openxmlformats.org/officeDocument/2006/relationships/slide" Target="slide94.xml"/><Relationship Id="rId10" Type="http://schemas.openxmlformats.org/officeDocument/2006/relationships/slide" Target="slide76.xml"/><Relationship Id="rId19" Type="http://schemas.openxmlformats.org/officeDocument/2006/relationships/slide" Target="slide85.xml"/><Relationship Id="rId31" Type="http://schemas.openxmlformats.org/officeDocument/2006/relationships/slide" Target="slide97.xml"/><Relationship Id="rId4" Type="http://schemas.openxmlformats.org/officeDocument/2006/relationships/slide" Target="slide69.xml"/><Relationship Id="rId9" Type="http://schemas.openxmlformats.org/officeDocument/2006/relationships/slide" Target="slide74.xml"/><Relationship Id="rId14" Type="http://schemas.openxmlformats.org/officeDocument/2006/relationships/slide" Target="slide80.xml"/><Relationship Id="rId22" Type="http://schemas.openxmlformats.org/officeDocument/2006/relationships/slide" Target="slide88.xml"/><Relationship Id="rId27" Type="http://schemas.openxmlformats.org/officeDocument/2006/relationships/slide" Target="slide93.xml"/><Relationship Id="rId30" Type="http://schemas.openxmlformats.org/officeDocument/2006/relationships/slide" Target="slide96.xml"/></Relationships>
</file>

<file path=ppt/slides/_rels/slide30.xml.rels><?xml version="1.0" encoding="UTF-8" standalone="yes"?>
<Relationships xmlns="http://schemas.openxmlformats.org/package/2006/relationships"><Relationship Id="rId3" Type="http://schemas.openxmlformats.org/officeDocument/2006/relationships/hyperlink" Target="https://www.gezondleven.be/files/voeding/schoolmaaltijdengids_2018.pdf"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mailto:logo@logoleieland.be" TargetMode="External"/><Relationship Id="rId4" Type="http://schemas.openxmlformats.org/officeDocument/2006/relationships/hyperlink" Target="https://www.gezondleven.be/files/onderwijs/Richtlijnen-voor-een-gezonde-broodjeslunch-op-school.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sportbeweegtjeschool.be/" TargetMode="External"/><Relationship Id="rId2" Type="http://schemas.openxmlformats.org/officeDocument/2006/relationships/hyperlink" Target="mailto:info@wvl.moev.be"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een-doos-vol-gevoelens-0"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hyperlink" Target="https://logoleieland.be/content/lespakket-warme-william-lager-onderwijs" TargetMode="External"/><Relationship Id="rId2" Type="http://schemas.openxmlformats.org/officeDocument/2006/relationships/hyperlink" Target="https://www.warmewilliam.be/lesmaplager"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www.warmewilliam.b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logoleieland.be/content/geluk-voor-kinderen-vriendschap" TargetMode="External"/><Relationship Id="rId2" Type="http://schemas.openxmlformats.org/officeDocument/2006/relationships/hyperlink" Target="https://logoleieland.be/content/geluk-voor-kinderen" TargetMode="Externa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mailto:logo@logoleieland.be" TargetMode="External"/><Relationship Id="rId4" Type="http://schemas.openxmlformats.org/officeDocument/2006/relationships/hyperlink" Target="https://logoleieland.be/content/geluk-voor-kinderen-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logoleieland.be/content/ontspanningskalend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logoleieland.be/content/emoscoo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vlieg-erin-1"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www.cm.be/professioneel/scholen/basisonderwijs/vlieg-erin/index.jsp"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ik-ben-nummer-13"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een-huis-vol-gevoelens-en-axen-0"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kinderkwaliteiten"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babbeldoos"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hartenboeken"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kikker-be-cool"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een-wereld-vol-troost-0"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zitdazo.be/overjo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mim&#252;rfel"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de-coole-kikker"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hyperlink" Target="http://logoleieland.be/content/monsterkoffer"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mailto:logo@logoleieland.b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onze-klas-ons-team"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info@logoleieland.b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voelsprieten"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maak-van-je-school-een-goedgevoel-school"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hyperlink" Target="http://logoleieland.be/content/speels-omgaan-met-agressie"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mailto:logo@logoleieland.b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pesten-stoppen-stap-voor-stap" TargetMode="Externa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bang-voor-faalangst" TargetMode="Externa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hyperlink" Target="https://www.schooluitdekast.be/leerkrachten-lager-onderwijs/methodieken/lily-over-een-meisje-dat-haar-broer-bespiedde" TargetMode="External"/><Relationship Id="rId7" Type="http://schemas.openxmlformats.org/officeDocument/2006/relationships/image" Target="../media/image56.png"/><Relationship Id="rId2" Type="http://schemas.openxmlformats.org/officeDocument/2006/relationships/hyperlink" Target="https://www.schooluitdekast.be/leerkrachten-lager-onderwijs/methodieken/educatief-pakket-gelukkige-vaderdag-silvie"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schooluitdekast.be/leerkrachten-lager-onderwijs/methodieken/sam-over-een-jongen-die-een-meisje-wil-zijn"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kieskleurtegenpesten.be/actiefiches/"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hyperlink" Target="https://logoleieland.be/content/happy-snacks-lager-onderwijs" TargetMode="External"/><Relationship Id="rId2" Type="http://schemas.openxmlformats.org/officeDocument/2006/relationships/hyperlink" Target="https://www.gezondleven.be/files/Gezonde-school/Mentaal-welbevinden/Leerdoelen-bij-Happy-Snacks-figuur.pdf" TargetMode="Externa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s://www.gezondleven.be/settings/gezonde-school/mentaal-welbevinden-op-school/gelukindeklas/aan-de-slag" TargetMode="External"/><Relationship Id="rId4" Type="http://schemas.openxmlformats.org/officeDocument/2006/relationships/hyperlink" Target="mailto:logo@logoleieland.be"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logoleieland.be/content/kamishibai-vertelplaten" TargetMode="External"/><Relationship Id="rId2" Type="http://schemas.openxmlformats.org/officeDocument/2006/relationships/hyperlink" Target="https://www.gezondleven.be/settings/gezonde-school/mentaal-welbevinden-op-school/gelukindeklas/lespakket" TargetMode="Externa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hyperlink" Target="https://logoleieland.be/content/geluk-de-klas-0" TargetMode="External"/><Relationship Id="rId4" Type="http://schemas.openxmlformats.org/officeDocument/2006/relationships/hyperlink" Target="mailto:logo@logoleieland.b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rots-en-water-basis-en-praktijkboek"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oogvoorlekkers.be/proefkampioen"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hyperlink" Target="https://www.moev.be/materialen/speelmaatjes" TargetMode="External"/><Relationship Id="rId2" Type="http://schemas.openxmlformats.org/officeDocument/2006/relationships/hyperlink" Target="mailto:info@wvl.moev.be"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hyperlink" Target="https://forms.office.com/pages/responsepage.aspx?id=3HzxxWDPH0WWpsgiyWBqyOWinf8cphxBrHhKWX1_Ni9UMVI2OVhQRjYyTDI5RVBWRTcwMjVGMTA4Ti4u" TargetMode="External"/><Relationship Id="rId2" Type="http://schemas.openxmlformats.org/officeDocument/2006/relationships/hyperlink" Target="https://logoleieland.be/content/inspiratiegids-10-daagse-van-de-geestelijke-gezondheid-2022-1"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logoleieland.be/content/10-daagse-van-de-geestelijke-gezondheid-5" TargetMode="External"/><Relationship Id="rId4" Type="http://schemas.openxmlformats.org/officeDocument/2006/relationships/hyperlink" Target="mailto:logo@logoleieland.b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logoleieland.be/content/inspiratiegids-complimentendag-0" TargetMode="External"/><Relationship Id="rId2" Type="http://schemas.openxmlformats.org/officeDocument/2006/relationships/hyperlink" Target="https://logoleieland.be/complimenten" TargetMode="Externa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mailto:logo@logoleieland.be"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instagram.com/kzitermee.be/" TargetMode="External"/><Relationship Id="rId3" Type="http://schemas.openxmlformats.org/officeDocument/2006/relationships/hyperlink" Target="http://www.kzitermee.be/" TargetMode="External"/><Relationship Id="rId7" Type="http://schemas.openxmlformats.org/officeDocument/2006/relationships/hyperlink" Target="mailto:logo@logoleieland.b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forms.office.com/Pages/ResponsePage.aspx?id=3HzxxWDPH0WWpsgiyWBqyBNl5xqfJSpPt77I0axzVoBUM1NUS0FBUzJBQzRYWkxNQVdMU1EzUU8wUi4u" TargetMode="External"/><Relationship Id="rId11" Type="http://schemas.openxmlformats.org/officeDocument/2006/relationships/image" Target="../media/image65.png"/><Relationship Id="rId5" Type="http://schemas.openxmlformats.org/officeDocument/2006/relationships/hyperlink" Target="https://logoleieland.be/content/kzitermeebe" TargetMode="External"/><Relationship Id="rId10" Type="http://schemas.openxmlformats.org/officeDocument/2006/relationships/image" Target="../media/image64.png"/><Relationship Id="rId4" Type="http://schemas.openxmlformats.org/officeDocument/2006/relationships/hyperlink" Target="https://kzitermee.be/professionals/onderwijs/" TargetMode="External"/><Relationship Id="rId9" Type="http://schemas.openxmlformats.org/officeDocument/2006/relationships/hyperlink" Target="https://www.youtube.com/channel/UCGvDgbYQQGZ9gmC-tTLf_IA"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warmescholen.net/" TargetMode="External"/><Relationship Id="rId7" Type="http://schemas.openxmlformats.org/officeDocument/2006/relationships/image" Target="../media/image66.jpeg"/><Relationship Id="rId2" Type="http://schemas.openxmlformats.org/officeDocument/2006/relationships/hyperlink" Target="mailto:info@warmescholen.net" TargetMode="External"/><Relationship Id="rId1" Type="http://schemas.openxmlformats.org/officeDocument/2006/relationships/slideLayout" Target="../slideLayouts/slideLayout2.xml"/><Relationship Id="rId6" Type="http://schemas.openxmlformats.org/officeDocument/2006/relationships/hyperlink" Target="https://www.warmescholen.net/zinactiviteiten" TargetMode="External"/><Relationship Id="rId5" Type="http://schemas.openxmlformats.org/officeDocument/2006/relationships/hyperlink" Target="https://www.warmescholen.net/bouwstenen" TargetMode="External"/><Relationship Id="rId4" Type="http://schemas.openxmlformats.org/officeDocument/2006/relationships/hyperlink" Target="https://www.warmescholen.net/inspiratie#Exemplarische%20schole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gezondleven.be/settings/gezonde-school/%20mentaal-welbevinden-op-school/mentaal-welbevinden-in-de-klas" TargetMode="External"/><Relationship Id="rId2" Type="http://schemas.openxmlformats.org/officeDocument/2006/relationships/hyperlink" Target="mailto:logo@logoleieland.be"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theaterrichtlijnen-%E2%80%98geestig-gezond-op-de-planken%E2%80%99"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vad.be/materialen/detail/vlucht-naar-avatar---lespakket" TargetMode="Externa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hyperlink" Target="https://mediawijs.be/tools/lespakket-laat-jouw-beeldscherm-sporen-na" TargetMode="External"/><Relationship Id="rId2" Type="http://schemas.openxmlformats.org/officeDocument/2006/relationships/hyperlink" Target="https://www.ap.be/lesmateriaal/laat-jouw-beeldscherm-sporen-na"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vad.be/materialen/detail/lespakket-lol-zonder-alcohol"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pim-pompoenkwartet"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hyperlink" Target="mailto:preventie@desleutel.b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s://desleutel.be/workshop/topspel/"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20hanna.peeters@vad.be" TargetMode="External"/><Relationship Id="rId2" Type="http://schemas.openxmlformats.org/officeDocument/2006/relationships/hyperlink" Target="https://www.cgglargo.be/nl/ondersteuning/preventie-tabak-alcohol-drugs-en-gamen" TargetMode="Externa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hyperlink" Target="http://www.vad.be/artikels/detail/als-kleine-kinderen-groot-worden"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vad.be/materialen/detail/leerlijn-alcohol-tabak-gamen-cannabis-en-andere-illegale-drugs"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4.jpeg"/><Relationship Id="rId5" Type="http://schemas.openxmlformats.org/officeDocument/2006/relationships/hyperlink" Target="http://www.vad.be/" TargetMode="External"/><Relationship Id="rId4" Type="http://schemas.openxmlformats.org/officeDocument/2006/relationships/hyperlink" Target="mailto:vad@vad.b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mailto:preventieTAD@cgglargo.be" TargetMode="External"/><Relationship Id="rId2" Type="http://schemas.openxmlformats.org/officeDocument/2006/relationships/hyperlink" Target="http://www.vad.be/materialen/detail/drugbeleid-op-school-dos"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hyperlink" Target="https://logoleieland.be/content/luizen" TargetMode="External"/><Relationship Id="rId2" Type="http://schemas.openxmlformats.org/officeDocument/2006/relationships/hyperlink" Target="mailto:logo@logoleieland.be" TargetMode="Externa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tandenkoffer-1"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8" Type="http://schemas.openxmlformats.org/officeDocument/2006/relationships/hyperlink" Target="https://logoleieland.be/content/educatieve-brochure-mondzorg-2022" TargetMode="External"/><Relationship Id="rId3" Type="http://schemas.openxmlformats.org/officeDocument/2006/relationships/hyperlink" Target="https://gezondemond.be/hulpmiddelen/educatief-materiaal/" TargetMode="External"/><Relationship Id="rId7" Type="http://schemas.openxmlformats.org/officeDocument/2006/relationships/hyperlink" Target="mailto:logo@logoleieland.be" TargetMode="External"/><Relationship Id="rId2" Type="http://schemas.openxmlformats.org/officeDocument/2006/relationships/hyperlink" Target="https://logoleieland.be/content/de-reizende-tentoonstelling" TargetMode="External"/><Relationship Id="rId1" Type="http://schemas.openxmlformats.org/officeDocument/2006/relationships/slideLayout" Target="../slideLayouts/slideLayout2.xml"/><Relationship Id="rId6" Type="http://schemas.openxmlformats.org/officeDocument/2006/relationships/hyperlink" Target="https://gezondemond.be/jongeren/de-reizende-tentoonstelling/" TargetMode="External"/><Relationship Id="rId5" Type="http://schemas.openxmlformats.org/officeDocument/2006/relationships/hyperlink" Target="http://www.logoleieland.be/content/lessenpakket-6de-leerjaar-steek-een-tandje-bij" TargetMode="External"/><Relationship Id="rId4" Type="http://schemas.openxmlformats.org/officeDocument/2006/relationships/hyperlink" Target="http://www.logoleieland.be/content/lessenpakket-5de-leerjaar-zet-er-je-tanden-met-flos-en-bros" TargetMode="External"/><Relationship Id="rId9"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logoleieland.be/content/basisadviezen-mondgezondheid-voor-peuters-kleuters-en-kinderen-tot-12-jaar"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ziggi-verliefd"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seksuelevorming.be/materiaal/omgaan-met-seksueel-grensoverschrijdend-gedrag-op-schoo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wild-van-water-8"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hyperlink" Target="https://www.sensoa.be/materiaal/mijn-wens-mijn-grens-lesmateriaal" TargetMode="External"/><Relationship Id="rId2" Type="http://schemas.openxmlformats.org/officeDocument/2006/relationships/hyperlink" Target="https://www.sensoa.be/lesgeven-over-grenzen-en-weerbaarheid" TargetMode="Externa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sensoa.be/lesgeven-over-homoseksualiteit"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professionals.jeugdfilm.be/nl" TargetMode="External"/><Relationship Id="rId2" Type="http://schemas.openxmlformats.org/officeDocument/2006/relationships/hyperlink" Target="https://www.sensoa.be/materiaal/jef-jeugdfilms-lesmappen" TargetMode="Externa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sensoa.be/materiaal/de-dokter-bea-show-lesmodules"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healthies.joetz.be/lesgever/%20seksualiteit-vrij-wijs-west-vlaanderen" TargetMode="External"/><Relationship Id="rId2" Type="http://schemas.openxmlformats.org/officeDocument/2006/relationships/hyperlink" Target="mailto:joetz.west@joetz.be"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3" Type="http://schemas.openxmlformats.org/officeDocument/2006/relationships/hyperlink" Target="https://www.grenswijs.be/" TargetMode="External"/><Relationship Id="rId2" Type="http://schemas.openxmlformats.org/officeDocument/2006/relationships/hyperlink" Target="http://www.seksuelevorming.be/" TargetMode="Externa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logoleieland.be/content/lekker-fris"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hyperlink" Target="http://www.lekkerfris.be/"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warmedagen.be/gratis-campagnemateriaal" TargetMode="Externa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8.xml.rels><?xml version="1.0" encoding="UTF-8" standalone="yes"?>
<Relationships xmlns="http://schemas.openxmlformats.org/package/2006/relationships"><Relationship Id="rId3" Type="http://schemas.openxmlformats.org/officeDocument/2006/relationships/hyperlink" Target="https://www.wetenschapje.be/podcast/episode/86d30bd9/37-hoe-haal-ik-een-teek-uit-mijn-lijf" TargetMode="External"/><Relationship Id="rId2" Type="http://schemas.openxmlformats.org/officeDocument/2006/relationships/hyperlink" Target="http://tekenbeten.be/gratis-campagnemateriaal-voor-organisaties" TargetMode="Externa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www.tekenbeten.be/" TargetMode="External"/><Relationship Id="rId4" Type="http://schemas.openxmlformats.org/officeDocument/2006/relationships/hyperlink" Target="mailto:logo@logoleieland.be"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ketnet.be/kijken/s/schijtluizen/1/schijtluizen-s1a11" TargetMode="External"/><Relationship Id="rId2" Type="http://schemas.openxmlformats.org/officeDocument/2006/relationships/hyperlink" Target="https://www.ketnet.be/kijken/s/schijtluizen/1/schijtluizen-s1a14" TargetMode="Externa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hyperlink" Target="https://www.ketnet.be/kijken/s/schijtluize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ezondleven.be/files/voeding/Waterpas-diploma.pdf" TargetMode="External"/><Relationship Id="rId2" Type="http://schemas.openxmlformats.org/officeDocument/2006/relationships/hyperlink" Target="https://www.gezondleven.be/files/voeding/waterpas.pdf"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mailto:logo@logoleieland.be" TargetMode="External"/><Relationship Id="rId4" Type="http://schemas.openxmlformats.org/officeDocument/2006/relationships/hyperlink" Target="https://www.gezondleven.be/files/voeding/Waterpas-brieven-naar-ouders.pdf"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logoleieland.be/content/co2-meter-2" TargetMode="External"/><Relationship Id="rId2" Type="http://schemas.openxmlformats.org/officeDocument/2006/relationships/hyperlink" Target="https://zorg-en-gezondheid.be/bestelformulier-de-binnenluchtbrigade" TargetMode="Externa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hyperlink" Target="https://zorg-en-gezondheid.be/binnenluchtbrigade"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s://www.kanker.be/zonneslimme_scholen"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omgeving.vlaanderen.be/gezond-uit-eigen-grond"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west-vlaanderen.be/kwaliteit/Leefomgeving/MOS/Paginas/default.aspx" TargetMode="External"/><Relationship Id="rId2" Type="http://schemas.openxmlformats.org/officeDocument/2006/relationships/hyperlink" Target="mailto:mos@west-vlaanderen.be" TargetMode="Externa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logoleieland.be/content/veilig-omgaan-met-kraantjeswater-op-schoo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vlaanderen.be/publicaties/werkmap-oprechte-deelneming" TargetMode="External"/><Relationship Id="rId2" Type="http://schemas.openxmlformats.org/officeDocument/2006/relationships/hyperlink" Target="https://logoleieland.be/content/werkmap-oprechte-deelneming" TargetMode="Externa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hyperlink" Target="mailto:logo@logoleieland.be"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gezondleven.be/leerlijnen" TargetMode="Externa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hyperlink" Target="https://www.gezondleven.be/algemene-info-leerlijnen" TargetMode="External"/><Relationship Id="rId5" Type="http://schemas.openxmlformats.org/officeDocument/2006/relationships/hyperlink" Target="mailto:logo@logoleieland.be" TargetMode="External"/><Relationship Id="rId4" Type="http://schemas.openxmlformats.org/officeDocument/2006/relationships/hyperlink" Target="https://www.gezondleven.be/opleidingen/elearning/e-learning-leerlijnen-over-gezond-leven"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mailto:logo@logoleieland.be" TargetMode="External"/><Relationship Id="rId2" Type="http://schemas.openxmlformats.org/officeDocument/2006/relationships/hyperlink" Target="http://www.gezondopvoeden.be/" TargetMode="Externa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3" Type="http://schemas.openxmlformats.org/officeDocument/2006/relationships/hyperlink" Target="http://www.gezondeschool.be/" TargetMode="External"/><Relationship Id="rId2" Type="http://schemas.openxmlformats.org/officeDocument/2006/relationships/hyperlink" Target="mailto:logo@logoleieland.be" TargetMode="Externa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C0F7DF6-0891-4C89-AB79-072BFD111A44}" type="slidenum">
              <a:rPr lang="nl-BE" smtClean="0"/>
              <a:t>1</a:t>
            </a:fld>
            <a:endParaRPr lang="nl-BE" dirty="0"/>
          </a:p>
        </p:txBody>
      </p:sp>
      <p:pic>
        <p:nvPicPr>
          <p:cNvPr id="8" name="Afbeelding 7" descr="Afbeelding met tekst, teken&#10;&#10;Automatisch gegenereerde beschrijving">
            <a:extLst>
              <a:ext uri="{FF2B5EF4-FFF2-40B4-BE49-F238E27FC236}">
                <a16:creationId xmlns:a16="http://schemas.microsoft.com/office/drawing/2014/main" id="{F73A1E75-0111-C671-4796-C97D82EB2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1270" cy="7085137"/>
          </a:xfrm>
          <a:prstGeom prst="rect">
            <a:avLst/>
          </a:prstGeom>
        </p:spPr>
      </p:pic>
    </p:spTree>
    <p:extLst>
      <p:ext uri="{BB962C8B-B14F-4D97-AF65-F5344CB8AC3E}">
        <p14:creationId xmlns:p14="http://schemas.microsoft.com/office/powerpoint/2010/main" val="371456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97182" y="821803"/>
            <a:ext cx="9292334" cy="5317740"/>
          </a:xfrm>
        </p:spPr>
        <p:txBody>
          <a:bodyPr vert="horz" lIns="91440" tIns="45720" rIns="91440" bIns="45720" rtlCol="0" anchor="t">
            <a:normAutofit/>
          </a:bodyPr>
          <a:lstStyle/>
          <a:p>
            <a:pPr marL="0" indent="0">
              <a:buNone/>
            </a:pPr>
            <a:r>
              <a:rPr lang="nl-BE" sz="2400" b="1" dirty="0">
                <a:solidFill>
                  <a:srgbClr val="7030A0"/>
                </a:solidFill>
                <a:latin typeface="Source Sans Pro"/>
              </a:rPr>
              <a:t>Het land van </a:t>
            </a:r>
            <a:r>
              <a:rPr lang="nl-BE" sz="2400" b="1" dirty="0" err="1">
                <a:solidFill>
                  <a:srgbClr val="7030A0"/>
                </a:solidFill>
                <a:latin typeface="Source Sans Pro"/>
              </a:rPr>
              <a:t>Calcimus</a:t>
            </a:r>
            <a:endParaRPr lang="nl-BE" sz="2400" dirty="0">
              <a:solidFill>
                <a:srgbClr val="7030A0"/>
              </a:solidFill>
              <a:latin typeface="Source Sans Pro"/>
            </a:endParaRPr>
          </a:p>
          <a:p>
            <a:pPr marL="0" indent="0">
              <a:buNone/>
            </a:pPr>
            <a:endParaRPr lang="nl-BE" sz="1600" dirty="0">
              <a:latin typeface="Source Sans Pro"/>
            </a:endParaRPr>
          </a:p>
          <a:p>
            <a:pPr marL="0" indent="0">
              <a:buNone/>
            </a:pPr>
            <a:r>
              <a:rPr lang="nl-BE" sz="1600" b="1" dirty="0">
                <a:solidFill>
                  <a:srgbClr val="7030A0"/>
                </a:solidFill>
                <a:latin typeface="Source Sans Pro"/>
              </a:rPr>
              <a:t>Wat? </a:t>
            </a:r>
            <a:br>
              <a:rPr lang="nl-BE" sz="1600" b="1" dirty="0">
                <a:latin typeface="Source Sans Pro"/>
              </a:rPr>
            </a:br>
            <a:r>
              <a:rPr lang="nl-NL" sz="1600" dirty="0">
                <a:latin typeface="Source Sans Pro"/>
              </a:rPr>
              <a:t>Koning </a:t>
            </a:r>
            <a:r>
              <a:rPr lang="nl-NL" sz="1600" dirty="0" err="1">
                <a:latin typeface="Source Sans Pro"/>
              </a:rPr>
              <a:t>Calcimus</a:t>
            </a:r>
            <a:r>
              <a:rPr lang="nl-NL" sz="1600" dirty="0">
                <a:latin typeface="Source Sans Pro"/>
              </a:rPr>
              <a:t> neemt de kinderen mee op ontdekking doorheen zijn land en leert hen dat een </a:t>
            </a:r>
            <a:r>
              <a:rPr lang="nl-NL" sz="1600" b="1" dirty="0">
                <a:latin typeface="Source Sans Pro"/>
              </a:rPr>
              <a:t>gezonde voeding </a:t>
            </a:r>
            <a:r>
              <a:rPr lang="nl-NL" sz="1600" dirty="0">
                <a:latin typeface="Source Sans Pro"/>
              </a:rPr>
              <a:t>met een gezonde portie melk of melkproducten, voldoende groenten en fruit en </a:t>
            </a:r>
            <a:r>
              <a:rPr lang="nl-NL" sz="1600" b="1" dirty="0">
                <a:latin typeface="Source Sans Pro"/>
              </a:rPr>
              <a:t>beweging</a:t>
            </a:r>
            <a:r>
              <a:rPr lang="nl-NL" sz="1600" dirty="0">
                <a:latin typeface="Source Sans Pro"/>
              </a:rPr>
              <a:t> belangrijk voor hen is.</a:t>
            </a:r>
          </a:p>
          <a:p>
            <a:pPr marL="0" indent="0">
              <a:buNone/>
            </a:pPr>
            <a:r>
              <a:rPr lang="nl-NL" sz="1600" dirty="0">
                <a:latin typeface="Source Sans Pro"/>
              </a:rPr>
              <a:t>Het project biedt leerkrachten zeer concreet lesmateriaal om in de klas te werken rond de thema’s gezonde voeding en beweging. Het materiaal is bovendien heel geschikt om “</a:t>
            </a:r>
            <a:r>
              <a:rPr lang="nl-NL" sz="1600" dirty="0">
                <a:latin typeface="Source Sans Pro"/>
                <a:hlinkClick r:id="rId2">
                  <a:extLst>
                    <a:ext uri="{A12FA001-AC4F-418D-AE19-62706E023703}">
                      <ahyp:hlinkClr xmlns:ahyp="http://schemas.microsoft.com/office/drawing/2018/hyperlinkcolor" val="tx"/>
                    </a:ext>
                  </a:extLst>
                </a:hlinkClick>
              </a:rPr>
              <a:t>Oog voor Lekkers</a:t>
            </a:r>
            <a:r>
              <a:rPr lang="nl-NL" sz="1600" dirty="0">
                <a:latin typeface="Source Sans Pro"/>
              </a:rPr>
              <a:t>”, verder tastbaar en boeiend in de klas uit te werken. </a:t>
            </a:r>
            <a:endParaRPr lang="nl-BE" sz="1600" dirty="0">
              <a:latin typeface="Source Sans Pro"/>
            </a:endParaRPr>
          </a:p>
          <a:p>
            <a:pPr marL="0" indent="0">
              <a:buNone/>
            </a:pPr>
            <a:br>
              <a:rPr lang="nl-BE" sz="1600" b="1" dirty="0">
                <a:solidFill>
                  <a:srgbClr val="7030A0"/>
                </a:solidFill>
                <a:latin typeface="Source Sans Pro"/>
              </a:rPr>
            </a:br>
            <a:r>
              <a:rPr lang="nl-BE" sz="1600" b="1" dirty="0">
                <a:solidFill>
                  <a:srgbClr val="7030A0"/>
                </a:solidFill>
                <a:latin typeface="Source Sans Pro"/>
              </a:rPr>
              <a:t>Kostprijs?</a:t>
            </a:r>
            <a:br>
              <a:rPr lang="nl-BE" sz="1600" dirty="0">
                <a:latin typeface="Source Sans Pro"/>
              </a:rPr>
            </a:br>
            <a:r>
              <a:rPr lang="nl-BE" sz="1600" dirty="0">
                <a:latin typeface="Source Sans Pro"/>
              </a:rPr>
              <a:t>Koffer gratis te ontlenen en lespakket gratis te downloaden: klik </a:t>
            </a:r>
            <a:r>
              <a:rPr lang="nl-BE" sz="1600" dirty="0">
                <a:latin typeface="Source Sans Pro"/>
                <a:hlinkClick r:id="rId3">
                  <a:extLst>
                    <a:ext uri="{A12FA001-AC4F-418D-AE19-62706E023703}">
                      <ahyp:hlinkClr xmlns:ahyp="http://schemas.microsoft.com/office/drawing/2018/hyperlinkcolor" val="tx"/>
                    </a:ext>
                  </a:extLst>
                </a:hlinkClick>
              </a:rPr>
              <a:t>hier</a:t>
            </a:r>
            <a:r>
              <a:rPr lang="nl-BE" sz="1600" dirty="0">
                <a:latin typeface="Source Sans Pro"/>
              </a:rPr>
              <a:t>. </a:t>
            </a:r>
            <a:endParaRPr lang="nl-BE" sz="1600" dirty="0">
              <a:latin typeface="Source Sans Pro"/>
              <a:ea typeface="Source Sans Pro"/>
            </a:endParaRPr>
          </a:p>
          <a:p>
            <a:pPr marL="0" indent="0">
              <a:buNone/>
            </a:pPr>
            <a:br>
              <a:rPr lang="nl-BE" sz="1600" b="1" dirty="0">
                <a:solidFill>
                  <a:srgbClr val="7030A0"/>
                </a:solidFill>
                <a:latin typeface="Source Sans Pro"/>
              </a:rPr>
            </a:br>
            <a:r>
              <a:rPr lang="nl-BE" sz="1600" b="1" dirty="0">
                <a:solidFill>
                  <a:srgbClr val="7030A0"/>
                </a:solidFill>
                <a:latin typeface="Source Sans Pro"/>
              </a:rPr>
              <a:t>Meer info?</a:t>
            </a:r>
            <a:br>
              <a:rPr lang="nl-BE" sz="1600" b="1" dirty="0">
                <a:solidFill>
                  <a:srgbClr val="7030A0"/>
                </a:solidFill>
                <a:latin typeface="Source Sans Pro"/>
              </a:rPr>
            </a:br>
            <a:r>
              <a:rPr lang="nl-BE" sz="1600" dirty="0">
                <a:latin typeface="Source Sans Pro"/>
              </a:rPr>
              <a:t>Tel: 056/44.07.94</a:t>
            </a:r>
            <a:br>
              <a:rPr lang="nl-BE" sz="1600" dirty="0">
                <a:latin typeface="Source Sans Pro"/>
              </a:rPr>
            </a:br>
            <a:r>
              <a:rPr lang="nl-BE" sz="1600" dirty="0">
                <a:effectLst/>
                <a:latin typeface="Source Sans Pro"/>
              </a:rPr>
              <a:t>E-mail: </a:t>
            </a:r>
            <a:r>
              <a:rPr lang="nl-BE" sz="1600" dirty="0">
                <a:effectLst/>
                <a:latin typeface="Source Sans Pro"/>
                <a:hlinkClick r:id="rId4"/>
              </a:rPr>
              <a:t>logo@logoleieland.be</a:t>
            </a:r>
            <a:r>
              <a:rPr lang="nl-BE" sz="1600" dirty="0">
                <a:effectLst/>
                <a:latin typeface="Source Sans Pro"/>
              </a:rPr>
              <a:t> </a:t>
            </a:r>
            <a:br>
              <a:rPr lang="nl-BE" sz="1600" dirty="0">
                <a:effectLst/>
                <a:latin typeface="Source Sans Pro"/>
              </a:rPr>
            </a:br>
            <a:r>
              <a:rPr lang="nl-BE" sz="1600" dirty="0">
                <a:effectLst/>
                <a:latin typeface="Source Sans Pro"/>
              </a:rPr>
              <a:t>Website: meer informatie vind je </a:t>
            </a:r>
            <a:r>
              <a:rPr lang="nl-BE" sz="1600" dirty="0">
                <a:effectLst/>
                <a:latin typeface="Source Sans Pro"/>
                <a:hlinkClick r:id="rId5">
                  <a:extLst>
                    <a:ext uri="{A12FA001-AC4F-418D-AE19-62706E023703}">
                      <ahyp:hlinkClr xmlns:ahyp="http://schemas.microsoft.com/office/drawing/2018/hyperlinkcolor" val="tx"/>
                    </a:ext>
                  </a:extLst>
                </a:hlinkClick>
              </a:rPr>
              <a:t>hier</a:t>
            </a:r>
            <a:r>
              <a:rPr lang="nl-BE" sz="1600" dirty="0">
                <a:effectLst/>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10</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1026" name="Picture 2" descr="Land van calcim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0950" y="3632129"/>
            <a:ext cx="2798698" cy="279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53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97182" y="821803"/>
            <a:ext cx="9292334" cy="5317740"/>
          </a:xfrm>
        </p:spPr>
        <p:txBody>
          <a:bodyPr>
            <a:normAutofit fontScale="62500" lnSpcReduction="20000"/>
          </a:bodyPr>
          <a:lstStyle/>
          <a:p>
            <a:pPr marL="0" indent="0">
              <a:buNone/>
            </a:pPr>
            <a:r>
              <a:rPr lang="nl-BE" sz="3800" b="1" dirty="0">
                <a:solidFill>
                  <a:srgbClr val="7030A0"/>
                </a:solidFill>
                <a:latin typeface="Source Sans Pro"/>
              </a:rPr>
              <a:t>Lekker Gezond!</a:t>
            </a:r>
            <a:endParaRPr lang="nl-BE" sz="3800" dirty="0">
              <a:solidFill>
                <a:srgbClr val="7030A0"/>
              </a:solidFill>
              <a:latin typeface="Source Sans Pro"/>
            </a:endParaRPr>
          </a:p>
          <a:p>
            <a:pPr marL="0" indent="0">
              <a:buNone/>
            </a:pPr>
            <a:endParaRPr lang="nl-BE" sz="2900" dirty="0">
              <a:latin typeface="Source Sans Pro"/>
            </a:endParaRPr>
          </a:p>
          <a:p>
            <a:pPr marL="0" indent="0">
              <a:buNone/>
            </a:pPr>
            <a:r>
              <a:rPr lang="nl-BE" sz="2600" b="1" dirty="0">
                <a:solidFill>
                  <a:srgbClr val="7030A0"/>
                </a:solidFill>
                <a:latin typeface="Source Sans Pro"/>
              </a:rPr>
              <a:t>Wat? </a:t>
            </a:r>
            <a:br>
              <a:rPr lang="nl-BE" sz="2600" dirty="0">
                <a:solidFill>
                  <a:srgbClr val="7030A0"/>
                </a:solidFill>
                <a:latin typeface="Source Sans Pro"/>
              </a:rPr>
            </a:br>
            <a:r>
              <a:rPr lang="nl-BE" sz="2600" dirty="0">
                <a:latin typeface="Source Sans Pro"/>
              </a:rPr>
              <a:t>Lekker Gezond! is een </a:t>
            </a:r>
            <a:r>
              <a:rPr lang="nl-BE" sz="2600" b="1" dirty="0">
                <a:latin typeface="Source Sans Pro"/>
              </a:rPr>
              <a:t>educatief pakket over de voedingsdriehoek </a:t>
            </a:r>
            <a:r>
              <a:rPr lang="nl-BE" sz="2600" dirty="0">
                <a:latin typeface="Source Sans Pro"/>
              </a:rPr>
              <a:t>voor leerkrachten in de 1e, 2e en 3e graad lager onderwijs. Het zijn kant-en-klare materialen waarmee je in je klas of als school aan de slag kan gaan rond gezonde voeding. </a:t>
            </a:r>
          </a:p>
          <a:p>
            <a:pPr marL="0" indent="0">
              <a:buNone/>
            </a:pPr>
            <a:r>
              <a:rPr lang="nl-BE" sz="2600" dirty="0">
                <a:latin typeface="Source Sans Pro"/>
              </a:rPr>
              <a:t>Lekker Gezond! geeft </a:t>
            </a:r>
            <a:r>
              <a:rPr lang="nl-BE" sz="2600" b="1" dirty="0">
                <a:latin typeface="Source Sans Pro"/>
              </a:rPr>
              <a:t>lessuggesties</a:t>
            </a:r>
            <a:r>
              <a:rPr lang="nl-BE" sz="2600" dirty="0">
                <a:latin typeface="Source Sans Pro"/>
              </a:rPr>
              <a:t> gerangschikt per graad en thema. Zo leren de kinderen bij over de voedingsdriehoek, de  verschillende eetmomenten, boodschappen doen en reclame. Deze lessuggesties zijn een concrete toepassing van de leerlijn voeding voor het lager onderwijs.  </a:t>
            </a:r>
          </a:p>
          <a:p>
            <a:pPr marL="0" indent="0">
              <a:buNone/>
            </a:pPr>
            <a:r>
              <a:rPr lang="nl-BE" sz="2600" dirty="0">
                <a:latin typeface="Source Sans Pro"/>
              </a:rPr>
              <a:t>Het lessenpakket is digitaal uitgewerkt zodat jij en je leerlingen het gemakkelijk kunnen gebruiken op een digitaal schoolbord, computer of tablet. Liever op papier? Dan kan je ook werkblaadjes downloaden en afprinten. </a:t>
            </a:r>
          </a:p>
          <a:p>
            <a:endParaRPr lang="nl-BE" sz="2600" dirty="0">
              <a:latin typeface="Source Sans Pro"/>
            </a:endParaRPr>
          </a:p>
          <a:p>
            <a:pPr marL="0" indent="0">
              <a:buNone/>
            </a:pPr>
            <a:r>
              <a:rPr lang="nl-BE" sz="2600" b="1" dirty="0">
                <a:solidFill>
                  <a:srgbClr val="7030A0"/>
                </a:solidFill>
                <a:latin typeface="Source Sans Pro"/>
              </a:rPr>
              <a:t>Kostprijs?</a:t>
            </a:r>
            <a:br>
              <a:rPr lang="nl-BE" sz="2600" dirty="0">
                <a:solidFill>
                  <a:srgbClr val="7030A0"/>
                </a:solidFill>
                <a:latin typeface="Source Sans Pro"/>
              </a:rPr>
            </a:br>
            <a:r>
              <a:rPr lang="nl-BE" sz="2600" dirty="0">
                <a:latin typeface="Source Sans Pro"/>
              </a:rPr>
              <a:t>Het lessenpakket en alle bijhorende materialen zijn gratis toegankelijk voor alle leerkrachten op Knooppunt. Je hebt er alleen een activatiecode voor nodig. </a:t>
            </a:r>
            <a:br>
              <a:rPr lang="nl-BE" sz="2600" dirty="0">
                <a:latin typeface="Source Sans Pro"/>
              </a:rPr>
            </a:br>
            <a:r>
              <a:rPr lang="nl-BE" sz="2600" dirty="0">
                <a:latin typeface="Source Sans Pro"/>
              </a:rPr>
              <a:t>Vraag </a:t>
            </a:r>
            <a:r>
              <a:rPr lang="nl-BE" sz="2600" dirty="0">
                <a:latin typeface="Source Sans Pro"/>
                <a:hlinkClick r:id="rId2">
                  <a:extLst>
                    <a:ext uri="{A12FA001-AC4F-418D-AE19-62706E023703}">
                      <ahyp:hlinkClr xmlns:ahyp="http://schemas.microsoft.com/office/drawing/2018/hyperlinkcolor" val="tx"/>
                    </a:ext>
                  </a:extLst>
                </a:hlinkClick>
              </a:rPr>
              <a:t>hier</a:t>
            </a:r>
            <a:r>
              <a:rPr lang="nl-BE" sz="2600" dirty="0">
                <a:latin typeface="Source Sans Pro"/>
              </a:rPr>
              <a:t> de activatiecode aan.</a:t>
            </a:r>
          </a:p>
          <a:p>
            <a:pPr marL="0" indent="0">
              <a:buNone/>
            </a:pPr>
            <a:br>
              <a:rPr lang="nl-BE" sz="2600" b="1" dirty="0">
                <a:solidFill>
                  <a:srgbClr val="7030A0"/>
                </a:solidFill>
                <a:latin typeface="Source Sans Pro"/>
              </a:rPr>
            </a:br>
            <a:r>
              <a:rPr lang="nl-BE" sz="2600" b="1" dirty="0">
                <a:solidFill>
                  <a:srgbClr val="7030A0"/>
                </a:solidFill>
                <a:latin typeface="Source Sans Pro"/>
              </a:rPr>
              <a:t>Meer info?</a:t>
            </a:r>
            <a:br>
              <a:rPr lang="nl-BE" sz="2600" dirty="0">
                <a:solidFill>
                  <a:srgbClr val="7030A0"/>
                </a:solidFill>
                <a:latin typeface="Source Sans Pro"/>
              </a:rPr>
            </a:br>
            <a:r>
              <a:rPr lang="nl-BE" sz="2600" dirty="0">
                <a:latin typeface="Source Sans Pro"/>
              </a:rPr>
              <a:t>Tel: 056/44.07.94</a:t>
            </a:r>
            <a:br>
              <a:rPr lang="nl-BE" sz="2600" dirty="0">
                <a:latin typeface="Source Sans Pro"/>
              </a:rPr>
            </a:br>
            <a:r>
              <a:rPr lang="nl-BE" sz="2600" dirty="0">
                <a:latin typeface="Source Sans Pro"/>
              </a:rPr>
              <a:t>E-mail: </a:t>
            </a:r>
            <a:r>
              <a:rPr lang="nl-BE" sz="2600" u="sng" dirty="0">
                <a:latin typeface="Source Sans Pro"/>
                <a:hlinkClick r:id="rId3"/>
              </a:rPr>
              <a:t>logo@logoleieland.be</a:t>
            </a:r>
            <a:br>
              <a:rPr lang="nl-BE" sz="2600" dirty="0">
                <a:latin typeface="Source Sans Pro"/>
              </a:rPr>
            </a:br>
            <a:r>
              <a:rPr lang="nl-BE" sz="2600" dirty="0">
                <a:latin typeface="Source Sans Pro"/>
              </a:rPr>
              <a:t>Website: meer informatie vind je </a:t>
            </a:r>
            <a:r>
              <a:rPr lang="nl-BE" sz="2600" dirty="0">
                <a:latin typeface="Source Sans Pro"/>
                <a:hlinkClick r:id="rId4"/>
              </a:rPr>
              <a:t>hier</a:t>
            </a:r>
            <a:r>
              <a:rPr lang="nl-BE" sz="2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11</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4101" name="Picture 5" descr="Lekker Gez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8001" y="3725830"/>
            <a:ext cx="3158705" cy="223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016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97182" y="821803"/>
            <a:ext cx="9292334" cy="5317740"/>
          </a:xfrm>
        </p:spPr>
        <p:txBody>
          <a:bodyPr>
            <a:normAutofit/>
          </a:bodyPr>
          <a:lstStyle/>
          <a:p>
            <a:pPr marL="0" indent="0">
              <a:buNone/>
            </a:pPr>
            <a:r>
              <a:rPr lang="nl-BE" sz="2400" b="1" dirty="0">
                <a:solidFill>
                  <a:srgbClr val="7030A0"/>
                </a:solidFill>
                <a:latin typeface="Source Sans Pro"/>
              </a:rPr>
              <a:t>Lekkerbekjes spel</a:t>
            </a:r>
            <a:endParaRPr lang="nl-BE" sz="2400" dirty="0">
              <a:solidFill>
                <a:srgbClr val="7030A0"/>
              </a:solidFill>
              <a:latin typeface="Source Sans Pro"/>
            </a:endParaRPr>
          </a:p>
          <a:p>
            <a:pPr marL="0" indent="0">
              <a:buNone/>
            </a:pPr>
            <a:endParaRPr lang="nl-BE" sz="2900" dirty="0">
              <a:latin typeface="Source Sans Pro"/>
            </a:endParaRPr>
          </a:p>
          <a:p>
            <a:pPr marL="0" indent="0">
              <a:buNone/>
            </a:pPr>
            <a:r>
              <a:rPr lang="nl-BE" sz="1600" b="1" dirty="0">
                <a:solidFill>
                  <a:srgbClr val="7030A0"/>
                </a:solidFill>
                <a:latin typeface="Source Sans Pro"/>
              </a:rPr>
              <a:t>Wat? </a:t>
            </a:r>
            <a:br>
              <a:rPr lang="nl-BE" sz="1600" dirty="0">
                <a:solidFill>
                  <a:srgbClr val="7030A0"/>
                </a:solidFill>
                <a:latin typeface="Source Sans Pro"/>
              </a:rPr>
            </a:br>
            <a:r>
              <a:rPr lang="nl-NL" sz="1600" dirty="0">
                <a:latin typeface="Source Sans Pro"/>
              </a:rPr>
              <a:t>‘Lekkerbekjes’ maakt van proeven en bewegen een spel. Letterlijk. Want dit gezelschapsspel valt bij iedereen in de smaak. En het brengt klein en groot in beweging. </a:t>
            </a:r>
            <a:r>
              <a:rPr lang="nl-NL" sz="1600" b="1" dirty="0">
                <a:latin typeface="Source Sans Pro"/>
              </a:rPr>
              <a:t>Samen proeven, beleven, het goede voorbeeld geven en positief belonen </a:t>
            </a:r>
            <a:r>
              <a:rPr lang="nl-NL" sz="1600" dirty="0">
                <a:latin typeface="Source Sans Pro"/>
              </a:rPr>
              <a:t>zijn de basiselementen van het spel.</a:t>
            </a:r>
          </a:p>
          <a:p>
            <a:pPr marL="0" indent="0">
              <a:buNone/>
            </a:pPr>
            <a:r>
              <a:rPr lang="nl-NL" sz="1600" dirty="0">
                <a:latin typeface="Source Sans Pro"/>
              </a:rPr>
              <a:t>Lekkerbekjes is een belevingsgericht spel dat je als </a:t>
            </a:r>
            <a:r>
              <a:rPr lang="nl-NL" sz="1600" b="1" dirty="0">
                <a:latin typeface="Source Sans Pro"/>
              </a:rPr>
              <a:t>gezin</a:t>
            </a:r>
            <a:r>
              <a:rPr lang="nl-NL" sz="1600" dirty="0">
                <a:latin typeface="Source Sans Pro"/>
              </a:rPr>
              <a:t> kan spelen, maar het valt ook perfect te gebruiken in </a:t>
            </a:r>
            <a:r>
              <a:rPr lang="nl-NL" sz="1600" b="1" dirty="0">
                <a:latin typeface="Source Sans Pro"/>
              </a:rPr>
              <a:t>de klas</a:t>
            </a:r>
            <a:r>
              <a:rPr lang="nl-NL" sz="1600" dirty="0">
                <a:latin typeface="Source Sans Pro"/>
              </a:rPr>
              <a:t> of </a:t>
            </a:r>
            <a:r>
              <a:rPr lang="nl-NL" sz="1600" b="1" dirty="0">
                <a:latin typeface="Source Sans Pro"/>
              </a:rPr>
              <a:t>opvang</a:t>
            </a:r>
            <a:r>
              <a:rPr lang="nl-NL" sz="1600" dirty="0">
                <a:latin typeface="Source Sans Pro"/>
              </a:rPr>
              <a:t>. Met de 6 Lekkerbekjes breng je op een originele manier gezonde voeding én een gezonde levensstijl aan bod tijdens de les, pauze of voor- of naschoolse opvang.</a:t>
            </a:r>
          </a:p>
          <a:p>
            <a:pPr marL="0" indent="0">
              <a:buNone/>
            </a:pPr>
            <a:endParaRPr lang="nl-BE" sz="1600" dirty="0">
              <a:latin typeface="Source Sans Pro"/>
            </a:endParaRPr>
          </a:p>
          <a:p>
            <a:pPr marL="0" indent="0">
              <a:buNone/>
            </a:pPr>
            <a:r>
              <a:rPr lang="nl-BE" sz="1600" b="1" dirty="0">
                <a:solidFill>
                  <a:srgbClr val="7030A0"/>
                </a:solidFill>
                <a:latin typeface="Source Sans Pro"/>
              </a:rPr>
              <a:t>Kostprijs?</a:t>
            </a:r>
            <a:br>
              <a:rPr lang="nl-BE" sz="1600" dirty="0">
                <a:solidFill>
                  <a:srgbClr val="7030A0"/>
                </a:solidFill>
                <a:latin typeface="Source Sans Pro"/>
              </a:rPr>
            </a:br>
            <a:r>
              <a:rPr lang="nl-BE" sz="1600" dirty="0">
                <a:latin typeface="Source Sans Pro"/>
              </a:rPr>
              <a:t>Gratis te ontlenen bij Logo Leieland of te koop bij Colruyt en Dreamland.</a:t>
            </a:r>
          </a:p>
          <a:p>
            <a:pPr marL="0" indent="0">
              <a:buNone/>
            </a:pPr>
            <a:endParaRPr lang="nl-BE" sz="1600" dirty="0">
              <a:latin typeface="Source Sans Pro"/>
            </a:endParaRPr>
          </a:p>
          <a:p>
            <a:pPr marL="0" indent="0">
              <a:buNone/>
            </a:pPr>
            <a:r>
              <a:rPr lang="nl-BE" sz="1600" b="1" dirty="0">
                <a:solidFill>
                  <a:srgbClr val="7030A0"/>
                </a:solidFill>
                <a:latin typeface="Source Sans Pro"/>
              </a:rPr>
              <a:t>Meer info?</a:t>
            </a:r>
            <a:br>
              <a:rPr lang="nl-BE" sz="1600" dirty="0">
                <a:solidFill>
                  <a:srgbClr val="7030A0"/>
                </a:solidFill>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u="sng" dirty="0">
                <a:latin typeface="Source Sans Pro"/>
                <a:hlinkClick r:id="rId2"/>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3">
                  <a:extLst>
                    <a:ext uri="{A12FA001-AC4F-418D-AE19-62706E023703}">
                      <ahyp:hlinkClr xmlns:ahyp="http://schemas.microsoft.com/office/drawing/2018/hyperlinkcolor" val="tx"/>
                    </a:ext>
                  </a:extLst>
                </a:hlinkClick>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12</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8194" name="Picture 2" descr="Lekkerbekjes | Gezond Lev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2376" y="3649799"/>
            <a:ext cx="3727791" cy="248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28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97182" y="821803"/>
            <a:ext cx="9292334" cy="5317740"/>
          </a:xfrm>
        </p:spPr>
        <p:txBody>
          <a:bodyPr>
            <a:noAutofit/>
          </a:bodyPr>
          <a:lstStyle/>
          <a:p>
            <a:pPr marL="0" indent="0">
              <a:buNone/>
            </a:pPr>
            <a:r>
              <a:rPr lang="nl-BE" sz="2400" b="1" dirty="0">
                <a:solidFill>
                  <a:srgbClr val="7030A0"/>
                </a:solidFill>
                <a:latin typeface="Source Sans Pro"/>
              </a:rPr>
              <a:t>Gezondheidstestjes</a:t>
            </a:r>
            <a:endParaRPr lang="nl-BE" sz="3200" dirty="0">
              <a:solidFill>
                <a:srgbClr val="7030A0"/>
              </a:solidFill>
              <a:latin typeface="Source Sans Pro"/>
            </a:endParaRPr>
          </a:p>
          <a:p>
            <a:pPr marL="0" indent="0">
              <a:buNone/>
            </a:pPr>
            <a:endParaRPr lang="nl-BE" sz="1800" dirty="0">
              <a:latin typeface="Source Sans Pro"/>
            </a:endParaRPr>
          </a:p>
          <a:p>
            <a:pPr marL="0" indent="0">
              <a:buNone/>
            </a:pPr>
            <a:r>
              <a:rPr lang="nl-BE" sz="1600" b="1" dirty="0">
                <a:solidFill>
                  <a:srgbClr val="7030A0"/>
                </a:solidFill>
                <a:latin typeface="Source Sans Pro"/>
              </a:rPr>
              <a:t>Wat? </a:t>
            </a:r>
            <a:br>
              <a:rPr lang="nl-BE" sz="1600" b="1" dirty="0">
                <a:solidFill>
                  <a:srgbClr val="7030A0"/>
                </a:solidFill>
                <a:latin typeface="Source Sans Pro"/>
              </a:rPr>
            </a:br>
            <a:r>
              <a:rPr lang="nl-BE" sz="1600" i="1" dirty="0">
                <a:latin typeface="Source Sans Pro"/>
              </a:rPr>
              <a:t>Hoeveel fruit eet je? Hoeveel groenten eet je? Hoeveel water drink je? Hoe gezond is jouw (brood)lunch?</a:t>
            </a:r>
            <a:endParaRPr lang="nl-BE" sz="1600" dirty="0">
              <a:latin typeface="Source Sans Pro"/>
            </a:endParaRPr>
          </a:p>
          <a:p>
            <a:pPr marL="0" indent="0">
              <a:buNone/>
            </a:pPr>
            <a:r>
              <a:rPr lang="nl-BE" sz="1600" dirty="0">
                <a:latin typeface="Source Sans Pro"/>
              </a:rPr>
              <a:t>Geen idee en ben je toch benieuwd? </a:t>
            </a:r>
            <a:r>
              <a:rPr lang="nl-BE" sz="1600" b="1" dirty="0">
                <a:latin typeface="Source Sans Pro"/>
              </a:rPr>
              <a:t>Test hoe jij eet en beweegt </a:t>
            </a:r>
            <a:r>
              <a:rPr lang="nl-BE" sz="1600" dirty="0">
                <a:latin typeface="Source Sans Pro"/>
              </a:rPr>
              <a:t>en maak een persoonlijk plan. Elke kleine verbetering is een stap vooruit.  De testjes zijn geschikt vanaf 6 jaar.</a:t>
            </a:r>
          </a:p>
          <a:p>
            <a:endParaRPr lang="nl-BE" sz="1600" dirty="0">
              <a:latin typeface="Source Sans Pro"/>
            </a:endParaRPr>
          </a:p>
          <a:p>
            <a:pPr marL="0" indent="0">
              <a:buNone/>
            </a:pPr>
            <a:r>
              <a:rPr lang="nl-BE" sz="1600" b="1" dirty="0">
                <a:solidFill>
                  <a:srgbClr val="7030A0"/>
                </a:solidFill>
                <a:latin typeface="Source Sans Pro"/>
              </a:rPr>
              <a:t>Kostprijs?</a:t>
            </a:r>
            <a:br>
              <a:rPr lang="nl-BE" sz="1600" b="1" dirty="0">
                <a:solidFill>
                  <a:srgbClr val="7030A0"/>
                </a:solidFill>
                <a:latin typeface="Source Sans Pro"/>
              </a:rPr>
            </a:br>
            <a:r>
              <a:rPr lang="nl-BE" sz="1600" dirty="0">
                <a:latin typeface="Source Sans Pro"/>
              </a:rPr>
              <a:t>Gratis </a:t>
            </a:r>
            <a:r>
              <a:rPr lang="nl-BE" sz="1600" dirty="0">
                <a:latin typeface="Source Sans Pro"/>
                <a:hlinkClick r:id="rId2"/>
              </a:rPr>
              <a:t>hier</a:t>
            </a:r>
            <a:r>
              <a:rPr lang="nl-BE" sz="1600" dirty="0">
                <a:latin typeface="Source Sans Pro"/>
              </a:rPr>
              <a:t> terug te vinden.</a:t>
            </a:r>
            <a:br>
              <a:rPr lang="nl-BE" sz="1600" dirty="0">
                <a:latin typeface="Source Sans Pro"/>
              </a:rPr>
            </a:br>
            <a:endParaRPr lang="nl-BE" sz="1600" dirty="0">
              <a:latin typeface="Source Sans Pro"/>
            </a:endParaRPr>
          </a:p>
          <a:p>
            <a:pPr marL="0" indent="0">
              <a:buNone/>
            </a:pPr>
            <a:r>
              <a:rPr lang="nl-BE" sz="1600" b="1" dirty="0">
                <a:solidFill>
                  <a:srgbClr val="7030A0"/>
                </a:solidFill>
                <a:latin typeface="Source Sans Pro"/>
              </a:rPr>
              <a:t>Meer info?</a:t>
            </a:r>
            <a:br>
              <a:rPr lang="nl-BE" sz="1600" dirty="0">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4">
                  <a:extLst>
                    <a:ext uri="{A12FA001-AC4F-418D-AE19-62706E023703}">
                      <ahyp:hlinkClr xmlns:ahyp="http://schemas.microsoft.com/office/drawing/2018/hyperlinkcolor" val="tx"/>
                    </a:ext>
                  </a:extLst>
                </a:hlinkClick>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13</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8" name="Tijdelijke aanduiding voor inhoud 8">
            <a:extLst>
              <a:ext uri="{FF2B5EF4-FFF2-40B4-BE49-F238E27FC236}">
                <a16:creationId xmlns:a16="http://schemas.microsoft.com/office/drawing/2014/main" id="{24279FD3-1955-47E7-B326-B4AF62A7CFDF}"/>
              </a:ext>
            </a:extLst>
          </p:cNvPr>
          <p:cNvPicPr/>
          <p:nvPr/>
        </p:nvPicPr>
        <p:blipFill rotWithShape="1">
          <a:blip r:embed="rId5" cstate="print">
            <a:extLst>
              <a:ext uri="{28A0092B-C50C-407E-A947-70E740481C1C}">
                <a14:useLocalDpi xmlns:a14="http://schemas.microsoft.com/office/drawing/2010/main" val="0"/>
              </a:ext>
            </a:extLst>
          </a:blip>
          <a:srcRect l="28958" t="10921" r="31747" b="12236"/>
          <a:stretch/>
        </p:blipFill>
        <p:spPr>
          <a:xfrm>
            <a:off x="8128001" y="3373119"/>
            <a:ext cx="2578981" cy="3165793"/>
          </a:xfrm>
          <a:prstGeom prst="rect">
            <a:avLst/>
          </a:prstGeom>
        </p:spPr>
      </p:pic>
    </p:spTree>
    <p:extLst>
      <p:ext uri="{BB962C8B-B14F-4D97-AF65-F5344CB8AC3E}">
        <p14:creationId xmlns:p14="http://schemas.microsoft.com/office/powerpoint/2010/main" val="105437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335" y="743902"/>
            <a:ext cx="9292334" cy="5700441"/>
          </a:xfrm>
        </p:spPr>
        <p:txBody>
          <a:bodyPr>
            <a:normAutofit/>
          </a:bodyPr>
          <a:lstStyle/>
          <a:p>
            <a:pPr marL="0" indent="0">
              <a:buNone/>
            </a:pPr>
            <a:r>
              <a:rPr lang="nl-BE" sz="2400" b="1" dirty="0">
                <a:solidFill>
                  <a:srgbClr val="7030A0"/>
                </a:solidFill>
                <a:latin typeface="Source Sans Pro"/>
              </a:rPr>
              <a:t>Dip? Dobbel. Doe!</a:t>
            </a:r>
            <a:endParaRPr lang="nl-BE" sz="2400" dirty="0">
              <a:solidFill>
                <a:srgbClr val="7030A0"/>
              </a:solidFill>
              <a:latin typeface="Source Sans Pro"/>
            </a:endParaRPr>
          </a:p>
          <a:p>
            <a:pPr marL="0" indent="0">
              <a:buNone/>
            </a:pPr>
            <a:br>
              <a:rPr lang="nl-BE" dirty="0">
                <a:latin typeface="Source Sans Pro"/>
              </a:rPr>
            </a:br>
            <a:r>
              <a:rPr lang="nl-BE" sz="1600" b="1" dirty="0">
                <a:solidFill>
                  <a:srgbClr val="7030A0"/>
                </a:solidFill>
                <a:latin typeface="Source Sans Pro"/>
              </a:rPr>
              <a:t>Wat? </a:t>
            </a:r>
            <a:br>
              <a:rPr lang="nl-BE" sz="1600" b="1" dirty="0">
                <a:latin typeface="Source Sans Pro"/>
              </a:rPr>
            </a:br>
            <a:r>
              <a:rPr lang="nl-NL" sz="1600" b="1" dirty="0">
                <a:latin typeface="Source Sans Pro"/>
              </a:rPr>
              <a:t>Bewegingstussendoortjes</a:t>
            </a:r>
            <a:r>
              <a:rPr lang="nl-NL" sz="1600" dirty="0">
                <a:latin typeface="Source Sans Pro"/>
              </a:rPr>
              <a:t> zijn veilige, leuke en eenvoudige oefeningen die de leraar in het dagelijkse schoolleven kan gebruiken als lesonderbreking of als overgang naar een nieuw lesonderwerp. ‘Dip? Dobbel. Doe!’ Laat leerlingen meer bewegen en vooral… </a:t>
            </a:r>
            <a:r>
              <a:rPr lang="nl-NL" sz="1600" b="1" dirty="0">
                <a:latin typeface="Source Sans Pro"/>
              </a:rPr>
              <a:t>minder zitten </a:t>
            </a:r>
            <a:r>
              <a:rPr lang="nl-NL" sz="1600" dirty="0">
                <a:latin typeface="Source Sans Pro"/>
              </a:rPr>
              <a:t>op school! Dat is goed voor zowel de gezondheid als de concentratie in de les. Het pakket ‘Dip? Dobbel. Doe!’ bestaat uit vier sets met beweegkaartjes, een set met gezondheidskaartjes en een dobbelsteen met zes verschillende kleuren.</a:t>
            </a:r>
            <a:br>
              <a:rPr lang="nl-BE" sz="1600" dirty="0">
                <a:latin typeface="Source Sans Pro"/>
              </a:rPr>
            </a:br>
            <a:endParaRPr lang="nl-BE" sz="1600" dirty="0">
              <a:latin typeface="Source Sans Pro"/>
            </a:endParaRPr>
          </a:p>
          <a:p>
            <a:pPr marL="0" indent="0">
              <a:lnSpc>
                <a:spcPct val="107000"/>
              </a:lnSpc>
              <a:spcAft>
                <a:spcPts val="800"/>
              </a:spcAft>
              <a:buNone/>
            </a:pPr>
            <a:r>
              <a:rPr lang="nl-BE" sz="1600" b="1" dirty="0">
                <a:solidFill>
                  <a:srgbClr val="7030A0"/>
                </a:solidFill>
                <a:latin typeface="Source Sans Pro"/>
              </a:rPr>
              <a:t>Kostprijs?</a:t>
            </a:r>
            <a:r>
              <a:rPr lang="nl-BE" sz="1600" dirty="0">
                <a:solidFill>
                  <a:srgbClr val="7030A0"/>
                </a:solidFill>
                <a:latin typeface="Source Sans Pro"/>
              </a:rPr>
              <a:t> </a:t>
            </a:r>
            <a:br>
              <a:rPr lang="nl-BE" sz="1600" dirty="0">
                <a:latin typeface="Source Sans Pro"/>
              </a:rPr>
            </a:br>
            <a:r>
              <a:rPr lang="nl-BE" sz="1600" dirty="0">
                <a:effectLst/>
                <a:latin typeface="Source Sans Pro"/>
              </a:rPr>
              <a:t>De handleiding en materialen zijn gratis </a:t>
            </a:r>
            <a:r>
              <a:rPr lang="nl-BE" sz="1600" dirty="0">
                <a:effectLst/>
                <a:latin typeface="Source Sans Pro"/>
                <a:hlinkClick r:id="rId2">
                  <a:extLst>
                    <a:ext uri="{A12FA001-AC4F-418D-AE19-62706E023703}">
                      <ahyp:hlinkClr xmlns:ahyp="http://schemas.microsoft.com/office/drawing/2018/hyperlinkcolor" val="tx"/>
                    </a:ext>
                  </a:extLst>
                </a:hlinkClick>
              </a:rPr>
              <a:t>hier</a:t>
            </a:r>
            <a:r>
              <a:rPr lang="nl-BE" sz="1600" dirty="0">
                <a:effectLst/>
                <a:latin typeface="Source Sans Pro"/>
              </a:rPr>
              <a:t> te downloaden. </a:t>
            </a:r>
            <a:endParaRPr lang="nl-BE" sz="1600" u="sng" dirty="0">
              <a:latin typeface="Source Sans Pro"/>
            </a:endParaRPr>
          </a:p>
          <a:p>
            <a:pPr marL="0" indent="0">
              <a:lnSpc>
                <a:spcPct val="107000"/>
              </a:lnSpc>
              <a:spcAft>
                <a:spcPts val="800"/>
              </a:spcAft>
              <a:buNone/>
            </a:pPr>
            <a:r>
              <a:rPr lang="nl-BE" sz="1600" dirty="0">
                <a:effectLst/>
                <a:latin typeface="Source Sans Pro"/>
              </a:rPr>
              <a:t>Leerkrachten die graag een opleiding willen volgen over bewegingstussendoortjes kunnen dit </a:t>
            </a:r>
            <a:r>
              <a:rPr lang="nl-BE" sz="1600" dirty="0">
                <a:effectLst/>
                <a:latin typeface="Source Sans Pro"/>
                <a:hlinkClick r:id="rId3">
                  <a:extLst>
                    <a:ext uri="{A12FA001-AC4F-418D-AE19-62706E023703}">
                      <ahyp:hlinkClr xmlns:ahyp="http://schemas.microsoft.com/office/drawing/2018/hyperlinkcolor" val="tx"/>
                    </a:ext>
                  </a:extLst>
                </a:hlinkClick>
              </a:rPr>
              <a:t>hier</a:t>
            </a:r>
            <a:r>
              <a:rPr lang="nl-BE" sz="1600" dirty="0">
                <a:effectLst/>
                <a:latin typeface="Source Sans Pro"/>
              </a:rPr>
              <a:t> aanvragen. Een halve dag vorming kost 50 euro.</a:t>
            </a:r>
            <a:endParaRPr lang="nl-BE" sz="1600" dirty="0">
              <a:effectLst/>
              <a:latin typeface="Source Sans Pro"/>
              <a:ea typeface="Calibri" panose="020F0502020204030204" pitchFamily="34" charset="0"/>
              <a:cs typeface="Times New Roman" panose="02020603050405020304" pitchFamily="18" charset="0"/>
            </a:endParaRPr>
          </a:p>
          <a:p>
            <a:pPr marL="0" indent="0">
              <a:lnSpc>
                <a:spcPct val="107000"/>
              </a:lnSpc>
              <a:spcAft>
                <a:spcPts val="800"/>
              </a:spcAft>
              <a:buNone/>
            </a:pPr>
            <a:r>
              <a:rPr lang="nl-BE" sz="1600" b="1" dirty="0">
                <a:solidFill>
                  <a:srgbClr val="7030A0"/>
                </a:solidFill>
                <a:latin typeface="Source Sans Pro"/>
              </a:rPr>
              <a:t>Meer info?</a:t>
            </a:r>
            <a:r>
              <a:rPr lang="nl-BE" sz="1600" dirty="0">
                <a:solidFill>
                  <a:srgbClr val="7030A0"/>
                </a:solidFill>
                <a:latin typeface="Source Sans Pro"/>
              </a:rPr>
              <a:t> </a:t>
            </a:r>
            <a:br>
              <a:rPr lang="nl-BE" sz="1600" dirty="0">
                <a:latin typeface="Source Sans Pro"/>
              </a:rPr>
            </a:br>
            <a:r>
              <a:rPr lang="nl-BE" sz="1600" dirty="0">
                <a:effectLst/>
                <a:latin typeface="Source Sans Pro"/>
              </a:rPr>
              <a:t>Telefoon: 056/44.07.94</a:t>
            </a:r>
            <a:br>
              <a:rPr lang="nl-BE" sz="1600" dirty="0">
                <a:effectLst/>
                <a:latin typeface="Source Sans Pro"/>
              </a:rPr>
            </a:br>
            <a:r>
              <a:rPr lang="nl-BE" sz="1600" dirty="0">
                <a:effectLst/>
                <a:latin typeface="Source Sans Pro"/>
              </a:rPr>
              <a:t>E-mail: </a:t>
            </a:r>
            <a:r>
              <a:rPr lang="nl-BE" sz="1600" dirty="0">
                <a:effectLst/>
                <a:latin typeface="Source Sans Pro"/>
                <a:hlinkClick r:id="rId4"/>
              </a:rPr>
              <a:t>logo@logoleieland.be</a:t>
            </a:r>
            <a:r>
              <a:rPr lang="nl-BE" sz="1600" dirty="0">
                <a:effectLst/>
                <a:latin typeface="Source Sans Pro"/>
              </a:rPr>
              <a:t> </a:t>
            </a:r>
            <a:endParaRPr lang="nl-BE" sz="1600" dirty="0">
              <a:effectLst/>
              <a:latin typeface="Source Sans Pro"/>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14</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7170" name="Picture 2" descr="Dip? Dobbel. Doe! | Vlaamse Log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2708" y="4544648"/>
            <a:ext cx="2659018" cy="199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026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4915217"/>
          </a:xfrm>
        </p:spPr>
        <p:txBody>
          <a:bodyPr>
            <a:normAutofit/>
          </a:bodyPr>
          <a:lstStyle/>
          <a:p>
            <a:pPr marL="0" indent="0">
              <a:buNone/>
            </a:pPr>
            <a:r>
              <a:rPr lang="nl-BE" sz="2400" b="1" dirty="0">
                <a:solidFill>
                  <a:srgbClr val="7030A0"/>
                </a:solidFill>
                <a:latin typeface="Source Sans Pro"/>
              </a:rPr>
              <a:t>Speelplaatskoffers </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Wat? </a:t>
            </a:r>
            <a:br>
              <a:rPr lang="nl-NL" sz="1600" dirty="0">
                <a:latin typeface="Source Sans Pro"/>
              </a:rPr>
            </a:br>
            <a:r>
              <a:rPr lang="nl-NL" sz="1600" dirty="0">
                <a:latin typeface="Source Sans Pro"/>
              </a:rPr>
              <a:t>Stichting Vlaamse Schoolsport ontwikkelde 6 koffers voor </a:t>
            </a:r>
            <a:r>
              <a:rPr lang="nl-NL" sz="1600" b="1" dirty="0">
                <a:latin typeface="Source Sans Pro"/>
              </a:rPr>
              <a:t>speelplaatswerking</a:t>
            </a:r>
            <a:r>
              <a:rPr lang="nl-NL" sz="1600" dirty="0">
                <a:latin typeface="Source Sans Pro"/>
              </a:rPr>
              <a:t>, telkens met een ander thema zoals Te Gek of Circus. Bij deze speelplaatskoffers horen speelwijzers die je apart kan aankopen per themakoffer en een verzamelmap. Koffers kan je ontlenen via de website van MOEV. </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Klik </a:t>
            </a:r>
            <a:r>
              <a:rPr lang="nl-NL" sz="1600" dirty="0">
                <a:latin typeface="Source Sans Pro"/>
                <a:hlinkClick r:id="rId2"/>
              </a:rPr>
              <a:t>hier</a:t>
            </a:r>
            <a:r>
              <a:rPr lang="nl-NL" sz="1600" dirty="0">
                <a:latin typeface="Source Sans Pro"/>
              </a:rPr>
              <a:t>.</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051/26.50.30 </a:t>
            </a:r>
            <a:br>
              <a:rPr lang="nl-NL" sz="1600" dirty="0">
                <a:latin typeface="Source Sans Pro"/>
              </a:rPr>
            </a:br>
            <a:r>
              <a:rPr lang="nl-NL" sz="1600" dirty="0">
                <a:latin typeface="Source Sans Pro"/>
              </a:rPr>
              <a:t>E-mail: </a:t>
            </a:r>
            <a:r>
              <a:rPr lang="nl-NL" sz="1600" dirty="0">
                <a:latin typeface="Source Sans Pro"/>
                <a:hlinkClick r:id="rId3"/>
              </a:rPr>
              <a:t>info@wvl.moev.be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6146" name="Picture 2" descr="Speelplaatskoffer: Circuskof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3807" y="4288836"/>
            <a:ext cx="3533420" cy="177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047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4915217"/>
          </a:xfrm>
        </p:spPr>
        <p:txBody>
          <a:bodyPr>
            <a:normAutofit/>
          </a:bodyPr>
          <a:lstStyle/>
          <a:p>
            <a:pPr marL="0" indent="0">
              <a:buNone/>
            </a:pPr>
            <a:r>
              <a:rPr lang="nl-NL" sz="2400" b="1" dirty="0">
                <a:solidFill>
                  <a:srgbClr val="7030A0"/>
                </a:solidFill>
                <a:latin typeface="Source Sans Pro"/>
              </a:rPr>
              <a:t>Fair Play </a:t>
            </a:r>
            <a:br>
              <a:rPr lang="nl-NL" sz="2400" b="1" dirty="0">
                <a:solidFill>
                  <a:srgbClr val="7030A0"/>
                </a:solidFill>
                <a:latin typeface="Source Sans Pro"/>
              </a:rPr>
            </a:br>
            <a:br>
              <a:rPr lang="nl-NL" sz="2400" b="1" dirty="0">
                <a:solidFill>
                  <a:srgbClr val="7030A0"/>
                </a:solidFill>
                <a:latin typeface="Source Sans Pro"/>
              </a:rPr>
            </a:br>
            <a:r>
              <a:rPr lang="nl-NL" sz="1600" b="1" dirty="0">
                <a:solidFill>
                  <a:srgbClr val="7030A0"/>
                </a:solidFill>
                <a:latin typeface="Source Sans Pro"/>
              </a:rPr>
              <a:t>Wat? </a:t>
            </a:r>
            <a:br>
              <a:rPr lang="nl-NL" sz="1600" b="1" dirty="0">
                <a:solidFill>
                  <a:srgbClr val="7030A0"/>
                </a:solidFill>
                <a:latin typeface="Source Sans Pro"/>
              </a:rPr>
            </a:br>
            <a:r>
              <a:rPr lang="nl-NL" sz="1600" dirty="0">
                <a:latin typeface="Source Sans Pro"/>
              </a:rPr>
              <a:t>Fair Play is een vaste waarde in een sportief schoolbeleid en vormt een onderdeel van het schoolbeleidsplan. MOEV besteedt met ‘Sport beweegt je school’ heel wat aandacht aan Fair Play en welbevinden. Binnen het cluster ‘Focus: Fair &amp; </a:t>
            </a:r>
            <a:r>
              <a:rPr lang="nl-NL" sz="1600" dirty="0" err="1">
                <a:latin typeface="Source Sans Pro"/>
              </a:rPr>
              <a:t>fun</a:t>
            </a:r>
            <a:r>
              <a:rPr lang="nl-NL" sz="1600" dirty="0">
                <a:latin typeface="Source Sans Pro"/>
              </a:rPr>
              <a:t>’ staan deze twee topics centraal. Via sport en spel willen MOEV en Sport Vlaanderen de </a:t>
            </a:r>
            <a:r>
              <a:rPr lang="nl-NL" sz="1600" b="1" dirty="0">
                <a:latin typeface="Source Sans Pro"/>
              </a:rPr>
              <a:t>sfeer</a:t>
            </a:r>
            <a:r>
              <a:rPr lang="nl-NL" sz="1600" dirty="0">
                <a:latin typeface="Source Sans Pro"/>
              </a:rPr>
              <a:t> in elke klas én op elke school positief </a:t>
            </a:r>
            <a:r>
              <a:rPr lang="nl-NL" sz="1600" b="1" dirty="0">
                <a:latin typeface="Source Sans Pro"/>
              </a:rPr>
              <a:t>ondersteunen z</a:t>
            </a:r>
            <a:r>
              <a:rPr lang="nl-NL" sz="1600" dirty="0">
                <a:latin typeface="Source Sans Pro"/>
              </a:rPr>
              <a:t>odat de kinderen zich op </a:t>
            </a:r>
            <a:r>
              <a:rPr lang="nl-NL" sz="1600" b="1" dirty="0">
                <a:latin typeface="Source Sans Pro"/>
              </a:rPr>
              <a:t>motorisch en sociaal emotioneel vlak </a:t>
            </a:r>
            <a:r>
              <a:rPr lang="nl-NL" sz="1600" dirty="0">
                <a:latin typeface="Source Sans Pro"/>
              </a:rPr>
              <a:t>optimaal kunnen ontwikkelen. MOEV ontwikkelde voor basisscholen een handig </a:t>
            </a:r>
            <a:r>
              <a:rPr lang="nl-NL" sz="1600" dirty="0" err="1">
                <a:latin typeface="Source Sans Pro"/>
              </a:rPr>
              <a:t>fairplay</a:t>
            </a:r>
            <a:r>
              <a:rPr lang="nl-NL" sz="1600" dirty="0">
                <a:latin typeface="Source Sans Pro"/>
              </a:rPr>
              <a:t>-basispakket met 6 </a:t>
            </a:r>
            <a:r>
              <a:rPr lang="nl-NL" sz="1600" dirty="0" err="1">
                <a:latin typeface="Source Sans Pro"/>
              </a:rPr>
              <a:t>fairplaytossen</a:t>
            </a:r>
            <a:r>
              <a:rPr lang="nl-NL" sz="1600" dirty="0">
                <a:latin typeface="Source Sans Pro"/>
              </a:rPr>
              <a:t>, 6 kapiteinsbanden en 5 affiches.</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16 euro + verzendkosten voor een fairplaybasispakket. </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051/26.50.30</a:t>
            </a:r>
            <a:br>
              <a:rPr lang="nl-NL" sz="1600" dirty="0">
                <a:latin typeface="Source Sans Pro"/>
              </a:rPr>
            </a:br>
            <a:r>
              <a:rPr lang="nl-NL" sz="1600" dirty="0">
                <a:latin typeface="Source Sans Pro"/>
              </a:rPr>
              <a:t>E-mail: </a:t>
            </a:r>
            <a:r>
              <a:rPr lang="nl-NL" sz="1600" dirty="0">
                <a:latin typeface="Source Sans Pro"/>
                <a:hlinkClick r:id="rId2"/>
              </a:rPr>
              <a:t>info@wvl.moev.be</a:t>
            </a:r>
            <a:br>
              <a:rPr lang="nl-NL" sz="1600" dirty="0">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7170" name="Picture 2" descr="Moev - Project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5096" y="3256216"/>
            <a:ext cx="2517605" cy="328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91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6205688" cy="5418527"/>
          </a:xfrm>
          <a:solidFill>
            <a:schemeClr val="bg1"/>
          </a:solidFill>
        </p:spPr>
        <p:txBody>
          <a:bodyPr vert="horz" lIns="91440" tIns="45720" rIns="91440" bIns="45720" rtlCol="0" anchor="t">
            <a:normAutofit fontScale="92500" lnSpcReduction="10000"/>
          </a:bodyPr>
          <a:lstStyle/>
          <a:p>
            <a:pPr marL="0" indent="0">
              <a:buNone/>
            </a:pPr>
            <a:r>
              <a:rPr lang="nl-NL" sz="2600" b="1" dirty="0">
                <a:solidFill>
                  <a:srgbClr val="7030A0"/>
                </a:solidFill>
                <a:latin typeface="Source Sans Pro"/>
              </a:rPr>
              <a:t>Voedings- en bewegingsdriehoek </a:t>
            </a:r>
          </a:p>
          <a:p>
            <a:pPr marL="0" indent="0">
              <a:buNone/>
            </a:pPr>
            <a:endParaRPr lang="nl-NL" sz="1700" b="1" dirty="0">
              <a:solidFill>
                <a:srgbClr val="7030A0"/>
              </a:solidFill>
              <a:latin typeface="Source Sans Pro"/>
            </a:endParaRPr>
          </a:p>
          <a:p>
            <a:pPr marL="0" indent="0">
              <a:buNone/>
            </a:pPr>
            <a:r>
              <a:rPr lang="nl-NL" sz="1700" b="1" dirty="0">
                <a:solidFill>
                  <a:srgbClr val="7030A0"/>
                </a:solidFill>
                <a:latin typeface="Source Sans Pro"/>
              </a:rPr>
              <a:t>Wat? </a:t>
            </a:r>
            <a:br>
              <a:rPr lang="nl-NL" sz="1700" dirty="0">
                <a:latin typeface="Source Sans Pro"/>
              </a:rPr>
            </a:br>
            <a:r>
              <a:rPr lang="nl-NL" sz="1700" b="1" dirty="0">
                <a:latin typeface="Source Sans Pro"/>
              </a:rPr>
              <a:t>Voedingsdriehoek</a:t>
            </a:r>
            <a:r>
              <a:rPr lang="nl-NL" sz="1700" dirty="0">
                <a:latin typeface="Source Sans Pro"/>
              </a:rPr>
              <a:t>: </a:t>
            </a:r>
            <a:br>
              <a:rPr lang="nl-NL" sz="1700" dirty="0">
                <a:latin typeface="Source Sans Pro"/>
              </a:rPr>
            </a:br>
            <a:r>
              <a:rPr lang="nl-NL" sz="1700" dirty="0">
                <a:latin typeface="Source Sans Pro"/>
              </a:rPr>
              <a:t>Gezond eten: wat is dat nu precies? Het Vlaams Instituut Gezond Leven verzamelde alle huidige wetenschappelijke kennis over gezonde voeding. Wat krijgt de voorkeur? Wat beperk je beter? </a:t>
            </a:r>
          </a:p>
          <a:p>
            <a:pPr marL="0" indent="0">
              <a:buNone/>
            </a:pPr>
            <a:r>
              <a:rPr lang="nl-NL" sz="1700" b="1" dirty="0">
                <a:latin typeface="Source Sans Pro"/>
              </a:rPr>
              <a:t>Bewegingsdriehoek</a:t>
            </a:r>
            <a:r>
              <a:rPr lang="nl-NL" sz="1700" dirty="0">
                <a:latin typeface="Source Sans Pro"/>
              </a:rPr>
              <a:t>: </a:t>
            </a:r>
            <a:br>
              <a:rPr lang="nl-NL" sz="1700" dirty="0">
                <a:latin typeface="Source Sans Pro"/>
              </a:rPr>
            </a:br>
            <a:r>
              <a:rPr lang="nl-NL" sz="1700" dirty="0">
                <a:latin typeface="Source Sans Pro"/>
              </a:rPr>
              <a:t>In een gezonde bewegingsmix wissel je zitten, staan en bewegen af. Hoe je dat het best aanpakt, geeft de bewegingsdriehoek je heel helder weer. </a:t>
            </a:r>
          </a:p>
          <a:p>
            <a:pPr marL="0" indent="0">
              <a:buNone/>
            </a:pPr>
            <a:r>
              <a:rPr lang="nl-NL" sz="1700" dirty="0">
                <a:latin typeface="Source Sans Pro"/>
              </a:rPr>
              <a:t>Materialen kan je </a:t>
            </a:r>
            <a:r>
              <a:rPr lang="nl-NL" sz="1700" dirty="0">
                <a:latin typeface="Source Sans Pro"/>
                <a:hlinkClick r:id="rId2">
                  <a:extLst>
                    <a:ext uri="{A12FA001-AC4F-418D-AE19-62706E023703}">
                      <ahyp:hlinkClr xmlns:ahyp="http://schemas.microsoft.com/office/drawing/2018/hyperlinkcolor" val="tx"/>
                    </a:ext>
                  </a:extLst>
                </a:hlinkClick>
              </a:rPr>
              <a:t>hier</a:t>
            </a:r>
            <a:r>
              <a:rPr lang="nl-NL" sz="1700" dirty="0">
                <a:latin typeface="Source Sans Pro"/>
              </a:rPr>
              <a:t> bestellen. </a:t>
            </a:r>
            <a:endParaRPr lang="nl-NL" sz="1700" dirty="0">
              <a:latin typeface="Source Sans Pro"/>
              <a:ea typeface="Source Sans Pro"/>
            </a:endParaRPr>
          </a:p>
          <a:p>
            <a:pPr marL="0" indent="0">
              <a:buNone/>
            </a:pPr>
            <a:endParaRPr lang="nl-NL" sz="1700" b="1" dirty="0">
              <a:solidFill>
                <a:srgbClr val="7030A0"/>
              </a:solidFill>
              <a:latin typeface="Source Sans Pro"/>
            </a:endParaRPr>
          </a:p>
          <a:p>
            <a:pPr marL="0" indent="0">
              <a:buNone/>
            </a:pPr>
            <a:r>
              <a:rPr lang="nl-NL" sz="1700" b="1" dirty="0">
                <a:solidFill>
                  <a:srgbClr val="7030A0"/>
                </a:solidFill>
                <a:latin typeface="Source Sans Pro"/>
              </a:rPr>
              <a:t>Kostprijs? </a:t>
            </a:r>
            <a:br>
              <a:rPr lang="nl-NL" sz="1700" b="1" dirty="0">
                <a:solidFill>
                  <a:srgbClr val="7030A0"/>
                </a:solidFill>
                <a:latin typeface="Source Sans Pro"/>
              </a:rPr>
            </a:br>
            <a:r>
              <a:rPr lang="nl-NL" sz="1700" dirty="0">
                <a:latin typeface="Source Sans Pro"/>
              </a:rPr>
              <a:t>De ontlening van een banner is gratis. </a:t>
            </a:r>
            <a:br>
              <a:rPr lang="nl-NL" sz="1700" dirty="0">
                <a:latin typeface="Source Sans Pro"/>
              </a:rPr>
            </a:br>
            <a:r>
              <a:rPr lang="nl-NL" sz="1700" dirty="0">
                <a:latin typeface="Source Sans Pro"/>
              </a:rPr>
              <a:t>Affiches, folders, postkaart, placemats is gratis. </a:t>
            </a:r>
            <a:br>
              <a:rPr lang="nl-NL" sz="1700" dirty="0">
                <a:latin typeface="Source Sans Pro"/>
              </a:rPr>
            </a:br>
            <a:br>
              <a:rPr lang="nl-NL" sz="1700" dirty="0">
                <a:latin typeface="Source Sans Pro"/>
              </a:rPr>
            </a:br>
            <a:endParaRPr lang="nl-NL" sz="1700" dirty="0">
              <a:latin typeface="Source Sans Pro"/>
            </a:endParaRPr>
          </a:p>
          <a:p>
            <a:pPr marL="0" indent="0">
              <a:buNone/>
            </a:pPr>
            <a:r>
              <a:rPr lang="nl-NL" sz="1700" b="1" dirty="0">
                <a:solidFill>
                  <a:srgbClr val="7030A0"/>
                </a:solidFill>
                <a:latin typeface="Source Sans Pro"/>
              </a:rPr>
              <a:t>Meer info? </a:t>
            </a:r>
            <a:br>
              <a:rPr lang="nl-NL" sz="1700" b="1" dirty="0">
                <a:solidFill>
                  <a:srgbClr val="7030A0"/>
                </a:solidFill>
                <a:latin typeface="Source Sans Pro"/>
              </a:rPr>
            </a:br>
            <a:r>
              <a:rPr lang="nl-NL" sz="1700" dirty="0">
                <a:latin typeface="Source Sans Pro"/>
              </a:rPr>
              <a:t>Telefoon: 056/44.07.94</a:t>
            </a:r>
            <a:br>
              <a:rPr lang="nl-NL" sz="1700" dirty="0">
                <a:latin typeface="Source Sans Pro"/>
              </a:rPr>
            </a:br>
            <a:r>
              <a:rPr lang="nl-NL" sz="1700" dirty="0">
                <a:latin typeface="Source Sans Pro"/>
              </a:rPr>
              <a:t>E-mail: </a:t>
            </a:r>
            <a:r>
              <a:rPr lang="nl-NL" sz="1700" dirty="0">
                <a:latin typeface="Source Sans Pro"/>
                <a:hlinkClick r:id="rId3"/>
              </a:rPr>
              <a:t>logo@logoleieland.be</a:t>
            </a:r>
            <a:br>
              <a:rPr lang="nl-NL" sz="1700" dirty="0">
                <a:latin typeface="Source Sans Pro"/>
              </a:rPr>
            </a:br>
            <a:r>
              <a:rPr lang="nl-NL" sz="1700" dirty="0">
                <a:latin typeface="Source Sans Pro"/>
              </a:rPr>
              <a:t>Website: meer informatie vind je </a:t>
            </a:r>
            <a:r>
              <a:rPr lang="nl-NL" sz="1700" dirty="0">
                <a:latin typeface="Source Sans Pro"/>
                <a:hlinkClick r:id="rId2">
                  <a:extLst>
                    <a:ext uri="{A12FA001-AC4F-418D-AE19-62706E023703}">
                      <ahyp:hlinkClr xmlns:ahyp="http://schemas.microsoft.com/office/drawing/2018/hyperlinkcolor" val="tx"/>
                    </a:ext>
                  </a:extLst>
                </a:hlinkClick>
              </a:rPr>
              <a:t>hier</a:t>
            </a:r>
            <a:r>
              <a:rPr lang="nl-NL" sz="1700" dirty="0">
                <a:latin typeface="Source Sans Pro"/>
              </a:rPr>
              <a:t>.</a:t>
            </a:r>
            <a:endParaRPr lang="nl-NL" sz="1700" dirty="0">
              <a:latin typeface="Source Sans Pro"/>
              <a:ea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9220" name="Picture 4" descr="Affiche voedings- en bewegingsdriehoek | Gezond Leven"/>
          <p:cNvPicPr>
            <a:picLocks noChangeAspect="1" noChangeArrowheads="1"/>
          </p:cNvPicPr>
          <p:nvPr/>
        </p:nvPicPr>
        <p:blipFill rotWithShape="1">
          <a:blip r:embed="rId4">
            <a:extLst>
              <a:ext uri="{28A0092B-C50C-407E-A947-70E740481C1C}">
                <a14:useLocalDpi xmlns:a14="http://schemas.microsoft.com/office/drawing/2010/main" val="0"/>
              </a:ext>
            </a:extLst>
          </a:blip>
          <a:srcRect l="53113" t="17270" b="16782"/>
          <a:stretch/>
        </p:blipFill>
        <p:spPr bwMode="auto">
          <a:xfrm>
            <a:off x="7237460" y="3847492"/>
            <a:ext cx="3275241" cy="2873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ffiche voedings- en bewegingsdriehoek | Gezond Leven"/>
          <p:cNvPicPr>
            <a:picLocks noChangeAspect="1" noChangeArrowheads="1"/>
          </p:cNvPicPr>
          <p:nvPr/>
        </p:nvPicPr>
        <p:blipFill rotWithShape="1">
          <a:blip r:embed="rId4">
            <a:extLst>
              <a:ext uri="{28A0092B-C50C-407E-A947-70E740481C1C}">
                <a14:useLocalDpi xmlns:a14="http://schemas.microsoft.com/office/drawing/2010/main" val="0"/>
              </a:ext>
            </a:extLst>
          </a:blip>
          <a:srcRect t="17270" r="49086" b="16782"/>
          <a:stretch/>
        </p:blipFill>
        <p:spPr bwMode="auto">
          <a:xfrm>
            <a:off x="7237460" y="1154992"/>
            <a:ext cx="3331948" cy="26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607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8" y="852963"/>
            <a:ext cx="7481709" cy="6005037"/>
          </a:xfrm>
        </p:spPr>
        <p:txBody>
          <a:bodyPr>
            <a:normAutofit lnSpcReduction="10000"/>
          </a:bodyPr>
          <a:lstStyle/>
          <a:p>
            <a:pPr marL="0" indent="0">
              <a:buNone/>
            </a:pPr>
            <a:r>
              <a:rPr lang="nl-NL" sz="2400" b="1" dirty="0">
                <a:solidFill>
                  <a:srgbClr val="7030A0"/>
                </a:solidFill>
                <a:latin typeface="Source Sans Pro"/>
              </a:rPr>
              <a:t>Gezond gebeten voor </a:t>
            </a:r>
            <a:r>
              <a:rPr lang="nl-NL" sz="2400" b="1" dirty="0" err="1">
                <a:solidFill>
                  <a:srgbClr val="7030A0"/>
                </a:solidFill>
                <a:latin typeface="Source Sans Pro"/>
              </a:rPr>
              <a:t>Yummies</a:t>
            </a:r>
            <a:r>
              <a:rPr lang="nl-NL" sz="2400" b="1" dirty="0">
                <a:solidFill>
                  <a:srgbClr val="7030A0"/>
                </a:solidFill>
                <a:latin typeface="Source Sans Pro"/>
              </a:rPr>
              <a:t> </a:t>
            </a:r>
            <a:br>
              <a:rPr lang="nl-NL" sz="2400" b="1" dirty="0">
                <a:solidFill>
                  <a:srgbClr val="7030A0"/>
                </a:solidFill>
                <a:latin typeface="Source Sans Pro"/>
              </a:rPr>
            </a:br>
            <a:r>
              <a:rPr lang="nl-NL" sz="1800" b="1" dirty="0">
                <a:solidFill>
                  <a:srgbClr val="7030A0"/>
                </a:solidFill>
                <a:latin typeface="Source Sans Pro"/>
              </a:rPr>
              <a:t>(van 6-12 jaar)</a:t>
            </a:r>
          </a:p>
          <a:p>
            <a:pPr marL="0" indent="0">
              <a:buNone/>
            </a:pPr>
            <a:endParaRPr lang="nl-NL" sz="2400" b="1" dirty="0">
              <a:solidFill>
                <a:srgbClr val="7030A0"/>
              </a:solidFill>
              <a:latin typeface="Source Sans Pro"/>
            </a:endParaRPr>
          </a:p>
          <a:p>
            <a:pPr marL="0" indent="0">
              <a:buNone/>
            </a:pPr>
            <a:r>
              <a:rPr lang="nl-NL" sz="1600" b="1" dirty="0">
                <a:solidFill>
                  <a:srgbClr val="7030A0"/>
                </a:solidFill>
                <a:latin typeface="Source Sans Pro"/>
              </a:rPr>
              <a:t>Wat? </a:t>
            </a:r>
            <a:br>
              <a:rPr lang="nl-NL" sz="1600" b="1" dirty="0">
                <a:solidFill>
                  <a:srgbClr val="7030A0"/>
                </a:solidFill>
                <a:latin typeface="Source Sans Pro"/>
              </a:rPr>
            </a:br>
            <a:r>
              <a:rPr lang="nl-BE" sz="1600" dirty="0">
                <a:latin typeface="Source Sans Pro"/>
              </a:rPr>
              <a:t>Kinderen tussen 6 en 12 jaar zijn echte speelvogels. Het is hun manier om de wereld volop te leren kennen, ook die op hun bord. Ideaal dus om hen spelenderwijs onder te dompelen in het fantastisch rijke en lekkere universum van gezond eten. Handvaten bieden om kinderen tussen 6 en 12 jaar op een speelse manier gezond te leren eten, dat is de opzet van het boekje gezond gebeten voor Yummies.</a:t>
            </a:r>
            <a:endParaRPr lang="nl-NL" sz="1600" dirty="0">
              <a:latin typeface="Source Sans Pro"/>
            </a:endParaRPr>
          </a:p>
          <a:p>
            <a:pPr marL="0" indent="0">
              <a:buNone/>
            </a:pPr>
            <a:r>
              <a:rPr lang="nl-NL" sz="1600" dirty="0">
                <a:latin typeface="Source Sans Pro"/>
              </a:rPr>
              <a:t>Er werd ook een smulvriendenboekje ontwikkeld dat kan worden doorgegeven aan vriendjes om recepten en tips met elkaar te delen.</a:t>
            </a:r>
          </a:p>
          <a:p>
            <a:pPr marL="0" indent="0">
              <a:buNone/>
            </a:pPr>
            <a:br>
              <a:rPr lang="nl-NL" sz="1600" dirty="0">
                <a:latin typeface="Source Sans Pro"/>
              </a:rPr>
            </a:b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Het boekje is gratis </a:t>
            </a:r>
            <a:r>
              <a:rPr lang="nl-NL" sz="1600" dirty="0">
                <a:latin typeface="Source Sans Pro"/>
                <a:hlinkClick r:id="rId2"/>
              </a:rPr>
              <a:t>hier</a:t>
            </a:r>
            <a:r>
              <a:rPr lang="nl-NL" sz="1600" dirty="0">
                <a:latin typeface="Source Sans Pro"/>
              </a:rPr>
              <a:t> te downloaden of te bestellen. </a:t>
            </a:r>
            <a:br>
              <a:rPr lang="nl-NL" sz="1600" dirty="0">
                <a:latin typeface="Source Sans Pro"/>
              </a:rPr>
            </a:br>
            <a:r>
              <a:rPr lang="nl-NL" sz="1600" dirty="0">
                <a:latin typeface="Source Sans Pro"/>
              </a:rPr>
              <a:t>Het smulvriendenboekje is gratis </a:t>
            </a:r>
            <a:r>
              <a:rPr lang="nl-NL" sz="1600" dirty="0">
                <a:latin typeface="Source Sans Pro"/>
                <a:hlinkClick r:id="rId3"/>
              </a:rPr>
              <a:t>hier</a:t>
            </a:r>
            <a:r>
              <a:rPr lang="nl-NL" sz="1600" dirty="0">
                <a:latin typeface="Source Sans Pro"/>
              </a:rPr>
              <a:t> te downloaden of te bestellen.</a:t>
            </a:r>
          </a:p>
          <a:p>
            <a:pPr marL="0" indent="0">
              <a:buNone/>
            </a:pPr>
            <a:endParaRPr lang="nl-BE" sz="1600" b="1" dirty="0">
              <a:solidFill>
                <a:srgbClr val="7030A0"/>
              </a:solidFill>
              <a:latin typeface="Source Sans Pro"/>
            </a:endParaRPr>
          </a:p>
          <a:p>
            <a:pPr marL="0" indent="0">
              <a:buNone/>
            </a:pPr>
            <a:r>
              <a:rPr lang="nl-BE" sz="1600" b="1" dirty="0">
                <a:solidFill>
                  <a:srgbClr val="7030A0"/>
                </a:solidFill>
                <a:latin typeface="Source Sans Pro"/>
              </a:rPr>
              <a:t>Meer info?</a:t>
            </a:r>
            <a:r>
              <a:rPr lang="nl-BE" sz="1600" dirty="0">
                <a:solidFill>
                  <a:srgbClr val="7030A0"/>
                </a:solidFill>
                <a:latin typeface="Source Sans Pro"/>
              </a:rPr>
              <a:t> </a:t>
            </a:r>
            <a:br>
              <a:rPr lang="nl-BE" sz="1600" dirty="0">
                <a:latin typeface="Source Sans Pro"/>
              </a:rPr>
            </a:br>
            <a:r>
              <a:rPr lang="nl-BE" sz="1600" dirty="0">
                <a:latin typeface="Source Sans Pro"/>
              </a:rPr>
              <a:t>Telefoon: 056/44.07.94 </a:t>
            </a:r>
            <a:br>
              <a:rPr lang="nl-BE" sz="1600" dirty="0">
                <a:latin typeface="Source Sans Pro"/>
              </a:rPr>
            </a:br>
            <a:r>
              <a:rPr lang="nl-BE" sz="1600" dirty="0">
                <a:latin typeface="Source Sans Pro"/>
              </a:rPr>
              <a:t>E-mail: </a:t>
            </a:r>
            <a:r>
              <a:rPr lang="nl-BE" sz="1600" dirty="0">
                <a:latin typeface="Source Sans Pro"/>
                <a:hlinkClick r:id="rId4"/>
              </a:rPr>
              <a:t>logo@logoleieland.be</a:t>
            </a:r>
            <a:r>
              <a:rPr lang="nl-BE" sz="1600" dirty="0">
                <a:latin typeface="Source Sans Pro"/>
              </a:rPr>
              <a:t> </a:t>
            </a:r>
            <a:br>
              <a:rPr lang="nl-BE" sz="1600" dirty="0">
                <a:latin typeface="Source Sans Pro"/>
              </a:rPr>
            </a:br>
            <a:r>
              <a:rPr lang="nl-BE" sz="1600" dirty="0">
                <a:latin typeface="Source Sans Pro"/>
              </a:rPr>
              <a:t>Website: </a:t>
            </a:r>
            <a:r>
              <a:rPr lang="nl-BE" sz="1600" dirty="0">
                <a:latin typeface="Source Sans Pro"/>
                <a:hlinkClick r:id="rId5">
                  <a:extLst>
                    <a:ext uri="{A12FA001-AC4F-418D-AE19-62706E023703}">
                      <ahyp:hlinkClr xmlns:ahyp="http://schemas.microsoft.com/office/drawing/2018/hyperlinkcolor" val="tx"/>
                    </a:ext>
                  </a:extLst>
                </a:hlinkClick>
              </a:rPr>
              <a:t>nice-info.be </a:t>
            </a:r>
            <a:endParaRPr lang="nl-BE" sz="1600" dirty="0">
              <a:latin typeface="Source Sans Pro"/>
            </a:endParaRPr>
          </a:p>
          <a:p>
            <a:pPr marL="0" indent="0">
              <a:buNone/>
            </a:pPr>
            <a:br>
              <a:rPr lang="nl-NL" sz="1700" dirty="0">
                <a:latin typeface="Source Sans Pro"/>
              </a:rPr>
            </a:br>
            <a:endParaRPr lang="nl-NL" sz="1700" dirty="0">
              <a:highlight>
                <a:srgbClr val="FFFF00"/>
              </a:highligh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18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2050" name="Picture 2" descr="Boekje Gezond gebeten voor Yummies">
            <a:extLst>
              <a:ext uri="{FF2B5EF4-FFF2-40B4-BE49-F238E27FC236}">
                <a16:creationId xmlns:a16="http://schemas.microsoft.com/office/drawing/2014/main" id="{3D7BF847-90A1-FC44-9D93-00BCD8DB59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6813" y="508087"/>
            <a:ext cx="4360931" cy="43609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09976D4-F812-D74C-A1AF-74FE648400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8770" y="4409354"/>
            <a:ext cx="2844162" cy="189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969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6114098"/>
          </a:xfrm>
        </p:spPr>
        <p:txBody>
          <a:bodyPr>
            <a:normAutofit/>
          </a:bodyPr>
          <a:lstStyle/>
          <a:p>
            <a:pPr marL="0" indent="0">
              <a:buNone/>
            </a:pPr>
            <a:r>
              <a:rPr lang="nl-BE" sz="2400" b="1" dirty="0">
                <a:solidFill>
                  <a:srgbClr val="7030A0"/>
                </a:solidFill>
                <a:latin typeface="Source Sans Pro"/>
              </a:rPr>
              <a:t>The Daily </a:t>
            </a:r>
            <a:r>
              <a:rPr lang="nl-BE" sz="2400" b="1" dirty="0" err="1">
                <a:solidFill>
                  <a:srgbClr val="7030A0"/>
                </a:solidFill>
                <a:latin typeface="Source Sans Pro"/>
              </a:rPr>
              <a:t>Mile</a:t>
            </a:r>
            <a:endParaRPr lang="nl-BE" sz="2400" dirty="0">
              <a:latin typeface="Source Sans Pro"/>
            </a:endParaRPr>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42" name="Picture 2" descr="Moev - Projec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30" y="2336279"/>
            <a:ext cx="3750054" cy="3504362"/>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807329" y="1870323"/>
            <a:ext cx="6096000" cy="3046988"/>
          </a:xfrm>
          <a:prstGeom prst="rect">
            <a:avLst/>
          </a:prstGeom>
        </p:spPr>
        <p:txBody>
          <a:bodyPr lIns="91440" tIns="45720" rIns="91440" bIns="45720" anchor="t">
            <a:spAutoFit/>
          </a:bodyPr>
          <a:lstStyle/>
          <a:p>
            <a:r>
              <a:rPr lang="nl-NL" sz="1600" b="1" dirty="0">
                <a:solidFill>
                  <a:srgbClr val="7030A0"/>
                </a:solidFill>
                <a:latin typeface="Source Sans Pro"/>
              </a:rPr>
              <a:t>Wat? </a:t>
            </a:r>
            <a:br>
              <a:rPr lang="nl-NL" sz="1600" b="1" dirty="0">
                <a:solidFill>
                  <a:srgbClr val="7030A0"/>
                </a:solidFill>
                <a:latin typeface="Source Sans Pro"/>
              </a:rPr>
            </a:br>
            <a:r>
              <a:rPr lang="nl-NL" sz="1600" dirty="0">
                <a:latin typeface="Source Sans Pro"/>
              </a:rPr>
              <a:t>The Daily </a:t>
            </a:r>
            <a:r>
              <a:rPr lang="nl-NL" sz="1600" dirty="0" err="1">
                <a:latin typeface="Source Sans Pro"/>
              </a:rPr>
              <a:t>Mile</a:t>
            </a:r>
            <a:r>
              <a:rPr lang="nl-NL" sz="1600" dirty="0">
                <a:latin typeface="Source Sans Pro"/>
              </a:rPr>
              <a:t> is een eenvoudig concept voor de lagere school waarbij de leerlingen gedurende een </a:t>
            </a:r>
            <a:r>
              <a:rPr lang="nl-NL" sz="1600" b="1" dirty="0">
                <a:latin typeface="Source Sans Pro"/>
              </a:rPr>
              <a:t>kwartier lopen</a:t>
            </a:r>
            <a:r>
              <a:rPr lang="nl-NL" sz="1600" dirty="0">
                <a:latin typeface="Source Sans Pro"/>
              </a:rPr>
              <a:t> in de frisse buitenlucht samen met hun leerkracht en klasgenootjes. Het doel van The Daily </a:t>
            </a:r>
            <a:r>
              <a:rPr lang="nl-NL" sz="1600" dirty="0" err="1">
                <a:latin typeface="Source Sans Pro"/>
              </a:rPr>
              <a:t>Mile</a:t>
            </a:r>
            <a:r>
              <a:rPr lang="nl-NL" sz="1600" dirty="0">
                <a:latin typeface="Source Sans Pro"/>
              </a:rPr>
              <a:t>: </a:t>
            </a:r>
            <a:r>
              <a:rPr lang="nl-NL" sz="1600" b="1" dirty="0">
                <a:latin typeface="Source Sans Pro"/>
              </a:rPr>
              <a:t>meer blije en fittere kinderen </a:t>
            </a:r>
            <a:r>
              <a:rPr lang="nl-NL" sz="1600" dirty="0">
                <a:latin typeface="Source Sans Pro"/>
              </a:rPr>
              <a:t>door 15 minuten per dag te lopen op school! De leerlingen ontspannen zich door even aan niks te moeten denken. Daarna kunnen ze zich beter concentreren in de klas. </a:t>
            </a:r>
          </a:p>
          <a:p>
            <a:endParaRPr lang="nl-NL" sz="1600" dirty="0">
              <a:latin typeface="Source Sans Pro"/>
            </a:endParaRPr>
          </a:p>
          <a:p>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051/26.50.30 </a:t>
            </a:r>
            <a:br>
              <a:rPr lang="nl-BE" sz="1600" dirty="0">
                <a:latin typeface="Source Sans Pro"/>
              </a:rPr>
            </a:br>
            <a:r>
              <a:rPr lang="nl-NL" sz="1600" dirty="0">
                <a:latin typeface="Source Sans Pro"/>
              </a:rPr>
              <a:t>E-mail: </a:t>
            </a:r>
            <a:r>
              <a:rPr lang="nl-NL" sz="1600" dirty="0">
                <a:latin typeface="Source Sans Pro"/>
                <a:hlinkClick r:id="rId4"/>
              </a:rPr>
              <a:t>info@wvl.moev.be</a:t>
            </a:r>
            <a:br>
              <a:rPr lang="nl-BE" sz="1600" dirty="0">
                <a:latin typeface="Source Sans Pro"/>
              </a:rPr>
            </a:br>
            <a:r>
              <a:rPr lang="nl-NL" sz="1600" dirty="0">
                <a:latin typeface="Source Sans Pro"/>
              </a:rPr>
              <a:t>Website: meer informatie vind je </a:t>
            </a:r>
            <a:r>
              <a:rPr lang="nl-NL" sz="1600" dirty="0">
                <a:latin typeface="Source Sans Pro"/>
                <a:hlinkClick r:id="rId5">
                  <a:extLst>
                    <a:ext uri="{A12FA001-AC4F-418D-AE19-62706E023703}">
                      <ahyp:hlinkClr xmlns:ahyp="http://schemas.microsoft.com/office/drawing/2018/hyperlinkcolor" val="tx"/>
                    </a:ext>
                  </a:extLst>
                </a:hlinkClick>
              </a:rPr>
              <a:t>hier</a:t>
            </a:r>
            <a:r>
              <a:rPr lang="nl-NL" sz="1600" dirty="0">
                <a:latin typeface="Source Sans Pro"/>
              </a:rPr>
              <a:t>.</a:t>
            </a:r>
            <a:endParaRPr lang="nl-NL" sz="1600" dirty="0">
              <a:latin typeface="Source Sans Pro"/>
              <a:ea typeface="Source Sans Pro"/>
            </a:endParaRPr>
          </a:p>
        </p:txBody>
      </p:sp>
      <p:sp>
        <p:nvSpPr>
          <p:cNvPr id="12" name="Tijdelijke aanduiding voor dianummer 3"/>
          <p:cNvSpPr>
            <a:spLocks noGrp="1"/>
          </p:cNvSpPr>
          <p:nvPr>
            <p:ph type="sldNum" sz="quarter" idx="12"/>
          </p:nvPr>
        </p:nvSpPr>
        <p:spPr>
          <a:xfrm>
            <a:off x="8610600" y="6356350"/>
            <a:ext cx="2743200" cy="365125"/>
          </a:xfrm>
        </p:spPr>
        <p:txBody>
          <a:bodyPr/>
          <a:lstStyle/>
          <a:p>
            <a:fld id="{7C0F7DF6-0891-4C89-AB79-072BFD111A44}" type="slidenum">
              <a:rPr lang="nl-BE" smtClean="0"/>
              <a:t>19</a:t>
            </a:fld>
            <a:endParaRPr lang="nl-BE"/>
          </a:p>
        </p:txBody>
      </p:sp>
    </p:spTree>
    <p:extLst>
      <p:ext uri="{BB962C8B-B14F-4D97-AF65-F5344CB8AC3E}">
        <p14:creationId xmlns:p14="http://schemas.microsoft.com/office/powerpoint/2010/main" val="117524213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fgeronde rechthoek 9"/>
          <p:cNvSpPr/>
          <p:nvPr/>
        </p:nvSpPr>
        <p:spPr>
          <a:xfrm>
            <a:off x="271037" y="3752548"/>
            <a:ext cx="3832650" cy="25703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Afgeronde rechthoek 7"/>
          <p:cNvSpPr/>
          <p:nvPr/>
        </p:nvSpPr>
        <p:spPr>
          <a:xfrm>
            <a:off x="272625" y="628650"/>
            <a:ext cx="3832650" cy="2933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Afgeronde rechthoek 4"/>
          <p:cNvSpPr/>
          <p:nvPr/>
        </p:nvSpPr>
        <p:spPr>
          <a:xfrm>
            <a:off x="271037" y="953673"/>
            <a:ext cx="3832650" cy="25703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ijdelijke aanduiding voor inhoud 2"/>
          <p:cNvSpPr>
            <a:spLocks noGrp="1"/>
          </p:cNvSpPr>
          <p:nvPr>
            <p:ph idx="1"/>
          </p:nvPr>
        </p:nvSpPr>
        <p:spPr>
          <a:xfrm>
            <a:off x="367876" y="713411"/>
            <a:ext cx="4680664" cy="3186273"/>
          </a:xfrm>
        </p:spPr>
        <p:txBody>
          <a:bodyPr>
            <a:normAutofit fontScale="62500" lnSpcReduction="20000"/>
          </a:bodyPr>
          <a:lstStyle/>
          <a:p>
            <a:pPr marL="0" indent="0">
              <a:buNone/>
            </a:pPr>
            <a:r>
              <a:rPr lang="nl-BE" sz="2500" b="1" dirty="0">
                <a:solidFill>
                  <a:schemeClr val="bg1"/>
                </a:solidFill>
                <a:latin typeface="Source Sans Pro"/>
              </a:rPr>
              <a:t>INLEIDING</a:t>
            </a:r>
          </a:p>
          <a:p>
            <a:pPr marL="0" indent="0">
              <a:buNone/>
            </a:pPr>
            <a:r>
              <a:rPr lang="nl-BE" sz="2500" b="1" dirty="0">
                <a:solidFill>
                  <a:schemeClr val="bg1"/>
                </a:solidFill>
                <a:latin typeface="Source Sans Pro"/>
              </a:rPr>
              <a:t>VOEDING EN BEWEGING</a:t>
            </a:r>
          </a:p>
          <a:p>
            <a:pPr marL="914400" lvl="2" indent="0">
              <a:buNone/>
            </a:pPr>
            <a:endParaRPr lang="nl-BE" sz="2500" dirty="0">
              <a:latin typeface="Source Sans Pro"/>
              <a:hlinkClick r:id="rId2" action="ppaction://hlinksldjump"/>
            </a:endParaRPr>
          </a:p>
          <a:p>
            <a:pPr lvl="2"/>
            <a:r>
              <a:rPr lang="nl-BE" sz="1900" dirty="0">
                <a:solidFill>
                  <a:srgbClr val="7030A0"/>
                </a:solidFill>
                <a:latin typeface="Source Sans Pro"/>
                <a:hlinkClick r:id="rId2" action="ppaction://hlinksldjump"/>
              </a:rPr>
              <a:t>De Proefkampioen</a:t>
            </a:r>
            <a:r>
              <a:rPr lang="nl-BE" sz="1900" dirty="0">
                <a:solidFill>
                  <a:srgbClr val="7030A0"/>
                </a:solidFill>
                <a:latin typeface="Source Sans Pro"/>
              </a:rPr>
              <a:t> (p. 6)</a:t>
            </a:r>
          </a:p>
          <a:p>
            <a:pPr lvl="2"/>
            <a:r>
              <a:rPr lang="nl-BE" sz="1900" dirty="0">
                <a:solidFill>
                  <a:srgbClr val="7030A0"/>
                </a:solidFill>
                <a:latin typeface="Source Sans Pro"/>
                <a:hlinkClick r:id="rId3" action="ppaction://hlinksldjump"/>
              </a:rPr>
              <a:t>Pim Pompoenkwartet</a:t>
            </a:r>
            <a:r>
              <a:rPr lang="nl-BE" sz="1900" dirty="0">
                <a:solidFill>
                  <a:srgbClr val="7030A0"/>
                </a:solidFill>
                <a:latin typeface="Source Sans Pro"/>
              </a:rPr>
              <a:t> (p. 7)</a:t>
            </a:r>
          </a:p>
          <a:p>
            <a:pPr lvl="2"/>
            <a:r>
              <a:rPr lang="nl-BE" sz="1900" dirty="0">
                <a:solidFill>
                  <a:srgbClr val="7030A0"/>
                </a:solidFill>
                <a:latin typeface="Source Sans Pro"/>
                <a:hlinkClick r:id="rId4" action="ppaction://hlinksldjump"/>
              </a:rPr>
              <a:t>Wild van Water</a:t>
            </a:r>
            <a:r>
              <a:rPr lang="nl-BE" sz="1900" dirty="0">
                <a:solidFill>
                  <a:srgbClr val="7030A0"/>
                </a:solidFill>
                <a:latin typeface="Source Sans Pro"/>
              </a:rPr>
              <a:t> (p. 8)</a:t>
            </a:r>
          </a:p>
          <a:p>
            <a:pPr lvl="2"/>
            <a:r>
              <a:rPr lang="nl-BE" sz="1900" dirty="0">
                <a:solidFill>
                  <a:srgbClr val="7030A0"/>
                </a:solidFill>
                <a:latin typeface="Source Sans Pro"/>
                <a:hlinkClick r:id="rId5" action="ppaction://hlinksldjump"/>
              </a:rPr>
              <a:t>Waterpas</a:t>
            </a:r>
            <a:r>
              <a:rPr lang="nl-BE" sz="1900" dirty="0">
                <a:solidFill>
                  <a:srgbClr val="7030A0"/>
                </a:solidFill>
                <a:latin typeface="Source Sans Pro"/>
              </a:rPr>
              <a:t> (p. 9)</a:t>
            </a:r>
          </a:p>
          <a:p>
            <a:pPr lvl="2"/>
            <a:r>
              <a:rPr lang="nl-BE" sz="1900" dirty="0">
                <a:solidFill>
                  <a:srgbClr val="7030A0"/>
                </a:solidFill>
                <a:latin typeface="Source Sans Pro"/>
                <a:hlinkClick r:id="rId6" action="ppaction://hlinksldjump"/>
              </a:rPr>
              <a:t>Het Land van </a:t>
            </a:r>
            <a:r>
              <a:rPr lang="nl-BE" sz="1900" dirty="0" err="1">
                <a:solidFill>
                  <a:srgbClr val="7030A0"/>
                </a:solidFill>
                <a:latin typeface="Source Sans Pro"/>
                <a:hlinkClick r:id="rId6" action="ppaction://hlinksldjump"/>
              </a:rPr>
              <a:t>Calcimus</a:t>
            </a:r>
            <a:r>
              <a:rPr lang="nl-BE" sz="1900" dirty="0">
                <a:solidFill>
                  <a:srgbClr val="7030A0"/>
                </a:solidFill>
                <a:latin typeface="Source Sans Pro"/>
              </a:rPr>
              <a:t> (p. 10)</a:t>
            </a:r>
          </a:p>
          <a:p>
            <a:pPr lvl="2"/>
            <a:r>
              <a:rPr lang="nl-BE" sz="1900" dirty="0">
                <a:solidFill>
                  <a:srgbClr val="7030A0"/>
                </a:solidFill>
                <a:latin typeface="Source Sans Pro"/>
                <a:hlinkClick r:id="rId7" action="ppaction://hlinksldjump"/>
              </a:rPr>
              <a:t>Lekker Gezond!</a:t>
            </a:r>
            <a:r>
              <a:rPr lang="nl-BE" sz="1900" dirty="0">
                <a:solidFill>
                  <a:srgbClr val="7030A0"/>
                </a:solidFill>
                <a:latin typeface="Source Sans Pro"/>
              </a:rPr>
              <a:t> (p. 11)</a:t>
            </a:r>
          </a:p>
          <a:p>
            <a:pPr lvl="2"/>
            <a:r>
              <a:rPr lang="nl-BE" sz="1900" dirty="0">
                <a:solidFill>
                  <a:srgbClr val="7030A0"/>
                </a:solidFill>
                <a:latin typeface="Source Sans Pro"/>
                <a:hlinkClick r:id="rId8" action="ppaction://hlinksldjump"/>
              </a:rPr>
              <a:t>Lekkerbekjes spel</a:t>
            </a:r>
            <a:r>
              <a:rPr lang="nl-BE" sz="1900" dirty="0">
                <a:solidFill>
                  <a:srgbClr val="7030A0"/>
                </a:solidFill>
                <a:latin typeface="Source Sans Pro"/>
              </a:rPr>
              <a:t> (p. 12)</a:t>
            </a:r>
          </a:p>
          <a:p>
            <a:pPr lvl="2"/>
            <a:r>
              <a:rPr lang="nl-BE" sz="1900" dirty="0">
                <a:solidFill>
                  <a:srgbClr val="7030A0"/>
                </a:solidFill>
                <a:latin typeface="Source Sans Pro"/>
                <a:hlinkClick r:id="rId9" action="ppaction://hlinksldjump"/>
              </a:rPr>
              <a:t>Gezondheidstestjes</a:t>
            </a:r>
            <a:r>
              <a:rPr lang="nl-BE" sz="1900" dirty="0">
                <a:solidFill>
                  <a:srgbClr val="7030A0"/>
                </a:solidFill>
                <a:latin typeface="Source Sans Pro"/>
              </a:rPr>
              <a:t> (p. 13)</a:t>
            </a:r>
          </a:p>
          <a:p>
            <a:pPr lvl="2"/>
            <a:r>
              <a:rPr lang="nl-BE" sz="1900" dirty="0">
                <a:solidFill>
                  <a:srgbClr val="7030A0"/>
                </a:solidFill>
                <a:latin typeface="Source Sans Pro"/>
                <a:hlinkClick r:id="rId10" action="ppaction://hlinksldjump"/>
              </a:rPr>
              <a:t>Dip? Dobbel. Doe!</a:t>
            </a:r>
            <a:r>
              <a:rPr lang="nl-BE" sz="1900" dirty="0">
                <a:solidFill>
                  <a:srgbClr val="7030A0"/>
                </a:solidFill>
                <a:latin typeface="Source Sans Pro"/>
              </a:rPr>
              <a:t> (p. 14)</a:t>
            </a:r>
          </a:p>
          <a:p>
            <a:pPr lvl="2"/>
            <a:r>
              <a:rPr lang="nl-BE" sz="1900" dirty="0">
                <a:solidFill>
                  <a:srgbClr val="7030A0"/>
                </a:solidFill>
                <a:latin typeface="Source Sans Pro"/>
                <a:hlinkClick r:id="rId11" action="ppaction://hlinksldjump"/>
              </a:rPr>
              <a:t>Speelplaatskoffers</a:t>
            </a:r>
            <a:r>
              <a:rPr lang="nl-BE" sz="1900" dirty="0">
                <a:solidFill>
                  <a:srgbClr val="7030A0"/>
                </a:solidFill>
                <a:latin typeface="Source Sans Pro"/>
              </a:rPr>
              <a:t> (p. 15)</a:t>
            </a:r>
          </a:p>
          <a:p>
            <a:pPr lvl="2"/>
            <a:r>
              <a:rPr lang="nl-BE" sz="1900" dirty="0">
                <a:solidFill>
                  <a:srgbClr val="7030A0"/>
                </a:solidFill>
                <a:latin typeface="Source Sans Pro"/>
                <a:hlinkClick r:id="rId12" action="ppaction://hlinksldjump"/>
              </a:rPr>
              <a:t>Fair Play</a:t>
            </a:r>
            <a:r>
              <a:rPr lang="nl-BE" sz="1900" dirty="0">
                <a:solidFill>
                  <a:srgbClr val="7030A0"/>
                </a:solidFill>
                <a:latin typeface="Source Sans Pro"/>
              </a:rPr>
              <a:t> (p. 16)</a:t>
            </a:r>
          </a:p>
          <a:p>
            <a:pPr lvl="2"/>
            <a:r>
              <a:rPr lang="nl-BE" sz="1900" dirty="0">
                <a:solidFill>
                  <a:srgbClr val="7030A0"/>
                </a:solidFill>
                <a:latin typeface="Source Sans Pro"/>
                <a:hlinkClick r:id="rId13" action="ppaction://hlinksldjump"/>
              </a:rPr>
              <a:t>Voedings- en bewegingsdriehoek</a:t>
            </a:r>
            <a:r>
              <a:rPr lang="nl-BE" sz="1900" dirty="0">
                <a:solidFill>
                  <a:srgbClr val="7030A0"/>
                </a:solidFill>
                <a:latin typeface="Source Sans Pro"/>
              </a:rPr>
              <a:t> (p. 17)</a:t>
            </a:r>
          </a:p>
          <a:p>
            <a:pPr lvl="2"/>
            <a:endParaRPr lang="nl-BE" sz="2100" b="1" dirty="0">
              <a:solidFill>
                <a:srgbClr val="7030A0"/>
              </a:solidFill>
              <a:latin typeface="Source Sans Pro"/>
            </a:endParaRPr>
          </a:p>
          <a:p>
            <a:pPr marL="0" indent="0">
              <a:buNone/>
            </a:pPr>
            <a:endParaRPr lang="nl-BE" sz="2500" b="1" dirty="0">
              <a:solidFill>
                <a:srgbClr val="7030A0"/>
              </a:solidFill>
              <a:latin typeface="Source Sans Pro"/>
            </a:endParaRPr>
          </a:p>
          <a:p>
            <a:pPr marL="0" indent="0">
              <a:buNone/>
            </a:pPr>
            <a:endParaRPr lang="nl-BE" sz="2500" b="1" dirty="0">
              <a:solidFill>
                <a:schemeClr val="bg1"/>
              </a:solidFill>
              <a:latin typeface="Source Sans Pro"/>
            </a:endParaRPr>
          </a:p>
          <a:p>
            <a:pPr lvl="1"/>
            <a:endParaRPr lang="nl-BE" dirty="0"/>
          </a:p>
          <a:p>
            <a:pPr lvl="1"/>
            <a:endParaRPr lang="nl-BE"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a:t>
            </a:fld>
            <a:endParaRPr lang="nl-BE"/>
          </a:p>
        </p:txBody>
      </p:sp>
      <p:sp>
        <p:nvSpPr>
          <p:cNvPr id="7" name="Rectangle 3"/>
          <p:cNvSpPr>
            <a:spLocks noChangeArrowheads="1"/>
          </p:cNvSpPr>
          <p:nvPr/>
        </p:nvSpPr>
        <p:spPr bwMode="auto">
          <a:xfrm>
            <a:off x="0" y="439579"/>
            <a:ext cx="37061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600" b="1" i="0" u="none" strike="noStrike" cap="none" normalizeH="0" baseline="0" dirty="0">
                <a:ln>
                  <a:noFill/>
                </a:ln>
                <a:solidFill>
                  <a:srgbClr val="FFFFFF"/>
                </a:solidFill>
                <a:effectLst/>
                <a:latin typeface="Source Sans Pro"/>
                <a:ea typeface="Calibri" panose="020F0502020204030204" pitchFamily="34" charset="0"/>
                <a:cs typeface="Times New Roman" panose="02020603050405020304" pitchFamily="18" charset="0"/>
              </a:rPr>
              <a:t>  </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9" name="Rechthoek 8"/>
          <p:cNvSpPr/>
          <p:nvPr/>
        </p:nvSpPr>
        <p:spPr>
          <a:xfrm>
            <a:off x="271037" y="120729"/>
            <a:ext cx="3254375" cy="413385"/>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BE" sz="2400" b="1" dirty="0">
                <a:latin typeface="Source Sans Pro"/>
              </a:rPr>
              <a:t>INHOUD</a:t>
            </a:r>
            <a:r>
              <a:rPr lang="nl-BE" b="1" dirty="0"/>
              <a:t> </a:t>
            </a:r>
            <a:endParaRPr lang="nl-BE" dirty="0"/>
          </a:p>
        </p:txBody>
      </p:sp>
      <p:sp>
        <p:nvSpPr>
          <p:cNvPr id="6" name="Rechthoek 5"/>
          <p:cNvSpPr/>
          <p:nvPr/>
        </p:nvSpPr>
        <p:spPr>
          <a:xfrm>
            <a:off x="3646505" y="1332241"/>
            <a:ext cx="5318704" cy="3323987"/>
          </a:xfrm>
          <a:prstGeom prst="rect">
            <a:avLst/>
          </a:prstGeom>
        </p:spPr>
        <p:txBody>
          <a:bodyPr wrap="square">
            <a:spAutoFit/>
          </a:bodyPr>
          <a:lstStyle/>
          <a:p>
            <a:pPr marL="1085850" lvl="2" indent="-171450">
              <a:buFont typeface="Arial" panose="020B0604020202020204" pitchFamily="34" charset="0"/>
              <a:buChar char="•"/>
            </a:pPr>
            <a:r>
              <a:rPr lang="nl-BE" sz="1050" dirty="0">
                <a:solidFill>
                  <a:srgbClr val="7030A0"/>
                </a:solidFill>
                <a:latin typeface="Source Sans Pro"/>
                <a:hlinkClick r:id="rId14" action="ppaction://hlinksldjump"/>
              </a:rPr>
              <a:t>Gezond gebeten voor Yummies </a:t>
            </a:r>
            <a:r>
              <a:rPr lang="nl-BE" sz="1050" dirty="0">
                <a:solidFill>
                  <a:srgbClr val="7030A0"/>
                </a:solidFill>
                <a:latin typeface="Source Sans Pro"/>
              </a:rPr>
              <a:t>(p. 18)</a:t>
            </a:r>
          </a:p>
          <a:p>
            <a:pPr marL="1085850" lvl="2" indent="-171450">
              <a:buFont typeface="Arial" panose="020B0604020202020204" pitchFamily="34" charset="0"/>
              <a:buChar char="•"/>
            </a:pPr>
            <a:r>
              <a:rPr lang="nl-BE" sz="1050" dirty="0">
                <a:solidFill>
                  <a:srgbClr val="7030A0"/>
                </a:solidFill>
                <a:latin typeface="Source Sans Pro"/>
                <a:hlinkClick r:id="rId15" action="ppaction://hlinksldjump"/>
              </a:rPr>
              <a:t>The Daily </a:t>
            </a:r>
            <a:r>
              <a:rPr lang="nl-BE" sz="1050" dirty="0" err="1">
                <a:solidFill>
                  <a:srgbClr val="7030A0"/>
                </a:solidFill>
                <a:latin typeface="Source Sans Pro"/>
                <a:hlinkClick r:id="rId15" action="ppaction://hlinksldjump"/>
              </a:rPr>
              <a:t>Mile</a:t>
            </a:r>
            <a:r>
              <a:rPr lang="nl-BE" sz="1050" dirty="0">
                <a:solidFill>
                  <a:srgbClr val="7030A0"/>
                </a:solidFill>
                <a:latin typeface="Source Sans Pro"/>
                <a:hlinkClick r:id="rId15" action="ppaction://hlinksldjump"/>
              </a:rPr>
              <a:t> </a:t>
            </a:r>
            <a:r>
              <a:rPr lang="nl-BE" sz="1050" dirty="0">
                <a:solidFill>
                  <a:srgbClr val="7030A0"/>
                </a:solidFill>
                <a:latin typeface="Source Sans Pro"/>
              </a:rPr>
              <a:t>(p. 19)</a:t>
            </a:r>
          </a:p>
          <a:p>
            <a:pPr marL="1085850" lvl="2" indent="-171450">
              <a:buFont typeface="Arial" panose="020B0604020202020204" pitchFamily="34" charset="0"/>
              <a:buChar char="•"/>
            </a:pPr>
            <a:r>
              <a:rPr lang="nl-BE" sz="1050" dirty="0">
                <a:solidFill>
                  <a:srgbClr val="7030A0"/>
                </a:solidFill>
                <a:latin typeface="Source Sans Pro"/>
                <a:hlinkClick r:id="rId16" action="ppaction://hlinksldjump"/>
              </a:rPr>
              <a:t>Lucky Luuk</a:t>
            </a:r>
            <a:r>
              <a:rPr lang="nl-BE" sz="1050" dirty="0">
                <a:solidFill>
                  <a:srgbClr val="7030A0"/>
                </a:solidFill>
                <a:latin typeface="Source Sans Pro"/>
              </a:rPr>
              <a:t> (p. 20)</a:t>
            </a:r>
          </a:p>
          <a:p>
            <a:pPr marL="1085850" lvl="2" indent="-171450">
              <a:buFont typeface="Arial" panose="020B0604020202020204" pitchFamily="34" charset="0"/>
              <a:buChar char="•"/>
            </a:pPr>
            <a:r>
              <a:rPr lang="nl-BE" sz="1050" dirty="0">
                <a:solidFill>
                  <a:srgbClr val="7030A0"/>
                </a:solidFill>
                <a:latin typeface="Source Sans Pro"/>
                <a:hlinkClick r:id="rId17" action="ppaction://hlinksldjump"/>
              </a:rPr>
              <a:t>Sportkompas</a:t>
            </a:r>
            <a:r>
              <a:rPr lang="nl-BE" sz="1050" dirty="0">
                <a:solidFill>
                  <a:srgbClr val="7030A0"/>
                </a:solidFill>
                <a:latin typeface="Source Sans Pro"/>
              </a:rPr>
              <a:t> (p. 21)</a:t>
            </a:r>
          </a:p>
          <a:p>
            <a:pPr marL="1085850" lvl="2" indent="-171450">
              <a:buFont typeface="Arial" panose="020B0604020202020204" pitchFamily="34" charset="0"/>
              <a:buChar char="•"/>
            </a:pPr>
            <a:r>
              <a:rPr lang="nl-BE" sz="1050" dirty="0">
                <a:solidFill>
                  <a:srgbClr val="7030A0"/>
                </a:solidFill>
                <a:latin typeface="Source Sans Pro"/>
                <a:hlinkClick r:id="rId18" action="ppaction://hlinksldjump"/>
              </a:rPr>
              <a:t>Multimove</a:t>
            </a:r>
            <a:r>
              <a:rPr lang="nl-BE" sz="1050" dirty="0">
                <a:solidFill>
                  <a:srgbClr val="7030A0"/>
                </a:solidFill>
                <a:latin typeface="Source Sans Pro"/>
              </a:rPr>
              <a:t> (p. 22)</a:t>
            </a:r>
          </a:p>
          <a:p>
            <a:pPr marL="1085850" lvl="2" indent="-171450">
              <a:buFont typeface="Arial" panose="020B0604020202020204" pitchFamily="34" charset="0"/>
              <a:buChar char="•"/>
            </a:pPr>
            <a:r>
              <a:rPr lang="nl-BE" sz="1050" dirty="0">
                <a:solidFill>
                  <a:srgbClr val="7030A0"/>
                </a:solidFill>
                <a:latin typeface="Source Sans Pro"/>
                <a:hlinkClick r:id="rId19" action="ppaction://hlinksldjump"/>
              </a:rPr>
              <a:t>Oog voor Lekkers</a:t>
            </a:r>
            <a:r>
              <a:rPr lang="nl-BE" sz="1050" dirty="0">
                <a:solidFill>
                  <a:srgbClr val="7030A0"/>
                </a:solidFill>
                <a:latin typeface="Source Sans Pro"/>
              </a:rPr>
              <a:t> (p. 23)</a:t>
            </a:r>
          </a:p>
          <a:p>
            <a:pPr marL="1085850" lvl="2" indent="-171450">
              <a:buFont typeface="Arial" panose="020B0604020202020204" pitchFamily="34" charset="0"/>
              <a:buChar char="•"/>
            </a:pPr>
            <a:r>
              <a:rPr lang="nl-BE" sz="1050" dirty="0">
                <a:solidFill>
                  <a:srgbClr val="7030A0"/>
                </a:solidFill>
                <a:latin typeface="Source Sans Pro"/>
                <a:hlinkClick r:id="rId20" action="ppaction://hlinksldjump"/>
              </a:rPr>
              <a:t>Gezondheidsrally</a:t>
            </a:r>
            <a:r>
              <a:rPr lang="nl-BE" sz="1050" dirty="0">
                <a:solidFill>
                  <a:srgbClr val="7030A0"/>
                </a:solidFill>
                <a:latin typeface="Source Sans Pro"/>
              </a:rPr>
              <a:t> (p. 24)</a:t>
            </a:r>
          </a:p>
          <a:p>
            <a:pPr marL="1085850" lvl="2" indent="-171450">
              <a:buFont typeface="Arial" panose="020B0604020202020204" pitchFamily="34" charset="0"/>
              <a:buChar char="•"/>
            </a:pPr>
            <a:r>
              <a:rPr lang="nl-BE" sz="1050" dirty="0">
                <a:solidFill>
                  <a:srgbClr val="7030A0"/>
                </a:solidFill>
                <a:latin typeface="Source Sans Pro"/>
                <a:hlinkClick r:id="rId21" action="ppaction://hlinksldjump"/>
              </a:rPr>
              <a:t>Sportsnack</a:t>
            </a:r>
            <a:r>
              <a:rPr lang="nl-BE" sz="1050" dirty="0">
                <a:solidFill>
                  <a:srgbClr val="7030A0"/>
                </a:solidFill>
                <a:latin typeface="Source Sans Pro"/>
              </a:rPr>
              <a:t> (p. 25)</a:t>
            </a:r>
          </a:p>
          <a:p>
            <a:pPr marL="1085850" lvl="2" indent="-171450">
              <a:buFont typeface="Arial" panose="020B0604020202020204" pitchFamily="34" charset="0"/>
              <a:buChar char="•"/>
            </a:pPr>
            <a:r>
              <a:rPr lang="nl-BE" sz="1050" dirty="0">
                <a:solidFill>
                  <a:srgbClr val="7030A0"/>
                </a:solidFill>
                <a:latin typeface="Source Sans Pro"/>
                <a:hlinkClick r:id="rId22" action="ppaction://hlinksldjump"/>
              </a:rPr>
              <a:t>Kidz on </a:t>
            </a:r>
            <a:r>
              <a:rPr lang="nl-BE" sz="1050" dirty="0" err="1">
                <a:solidFill>
                  <a:srgbClr val="7030A0"/>
                </a:solidFill>
                <a:latin typeface="Source Sans Pro"/>
                <a:hlinkClick r:id="rId22" action="ppaction://hlinksldjump"/>
              </a:rPr>
              <a:t>Wheelz</a:t>
            </a:r>
            <a:r>
              <a:rPr lang="nl-BE" sz="1050" dirty="0">
                <a:solidFill>
                  <a:srgbClr val="7030A0"/>
                </a:solidFill>
                <a:latin typeface="Source Sans Pro"/>
              </a:rPr>
              <a:t> (p. 26)</a:t>
            </a:r>
          </a:p>
          <a:p>
            <a:pPr marL="1085850" lvl="2" indent="-171450">
              <a:buFont typeface="Arial" panose="020B0604020202020204" pitchFamily="34" charset="0"/>
              <a:buChar char="•"/>
            </a:pPr>
            <a:r>
              <a:rPr lang="nl-BE" sz="1050" dirty="0">
                <a:solidFill>
                  <a:srgbClr val="7030A0"/>
                </a:solidFill>
                <a:latin typeface="Source Sans Pro"/>
                <a:hlinkClick r:id="rId23" action="ppaction://hlinksldjump"/>
              </a:rPr>
              <a:t>Meester op de fiets</a:t>
            </a:r>
            <a:r>
              <a:rPr lang="nl-BE" sz="1050" dirty="0">
                <a:solidFill>
                  <a:srgbClr val="7030A0"/>
                </a:solidFill>
                <a:latin typeface="Source Sans Pro"/>
              </a:rPr>
              <a:t> (p. 27)</a:t>
            </a:r>
          </a:p>
          <a:p>
            <a:pPr marL="1085850" lvl="2" indent="-171450">
              <a:buFont typeface="Arial" panose="020B0604020202020204" pitchFamily="34" charset="0"/>
              <a:buChar char="•"/>
            </a:pPr>
            <a:r>
              <a:rPr lang="nl-BE" sz="1050" dirty="0">
                <a:solidFill>
                  <a:srgbClr val="7030A0"/>
                </a:solidFill>
                <a:latin typeface="Source Sans Pro"/>
                <a:hlinkClick r:id="rId24" action="ppaction://hlinksldjump"/>
              </a:rPr>
              <a:t>Gezond opgroeien: over eten bij kinderen</a:t>
            </a:r>
            <a:r>
              <a:rPr lang="nl-BE" sz="1050" dirty="0">
                <a:solidFill>
                  <a:srgbClr val="7030A0"/>
                </a:solidFill>
                <a:latin typeface="Source Sans Pro"/>
              </a:rPr>
              <a:t> (p. 28)</a:t>
            </a:r>
          </a:p>
          <a:p>
            <a:pPr marL="1085850" lvl="2" indent="-171450">
              <a:buFont typeface="Arial" panose="020B0604020202020204" pitchFamily="34" charset="0"/>
              <a:buChar char="•"/>
            </a:pPr>
            <a:r>
              <a:rPr lang="nl-BE" sz="1050" dirty="0">
                <a:solidFill>
                  <a:srgbClr val="7030A0"/>
                </a:solidFill>
                <a:latin typeface="Source Sans Pro"/>
                <a:hlinkClick r:id="rId25" action="ppaction://hlinksldjump"/>
              </a:rPr>
              <a:t>Leerlijn voeding</a:t>
            </a:r>
            <a:r>
              <a:rPr lang="nl-BE" sz="1050" dirty="0">
                <a:solidFill>
                  <a:srgbClr val="7030A0"/>
                </a:solidFill>
                <a:latin typeface="Source Sans Pro"/>
              </a:rPr>
              <a:t> (p. 29)</a:t>
            </a:r>
          </a:p>
          <a:p>
            <a:pPr marL="1085850" lvl="2" indent="-171450">
              <a:buFont typeface="Arial" panose="020B0604020202020204" pitchFamily="34" charset="0"/>
              <a:buChar char="•"/>
            </a:pPr>
            <a:r>
              <a:rPr lang="nl-BE" sz="1050" dirty="0">
                <a:solidFill>
                  <a:srgbClr val="7030A0"/>
                </a:solidFill>
                <a:latin typeface="Source Sans Pro"/>
                <a:hlinkClick r:id="rId26" action="ppaction://hlinksldjump"/>
              </a:rPr>
              <a:t>Schoolmaaltijdengids &amp; gezonde (broodjes)lunch op </a:t>
            </a:r>
            <a:r>
              <a:rPr lang="nl-BE" sz="1050" dirty="0" err="1">
                <a:solidFill>
                  <a:srgbClr val="7030A0"/>
                </a:solidFill>
                <a:latin typeface="Source Sans Pro"/>
                <a:hlinkClick r:id="rId26" action="ppaction://hlinksldjump"/>
              </a:rPr>
              <a:t>school</a:t>
            </a:r>
            <a:r>
              <a:rPr lang="nl-BE" sz="1050" dirty="0" err="1">
                <a:solidFill>
                  <a:srgbClr val="7030A0"/>
                </a:solidFill>
                <a:latin typeface="Source Sans Pro"/>
              </a:rPr>
              <a:t>v</a:t>
            </a:r>
            <a:r>
              <a:rPr lang="nl-BE" sz="1050" dirty="0">
                <a:solidFill>
                  <a:srgbClr val="7030A0"/>
                </a:solidFill>
                <a:latin typeface="Source Sans Pro"/>
              </a:rPr>
              <a:t> (p. 30)</a:t>
            </a:r>
          </a:p>
          <a:p>
            <a:pPr marL="1085850" lvl="2" indent="-171450">
              <a:buFont typeface="Arial" panose="020B0604020202020204" pitchFamily="34" charset="0"/>
              <a:buChar char="•"/>
            </a:pPr>
            <a:r>
              <a:rPr lang="nl-BE" sz="1050" dirty="0">
                <a:solidFill>
                  <a:srgbClr val="7030A0"/>
                </a:solidFill>
                <a:latin typeface="Source Sans Pro"/>
                <a:hlinkClick r:id="rId27" action="ppaction://hlinksldjump"/>
              </a:rPr>
              <a:t>Sport beweegt je school 2.0.</a:t>
            </a:r>
            <a:r>
              <a:rPr lang="nl-BE" sz="1050" dirty="0">
                <a:solidFill>
                  <a:srgbClr val="7030A0"/>
                </a:solidFill>
                <a:latin typeface="Source Sans Pro"/>
              </a:rPr>
              <a:t> (p. 31)</a:t>
            </a:r>
          </a:p>
          <a:p>
            <a:pPr marL="1085850" lvl="2" indent="-171450">
              <a:buFont typeface="Arial" panose="020B0604020202020204" pitchFamily="34" charset="0"/>
              <a:buChar char="•"/>
            </a:pPr>
            <a:endParaRPr lang="nl-BE" sz="1050" dirty="0">
              <a:latin typeface="Source Sans Pro"/>
            </a:endParaRPr>
          </a:p>
          <a:p>
            <a:pPr marL="1085850" lvl="2" indent="-171450">
              <a:buFont typeface="Arial" panose="020B0604020202020204" pitchFamily="34" charset="0"/>
              <a:buChar char="•"/>
            </a:pPr>
            <a:endParaRPr lang="nl-BE" sz="1050" dirty="0">
              <a:latin typeface="Source Sans Pro"/>
            </a:endParaRPr>
          </a:p>
          <a:p>
            <a:pPr marL="1085850" lvl="2" indent="-171450">
              <a:buFont typeface="Arial" panose="020B0604020202020204" pitchFamily="34" charset="0"/>
              <a:buChar char="•"/>
            </a:pPr>
            <a:endParaRPr lang="nl-BE" sz="1050" dirty="0">
              <a:latin typeface="Source Sans Pro"/>
            </a:endParaRPr>
          </a:p>
          <a:p>
            <a:pPr marL="1085850" lvl="2" indent="-171450">
              <a:buFont typeface="Arial" panose="020B0604020202020204" pitchFamily="34" charset="0"/>
              <a:buChar char="•"/>
            </a:pPr>
            <a:endParaRPr lang="nl-BE" sz="1050" dirty="0">
              <a:latin typeface="Source Sans Pro"/>
            </a:endParaRPr>
          </a:p>
          <a:p>
            <a:pPr marL="1085850" lvl="2" indent="-171450">
              <a:buFont typeface="Arial" panose="020B0604020202020204" pitchFamily="34" charset="0"/>
              <a:buChar char="•"/>
            </a:pPr>
            <a:endParaRPr lang="nl-BE" sz="1050" dirty="0">
              <a:latin typeface="Source Sans Pro"/>
            </a:endParaRPr>
          </a:p>
          <a:p>
            <a:pPr marL="1085850" lvl="2" indent="-171450">
              <a:buFont typeface="Arial" panose="020B0604020202020204" pitchFamily="34" charset="0"/>
              <a:buChar char="•"/>
            </a:pPr>
            <a:endParaRPr lang="nl-BE" sz="1050" dirty="0">
              <a:latin typeface="Source Sans Pro"/>
            </a:endParaRPr>
          </a:p>
        </p:txBody>
      </p:sp>
      <p:sp>
        <p:nvSpPr>
          <p:cNvPr id="11" name="Rechthoek 10"/>
          <p:cNvSpPr/>
          <p:nvPr/>
        </p:nvSpPr>
        <p:spPr>
          <a:xfrm>
            <a:off x="3646505" y="3791576"/>
            <a:ext cx="6187144" cy="3046988"/>
          </a:xfrm>
          <a:prstGeom prst="rect">
            <a:avLst/>
          </a:prstGeom>
        </p:spPr>
        <p:txBody>
          <a:bodyPr wrap="square">
            <a:spAutoFit/>
          </a:bodyPr>
          <a:lstStyle/>
          <a:p>
            <a:pPr marL="1085850" lvl="2" indent="-171450">
              <a:buFont typeface="Arial" panose="020B0604020202020204" pitchFamily="34" charset="0"/>
              <a:buChar char="•"/>
            </a:pPr>
            <a:endParaRPr lang="nl-BE" sz="1200" dirty="0">
              <a:solidFill>
                <a:srgbClr val="C00000"/>
              </a:solidFill>
              <a:latin typeface="Source Sans Pro"/>
            </a:endParaRPr>
          </a:p>
          <a:p>
            <a:pPr marL="1200150" lvl="2" indent="-285750">
              <a:buFont typeface="Arial" panose="020B0604020202020204" pitchFamily="34" charset="0"/>
              <a:buChar char="•"/>
            </a:pPr>
            <a:r>
              <a:rPr lang="nl-BE" sz="1000" dirty="0">
                <a:solidFill>
                  <a:srgbClr val="C00000"/>
                </a:solidFill>
                <a:latin typeface="Source Sans Pro"/>
                <a:hlinkClick r:id="rId28" action="ppaction://hlinksldjump"/>
              </a:rPr>
              <a:t>Voelsprieten</a:t>
            </a:r>
            <a:r>
              <a:rPr lang="nl-BE" sz="1000" dirty="0">
                <a:solidFill>
                  <a:srgbClr val="C00000"/>
                </a:solidFill>
                <a:latin typeface="Source Sans Pro"/>
              </a:rPr>
              <a:t> (p. 50)</a:t>
            </a:r>
          </a:p>
          <a:p>
            <a:pPr marL="1200150" lvl="2" indent="-285750">
              <a:buFont typeface="Arial" panose="020B0604020202020204" pitchFamily="34" charset="0"/>
              <a:buChar char="•"/>
            </a:pPr>
            <a:r>
              <a:rPr lang="nl-BE" sz="1000" dirty="0">
                <a:solidFill>
                  <a:srgbClr val="C00000"/>
                </a:solidFill>
                <a:latin typeface="Source Sans Pro"/>
                <a:hlinkClick r:id="rId29" action="ppaction://hlinksldjump"/>
              </a:rPr>
              <a:t>Maak van je school een goedgevoel school!?</a:t>
            </a:r>
            <a:r>
              <a:rPr lang="nl-BE" sz="1000" dirty="0">
                <a:solidFill>
                  <a:srgbClr val="C00000"/>
                </a:solidFill>
                <a:latin typeface="Source Sans Pro"/>
              </a:rPr>
              <a:t> (p. 51)</a:t>
            </a:r>
          </a:p>
          <a:p>
            <a:pPr marL="1200150" lvl="2" indent="-285750">
              <a:buFont typeface="Arial" panose="020B0604020202020204" pitchFamily="34" charset="0"/>
              <a:buChar char="•"/>
            </a:pPr>
            <a:r>
              <a:rPr lang="nl-BE" sz="1000" dirty="0">
                <a:solidFill>
                  <a:srgbClr val="C00000"/>
                </a:solidFill>
                <a:latin typeface="Source Sans Pro"/>
                <a:hlinkClick r:id="rId30" action="ppaction://hlinksldjump"/>
              </a:rPr>
              <a:t>Speels omgaan met agressie</a:t>
            </a:r>
            <a:r>
              <a:rPr lang="nl-BE" sz="1000" dirty="0">
                <a:solidFill>
                  <a:srgbClr val="C00000"/>
                </a:solidFill>
                <a:latin typeface="Source Sans Pro"/>
              </a:rPr>
              <a:t> (p. 52)</a:t>
            </a:r>
          </a:p>
          <a:p>
            <a:pPr marL="1200150" lvl="2" indent="-285750">
              <a:buFont typeface="Arial" panose="020B0604020202020204" pitchFamily="34" charset="0"/>
              <a:buChar char="•"/>
            </a:pPr>
            <a:r>
              <a:rPr lang="nl-BE" sz="1000" dirty="0">
                <a:solidFill>
                  <a:srgbClr val="C00000"/>
                </a:solidFill>
                <a:latin typeface="Source Sans Pro"/>
                <a:hlinkClick r:id="rId31" action="ppaction://hlinksldjump"/>
              </a:rPr>
              <a:t>Pesten stoppen, stap voor stap</a:t>
            </a:r>
            <a:r>
              <a:rPr lang="nl-BE" sz="1000" dirty="0">
                <a:solidFill>
                  <a:srgbClr val="C00000"/>
                </a:solidFill>
                <a:latin typeface="Source Sans Pro"/>
              </a:rPr>
              <a:t> (p. 53)</a:t>
            </a:r>
          </a:p>
          <a:p>
            <a:pPr marL="1200150" lvl="2" indent="-285750">
              <a:buFont typeface="Arial" panose="020B0604020202020204" pitchFamily="34" charset="0"/>
              <a:buChar char="•"/>
            </a:pPr>
            <a:r>
              <a:rPr lang="nl-BE" sz="1000" dirty="0">
                <a:solidFill>
                  <a:srgbClr val="C00000"/>
                </a:solidFill>
                <a:latin typeface="Source Sans Pro"/>
                <a:hlinkClick r:id="rId32" action="ppaction://hlinksldjump"/>
              </a:rPr>
              <a:t>Bang voor faalangst </a:t>
            </a:r>
            <a:r>
              <a:rPr lang="nl-BE" sz="1000" dirty="0">
                <a:solidFill>
                  <a:srgbClr val="C00000"/>
                </a:solidFill>
                <a:latin typeface="Source Sans Pro"/>
              </a:rPr>
              <a:t>(p. 54)</a:t>
            </a:r>
          </a:p>
          <a:p>
            <a:pPr marL="1200150" lvl="2" indent="-285750">
              <a:buFont typeface="Arial" panose="020B0604020202020204" pitchFamily="34" charset="0"/>
              <a:buChar char="•"/>
            </a:pPr>
            <a:r>
              <a:rPr lang="nl-BE" sz="1000" dirty="0">
                <a:solidFill>
                  <a:srgbClr val="C00000"/>
                </a:solidFill>
                <a:latin typeface="Source Sans Pro"/>
                <a:hlinkClick r:id="rId33" action="ppaction://hlinksldjump"/>
              </a:rPr>
              <a:t>Lessenpakketten rond transgenders en man-vrouw rolpatronen</a:t>
            </a:r>
            <a:r>
              <a:rPr lang="nl-BE" sz="1000" dirty="0">
                <a:solidFill>
                  <a:srgbClr val="C00000"/>
                </a:solidFill>
                <a:latin typeface="Source Sans Pro"/>
              </a:rPr>
              <a:t> (p. 55)</a:t>
            </a:r>
          </a:p>
          <a:p>
            <a:pPr marL="1200150" lvl="2" indent="-285750">
              <a:buFont typeface="Arial" panose="020B0604020202020204" pitchFamily="34" charset="0"/>
              <a:buChar char="•"/>
            </a:pPr>
            <a:r>
              <a:rPr lang="nl-BE" sz="1000" dirty="0">
                <a:solidFill>
                  <a:srgbClr val="C00000"/>
                </a:solidFill>
                <a:latin typeface="Source Sans Pro"/>
                <a:hlinkClick r:id="rId34" action="ppaction://hlinksldjump"/>
              </a:rPr>
              <a:t>Actiefiche ‘Gooi eens wat verbinding in je groep</a:t>
            </a:r>
            <a:r>
              <a:rPr lang="nl-BE" sz="1000" dirty="0">
                <a:solidFill>
                  <a:srgbClr val="C00000"/>
                </a:solidFill>
                <a:latin typeface="Source Sans Pro"/>
              </a:rPr>
              <a:t> (p. 56)</a:t>
            </a:r>
          </a:p>
          <a:p>
            <a:pPr marL="1200150" lvl="2" indent="-285750">
              <a:buFont typeface="Arial" panose="020B0604020202020204" pitchFamily="34" charset="0"/>
              <a:buChar char="•"/>
            </a:pPr>
            <a:r>
              <a:rPr lang="nl-BE" sz="1000" dirty="0">
                <a:solidFill>
                  <a:srgbClr val="C00000"/>
                </a:solidFill>
                <a:latin typeface="Source Sans Pro"/>
                <a:hlinkClick r:id="rId35" action="ppaction://hlinksldjump"/>
              </a:rPr>
              <a:t>Happy Snacks </a:t>
            </a:r>
            <a:r>
              <a:rPr lang="nl-BE" sz="1000" dirty="0">
                <a:solidFill>
                  <a:srgbClr val="C00000"/>
                </a:solidFill>
                <a:latin typeface="Source Sans Pro"/>
              </a:rPr>
              <a:t>(p. 57)</a:t>
            </a:r>
          </a:p>
          <a:p>
            <a:pPr marL="1200150" lvl="2" indent="-285750">
              <a:buFont typeface="Arial" panose="020B0604020202020204" pitchFamily="34" charset="0"/>
              <a:buChar char="•"/>
            </a:pPr>
            <a:r>
              <a:rPr lang="nl-BE" sz="1000" dirty="0">
                <a:solidFill>
                  <a:srgbClr val="C00000"/>
                </a:solidFill>
                <a:latin typeface="Source Sans Pro"/>
                <a:hlinkClick r:id="rId36" action="ppaction://hlinksldjump"/>
              </a:rPr>
              <a:t>Lespakket geluk in de klas  </a:t>
            </a:r>
            <a:r>
              <a:rPr lang="nl-BE" sz="1000" dirty="0">
                <a:solidFill>
                  <a:srgbClr val="C00000"/>
                </a:solidFill>
                <a:latin typeface="Source Sans Pro"/>
              </a:rPr>
              <a:t>(p. 58)</a:t>
            </a:r>
          </a:p>
          <a:p>
            <a:pPr marL="1200150" lvl="2" indent="-285750">
              <a:buFont typeface="Arial" panose="020B0604020202020204" pitchFamily="34" charset="0"/>
              <a:buChar char="•"/>
            </a:pPr>
            <a:r>
              <a:rPr lang="nl-BE" sz="1000" dirty="0">
                <a:solidFill>
                  <a:srgbClr val="C00000"/>
                </a:solidFill>
                <a:latin typeface="Source Sans Pro"/>
                <a:hlinkClick r:id="rId37" action="ppaction://hlinksldjump"/>
              </a:rPr>
              <a:t>Rots en Water </a:t>
            </a:r>
            <a:r>
              <a:rPr lang="nl-BE" sz="1000" dirty="0">
                <a:solidFill>
                  <a:srgbClr val="C00000"/>
                </a:solidFill>
                <a:latin typeface="Source Sans Pro"/>
              </a:rPr>
              <a:t>(p. 59)</a:t>
            </a:r>
          </a:p>
          <a:p>
            <a:pPr marL="1200150" lvl="2" indent="-285750">
              <a:buFont typeface="Arial" panose="020B0604020202020204" pitchFamily="34" charset="0"/>
              <a:buChar char="•"/>
            </a:pPr>
            <a:r>
              <a:rPr lang="nl-BE" sz="1000" dirty="0">
                <a:solidFill>
                  <a:srgbClr val="C00000"/>
                </a:solidFill>
                <a:latin typeface="Source Sans Pro"/>
                <a:hlinkClick r:id="rId38" action="ppaction://hlinksldjump"/>
              </a:rPr>
              <a:t>Speelmaatjes op school</a:t>
            </a:r>
            <a:r>
              <a:rPr lang="nl-BE" sz="1000" dirty="0">
                <a:solidFill>
                  <a:srgbClr val="C00000"/>
                </a:solidFill>
                <a:latin typeface="Source Sans Pro"/>
              </a:rPr>
              <a:t> (p. 60)</a:t>
            </a:r>
          </a:p>
          <a:p>
            <a:pPr marL="1200150" lvl="2" indent="-285750">
              <a:buFont typeface="Arial" panose="020B0604020202020204" pitchFamily="34" charset="0"/>
              <a:buChar char="•"/>
            </a:pPr>
            <a:r>
              <a:rPr lang="nl-BE" sz="1000" dirty="0">
                <a:solidFill>
                  <a:srgbClr val="C00000"/>
                </a:solidFill>
                <a:latin typeface="Source Sans Pro"/>
                <a:hlinkClick r:id="rId38" action="ppaction://hlinksldjump"/>
              </a:rPr>
              <a:t>10-daagse van de geestelijke gezondheid</a:t>
            </a:r>
            <a:r>
              <a:rPr lang="nl-BE" sz="1000" dirty="0">
                <a:solidFill>
                  <a:srgbClr val="C00000"/>
                </a:solidFill>
                <a:latin typeface="Source Sans Pro"/>
              </a:rPr>
              <a:t> (p. 61)</a:t>
            </a:r>
          </a:p>
          <a:p>
            <a:pPr marL="1200150" lvl="2" indent="-285750">
              <a:buFont typeface="Arial" panose="020B0604020202020204" pitchFamily="34" charset="0"/>
              <a:buChar char="•"/>
            </a:pPr>
            <a:r>
              <a:rPr lang="nl-BE" sz="1000" dirty="0">
                <a:solidFill>
                  <a:srgbClr val="C00000"/>
                </a:solidFill>
                <a:latin typeface="Source Sans Pro"/>
                <a:hlinkClick r:id="rId39" action="ppaction://hlinksldjump"/>
              </a:rPr>
              <a:t>Complimentenactie </a:t>
            </a:r>
            <a:r>
              <a:rPr lang="nl-BE" sz="1000" dirty="0">
                <a:solidFill>
                  <a:srgbClr val="C00000"/>
                </a:solidFill>
                <a:latin typeface="Source Sans Pro"/>
              </a:rPr>
              <a:t>(p. 62)</a:t>
            </a:r>
          </a:p>
          <a:p>
            <a:pPr marL="1200150" lvl="2" indent="-285750">
              <a:buFont typeface="Arial" panose="020B0604020202020204" pitchFamily="34" charset="0"/>
              <a:buChar char="•"/>
            </a:pPr>
            <a:r>
              <a:rPr lang="nl-BE" sz="1000" dirty="0">
                <a:solidFill>
                  <a:srgbClr val="C00000"/>
                </a:solidFill>
                <a:latin typeface="Source Sans Pro"/>
                <a:hlinkClick r:id="rId40" action="ppaction://hlinksldjump"/>
              </a:rPr>
              <a:t>Kzitermee</a:t>
            </a:r>
            <a:r>
              <a:rPr lang="nl-BE" sz="1000" dirty="0">
                <a:solidFill>
                  <a:srgbClr val="C00000"/>
                </a:solidFill>
                <a:latin typeface="Source Sans Pro"/>
              </a:rPr>
              <a:t> (p. 63)</a:t>
            </a:r>
          </a:p>
          <a:p>
            <a:pPr marL="1200150" lvl="2" indent="-285750">
              <a:buFont typeface="Arial" panose="020B0604020202020204" pitchFamily="34" charset="0"/>
              <a:buChar char="•"/>
            </a:pPr>
            <a:r>
              <a:rPr lang="nl-BE" sz="1000" dirty="0">
                <a:solidFill>
                  <a:srgbClr val="C00000"/>
                </a:solidFill>
                <a:latin typeface="Source Sans Pro"/>
                <a:hlinkClick r:id="rId41" action="ppaction://hlinksldjump"/>
              </a:rPr>
              <a:t>Warme scholen </a:t>
            </a:r>
            <a:r>
              <a:rPr lang="nl-BE" sz="1000" dirty="0">
                <a:solidFill>
                  <a:srgbClr val="C00000"/>
                </a:solidFill>
                <a:latin typeface="Source Sans Pro"/>
              </a:rPr>
              <a:t>(p. 64)</a:t>
            </a:r>
          </a:p>
          <a:p>
            <a:pPr marL="1200150" lvl="2" indent="-285750">
              <a:buFont typeface="Arial" panose="020B0604020202020204" pitchFamily="34" charset="0"/>
              <a:buChar char="•"/>
            </a:pPr>
            <a:r>
              <a:rPr lang="nl-BE" sz="1000" dirty="0">
                <a:solidFill>
                  <a:srgbClr val="C00000"/>
                </a:solidFill>
                <a:latin typeface="Source Sans Pro"/>
                <a:hlinkClick r:id="rId42" action="ppaction://hlinksldjump"/>
              </a:rPr>
              <a:t>Mentaal welbevinden in de klas</a:t>
            </a:r>
            <a:r>
              <a:rPr lang="nl-BE" sz="1000" dirty="0">
                <a:solidFill>
                  <a:srgbClr val="C00000"/>
                </a:solidFill>
                <a:latin typeface="Source Sans Pro"/>
              </a:rPr>
              <a:t> (p. 65)</a:t>
            </a:r>
          </a:p>
          <a:p>
            <a:pPr marL="1200150" lvl="2" indent="-285750">
              <a:buFont typeface="Arial" panose="020B0604020202020204" pitchFamily="34" charset="0"/>
              <a:buChar char="•"/>
            </a:pPr>
            <a:r>
              <a:rPr lang="nl-BE" sz="1000" dirty="0">
                <a:solidFill>
                  <a:srgbClr val="C00000"/>
                </a:solidFill>
                <a:latin typeface="Source Sans Pro"/>
                <a:hlinkClick r:id="rId43" action="ppaction://hlinksldjump"/>
              </a:rPr>
              <a:t>Theaterrichtlijnen ‘geestig gezond op de planken’</a:t>
            </a:r>
            <a:r>
              <a:rPr lang="nl-BE" sz="1000" dirty="0">
                <a:solidFill>
                  <a:srgbClr val="C00000"/>
                </a:solidFill>
                <a:latin typeface="Source Sans Pro"/>
              </a:rPr>
              <a:t> (p. 66)</a:t>
            </a:r>
          </a:p>
          <a:p>
            <a:pPr marL="1085850" lvl="2" indent="-171450">
              <a:buFont typeface="Arial" panose="020B0604020202020204" pitchFamily="34" charset="0"/>
              <a:buChar char="•"/>
            </a:pPr>
            <a:endParaRPr lang="nl-BE" sz="1000" dirty="0">
              <a:latin typeface="Source Sans Pro"/>
            </a:endParaRPr>
          </a:p>
        </p:txBody>
      </p:sp>
      <p:sp>
        <p:nvSpPr>
          <p:cNvPr id="12" name="Rechthoek 11"/>
          <p:cNvSpPr/>
          <p:nvPr/>
        </p:nvSpPr>
        <p:spPr>
          <a:xfrm>
            <a:off x="383368" y="3974285"/>
            <a:ext cx="4310551" cy="3993401"/>
          </a:xfrm>
          <a:prstGeom prst="rect">
            <a:avLst/>
          </a:prstGeom>
        </p:spPr>
        <p:txBody>
          <a:bodyPr wrap="square">
            <a:spAutoFit/>
          </a:bodyPr>
          <a:lstStyle/>
          <a:p>
            <a:pPr marL="1200150" lvl="2" indent="-285750">
              <a:buFont typeface="Arial" panose="020B0604020202020204" pitchFamily="34" charset="0"/>
              <a:buChar char="•"/>
            </a:pPr>
            <a:r>
              <a:rPr lang="nl-BE" sz="1000" dirty="0">
                <a:solidFill>
                  <a:srgbClr val="C00000"/>
                </a:solidFill>
                <a:latin typeface="Source Sans Pro"/>
                <a:hlinkClick r:id="rId44" action="ppaction://hlinksldjump"/>
              </a:rPr>
              <a:t>Een doos vol gevoelens</a:t>
            </a:r>
            <a:r>
              <a:rPr lang="nl-BE" sz="1000" dirty="0">
                <a:solidFill>
                  <a:srgbClr val="C00000"/>
                </a:solidFill>
                <a:latin typeface="Source Sans Pro"/>
              </a:rPr>
              <a:t> (p. 32)</a:t>
            </a:r>
          </a:p>
          <a:p>
            <a:pPr marL="1200150" lvl="2" indent="-285750">
              <a:buFont typeface="Arial" panose="020B0604020202020204" pitchFamily="34" charset="0"/>
              <a:buChar char="•"/>
            </a:pPr>
            <a:r>
              <a:rPr lang="nl-BE" sz="1000" dirty="0">
                <a:solidFill>
                  <a:srgbClr val="C00000"/>
                </a:solidFill>
                <a:latin typeface="Source Sans Pro"/>
                <a:hlinkClick r:id="rId45" action="ppaction://hlinksldjump"/>
              </a:rPr>
              <a:t>Lessenpakket Warme William</a:t>
            </a:r>
            <a:r>
              <a:rPr lang="nl-BE" sz="1000" dirty="0">
                <a:solidFill>
                  <a:srgbClr val="C00000"/>
                </a:solidFill>
                <a:latin typeface="Source Sans Pro"/>
              </a:rPr>
              <a:t> (p. 33)</a:t>
            </a:r>
          </a:p>
          <a:p>
            <a:pPr marL="1200150" lvl="2" indent="-285750">
              <a:buFont typeface="Arial" panose="020B0604020202020204" pitchFamily="34" charset="0"/>
              <a:buChar char="•"/>
            </a:pPr>
            <a:r>
              <a:rPr lang="nl-BE" sz="1000" dirty="0">
                <a:solidFill>
                  <a:srgbClr val="C00000"/>
                </a:solidFill>
                <a:latin typeface="Source Sans Pro"/>
                <a:hlinkClick r:id="rId46" action="ppaction://hlinksldjump"/>
              </a:rPr>
              <a:t>Geluk voor kinderen – boeken en spel</a:t>
            </a:r>
            <a:r>
              <a:rPr lang="nl-BE" sz="1000" dirty="0">
                <a:solidFill>
                  <a:srgbClr val="C00000"/>
                </a:solidFill>
                <a:latin typeface="Source Sans Pro"/>
              </a:rPr>
              <a:t> (p. 34)</a:t>
            </a:r>
          </a:p>
          <a:p>
            <a:pPr marL="1200150" lvl="2" indent="-285750">
              <a:buFont typeface="Arial" panose="020B0604020202020204" pitchFamily="34" charset="0"/>
              <a:buChar char="•"/>
            </a:pPr>
            <a:r>
              <a:rPr lang="nl-BE" sz="1000" dirty="0">
                <a:solidFill>
                  <a:srgbClr val="C00000"/>
                </a:solidFill>
                <a:latin typeface="Source Sans Pro"/>
                <a:hlinkClick r:id="rId47" action="ppaction://hlinksldjump"/>
              </a:rPr>
              <a:t>Ontspanningskalender</a:t>
            </a:r>
            <a:r>
              <a:rPr lang="nl-BE" sz="1000" dirty="0">
                <a:solidFill>
                  <a:srgbClr val="C00000"/>
                </a:solidFill>
                <a:latin typeface="Source Sans Pro"/>
              </a:rPr>
              <a:t> (p. 35)</a:t>
            </a:r>
          </a:p>
          <a:p>
            <a:pPr marL="1200150" lvl="2" indent="-285750">
              <a:buFont typeface="Arial" panose="020B0604020202020204" pitchFamily="34" charset="0"/>
              <a:buChar char="•"/>
            </a:pPr>
            <a:r>
              <a:rPr lang="nl-BE" sz="1000" dirty="0">
                <a:solidFill>
                  <a:srgbClr val="C00000"/>
                </a:solidFill>
                <a:latin typeface="Source Sans Pro"/>
                <a:hlinkClick r:id="rId48" action="ppaction://hlinksldjump"/>
              </a:rPr>
              <a:t>Emoscoop</a:t>
            </a:r>
            <a:r>
              <a:rPr lang="nl-BE" sz="1000" dirty="0">
                <a:solidFill>
                  <a:srgbClr val="C00000"/>
                </a:solidFill>
                <a:latin typeface="Source Sans Pro"/>
              </a:rPr>
              <a:t> (p. 36)</a:t>
            </a:r>
          </a:p>
          <a:p>
            <a:pPr marL="1200150" lvl="2" indent="-285750">
              <a:buFont typeface="Arial" panose="020B0604020202020204" pitchFamily="34" charset="0"/>
              <a:buChar char="•"/>
            </a:pPr>
            <a:r>
              <a:rPr lang="nl-BE" sz="1000" dirty="0">
                <a:solidFill>
                  <a:srgbClr val="C00000"/>
                </a:solidFill>
                <a:latin typeface="Source Sans Pro"/>
                <a:hlinkClick r:id="rId49" action="ppaction://hlinksldjump"/>
              </a:rPr>
              <a:t>Vlieg erin!</a:t>
            </a:r>
            <a:r>
              <a:rPr lang="nl-BE" sz="1000" dirty="0">
                <a:solidFill>
                  <a:srgbClr val="C00000"/>
                </a:solidFill>
                <a:latin typeface="Source Sans Pro"/>
              </a:rPr>
              <a:t> (p. 37)</a:t>
            </a:r>
          </a:p>
          <a:p>
            <a:pPr marL="1200150" lvl="2" indent="-285750">
              <a:buFont typeface="Arial" panose="020B0604020202020204" pitchFamily="34" charset="0"/>
              <a:buChar char="•"/>
            </a:pPr>
            <a:r>
              <a:rPr lang="nl-BE" sz="1000" dirty="0">
                <a:solidFill>
                  <a:srgbClr val="C00000"/>
                </a:solidFill>
                <a:latin typeface="Source Sans Pro"/>
                <a:hlinkClick r:id="rId50" action="ppaction://hlinksldjump"/>
              </a:rPr>
              <a:t>Ik ben nummer 13</a:t>
            </a:r>
            <a:r>
              <a:rPr lang="nl-BE" sz="1000" dirty="0">
                <a:solidFill>
                  <a:srgbClr val="C00000"/>
                </a:solidFill>
                <a:latin typeface="Source Sans Pro"/>
              </a:rPr>
              <a:t> (p. 38)</a:t>
            </a:r>
          </a:p>
          <a:p>
            <a:pPr marL="1200150" lvl="2" indent="-285750">
              <a:buFont typeface="Arial" panose="020B0604020202020204" pitchFamily="34" charset="0"/>
              <a:buChar char="•"/>
            </a:pPr>
            <a:r>
              <a:rPr lang="nl-BE" sz="1000" dirty="0">
                <a:solidFill>
                  <a:srgbClr val="C00000"/>
                </a:solidFill>
                <a:latin typeface="Source Sans Pro"/>
                <a:hlinkClick r:id="rId51" action="ppaction://hlinksldjump"/>
              </a:rPr>
              <a:t>Een huis vol gevoelens en </a:t>
            </a:r>
            <a:r>
              <a:rPr lang="nl-BE" sz="1000" dirty="0" err="1">
                <a:solidFill>
                  <a:srgbClr val="C00000"/>
                </a:solidFill>
                <a:latin typeface="Source Sans Pro"/>
                <a:hlinkClick r:id="rId51" action="ppaction://hlinksldjump"/>
              </a:rPr>
              <a:t>axen</a:t>
            </a:r>
            <a:r>
              <a:rPr lang="nl-BE" sz="1000" dirty="0">
                <a:solidFill>
                  <a:srgbClr val="C00000"/>
                </a:solidFill>
                <a:latin typeface="Source Sans Pro"/>
              </a:rPr>
              <a:t> (p. 39)</a:t>
            </a:r>
          </a:p>
          <a:p>
            <a:pPr marL="1200150" lvl="2" indent="-285750">
              <a:buFont typeface="Arial" panose="020B0604020202020204" pitchFamily="34" charset="0"/>
              <a:buChar char="•"/>
            </a:pPr>
            <a:r>
              <a:rPr lang="nl-BE" sz="1000" dirty="0">
                <a:solidFill>
                  <a:srgbClr val="C00000"/>
                </a:solidFill>
                <a:latin typeface="Source Sans Pro"/>
                <a:hlinkClick r:id="rId52" action="ppaction://hlinksldjump"/>
              </a:rPr>
              <a:t>Kinderkwaliteitenspel</a:t>
            </a:r>
            <a:r>
              <a:rPr lang="nl-BE" sz="1000" dirty="0">
                <a:solidFill>
                  <a:srgbClr val="C00000"/>
                </a:solidFill>
                <a:latin typeface="Source Sans Pro"/>
              </a:rPr>
              <a:t> (p. 40)</a:t>
            </a:r>
          </a:p>
          <a:p>
            <a:pPr marL="1200150" lvl="2" indent="-285750">
              <a:buFont typeface="Arial" panose="020B0604020202020204" pitchFamily="34" charset="0"/>
              <a:buChar char="•"/>
            </a:pPr>
            <a:r>
              <a:rPr lang="nl-BE" sz="1000" dirty="0">
                <a:solidFill>
                  <a:srgbClr val="C00000"/>
                </a:solidFill>
                <a:latin typeface="Source Sans Pro"/>
                <a:hlinkClick r:id="rId53" action="ppaction://hlinksldjump"/>
              </a:rPr>
              <a:t>Babbelspel</a:t>
            </a:r>
            <a:r>
              <a:rPr lang="nl-BE" sz="1000" dirty="0">
                <a:solidFill>
                  <a:srgbClr val="C00000"/>
                </a:solidFill>
                <a:latin typeface="Source Sans Pro"/>
              </a:rPr>
              <a:t> (p. 41)</a:t>
            </a:r>
          </a:p>
          <a:p>
            <a:pPr marL="1200150" lvl="2" indent="-285750">
              <a:buFont typeface="Arial" panose="020B0604020202020204" pitchFamily="34" charset="0"/>
              <a:buChar char="•"/>
            </a:pPr>
            <a:r>
              <a:rPr lang="nl-BE" sz="1000" dirty="0">
                <a:solidFill>
                  <a:srgbClr val="C00000"/>
                </a:solidFill>
                <a:latin typeface="Source Sans Pro"/>
                <a:hlinkClick r:id="rId54" action="ppaction://hlinksldjump"/>
              </a:rPr>
              <a:t>Hartenboeken</a:t>
            </a:r>
            <a:r>
              <a:rPr lang="nl-BE" sz="1000" dirty="0">
                <a:solidFill>
                  <a:srgbClr val="C00000"/>
                </a:solidFill>
                <a:latin typeface="Source Sans Pro"/>
              </a:rPr>
              <a:t> (p. 42)</a:t>
            </a:r>
          </a:p>
          <a:p>
            <a:pPr marL="1200150" lvl="2" indent="-285750">
              <a:buFont typeface="Arial" panose="020B0604020202020204" pitchFamily="34" charset="0"/>
              <a:buChar char="•"/>
            </a:pPr>
            <a:r>
              <a:rPr lang="nl-BE" sz="1000" dirty="0">
                <a:solidFill>
                  <a:srgbClr val="C00000"/>
                </a:solidFill>
                <a:latin typeface="Source Sans Pro"/>
                <a:hlinkClick r:id="rId55" action="ppaction://hlinksldjump"/>
              </a:rPr>
              <a:t>Kikker be cool</a:t>
            </a:r>
            <a:r>
              <a:rPr lang="nl-BE" sz="1000" dirty="0">
                <a:solidFill>
                  <a:srgbClr val="C00000"/>
                </a:solidFill>
                <a:latin typeface="Source Sans Pro"/>
              </a:rPr>
              <a:t> (43)</a:t>
            </a:r>
          </a:p>
          <a:p>
            <a:pPr marL="1200150" lvl="2" indent="-285750">
              <a:buFont typeface="Arial" panose="020B0604020202020204" pitchFamily="34" charset="0"/>
              <a:buChar char="•"/>
            </a:pPr>
            <a:r>
              <a:rPr lang="nl-BE" sz="1000" dirty="0">
                <a:solidFill>
                  <a:srgbClr val="C00000"/>
                </a:solidFill>
                <a:latin typeface="Source Sans Pro"/>
                <a:hlinkClick r:id="rId56" action="ppaction://hlinksldjump"/>
              </a:rPr>
              <a:t>Een wereld vol troost</a:t>
            </a:r>
            <a:r>
              <a:rPr lang="nl-BE" sz="1000" dirty="0">
                <a:solidFill>
                  <a:srgbClr val="C00000"/>
                </a:solidFill>
                <a:latin typeface="Source Sans Pro"/>
              </a:rPr>
              <a:t> (p. 44)</a:t>
            </a:r>
          </a:p>
          <a:p>
            <a:pPr marL="1200150" lvl="2" indent="-285750">
              <a:buFont typeface="Arial" panose="020B0604020202020204" pitchFamily="34" charset="0"/>
              <a:buChar char="•"/>
            </a:pPr>
            <a:r>
              <a:rPr lang="nl-BE" sz="1000" dirty="0">
                <a:solidFill>
                  <a:srgbClr val="C00000"/>
                </a:solidFill>
                <a:latin typeface="Source Sans Pro"/>
                <a:hlinkClick r:id="rId57" action="ppaction://hlinksldjump"/>
              </a:rPr>
              <a:t>Over jou. Omdat ik je nooit vergeet. </a:t>
            </a:r>
            <a:r>
              <a:rPr lang="nl-BE" sz="1000" dirty="0">
                <a:solidFill>
                  <a:srgbClr val="C00000"/>
                </a:solidFill>
                <a:latin typeface="Source Sans Pro"/>
              </a:rPr>
              <a:t>(p 45)</a:t>
            </a:r>
          </a:p>
          <a:p>
            <a:pPr marL="1200150" lvl="2" indent="-285750">
              <a:buFont typeface="Arial" panose="020B0604020202020204" pitchFamily="34" charset="0"/>
              <a:buChar char="•"/>
            </a:pPr>
            <a:r>
              <a:rPr lang="nl-BE" sz="1000" dirty="0">
                <a:solidFill>
                  <a:srgbClr val="C00000"/>
                </a:solidFill>
                <a:latin typeface="Source Sans Pro"/>
                <a:hlinkClick r:id="rId58" action="ppaction://hlinksldjump"/>
              </a:rPr>
              <a:t>Mimürfel</a:t>
            </a:r>
            <a:r>
              <a:rPr lang="nl-BE" sz="1000" dirty="0">
                <a:solidFill>
                  <a:srgbClr val="C00000"/>
                </a:solidFill>
                <a:latin typeface="Source Sans Pro"/>
              </a:rPr>
              <a:t> (p. 46)</a:t>
            </a:r>
          </a:p>
          <a:p>
            <a:pPr marL="1200150" lvl="2" indent="-285750">
              <a:buFont typeface="Arial" panose="020B0604020202020204" pitchFamily="34" charset="0"/>
              <a:buChar char="•"/>
            </a:pPr>
            <a:r>
              <a:rPr lang="nl-BE" sz="1000" dirty="0">
                <a:solidFill>
                  <a:srgbClr val="C00000"/>
                </a:solidFill>
                <a:latin typeface="Source Sans Pro"/>
                <a:hlinkClick r:id="rId59" action="ppaction://hlinksldjump"/>
              </a:rPr>
              <a:t>De coole kikker</a:t>
            </a:r>
            <a:r>
              <a:rPr lang="nl-BE" sz="1000" dirty="0">
                <a:solidFill>
                  <a:srgbClr val="C00000"/>
                </a:solidFill>
                <a:latin typeface="Source Sans Pro"/>
              </a:rPr>
              <a:t> (p. 47)</a:t>
            </a:r>
          </a:p>
          <a:p>
            <a:pPr marL="1200150" lvl="2" indent="-285750">
              <a:buFont typeface="Arial" panose="020B0604020202020204" pitchFamily="34" charset="0"/>
              <a:buChar char="•"/>
            </a:pPr>
            <a:r>
              <a:rPr lang="nl-BE" sz="1000" dirty="0">
                <a:solidFill>
                  <a:srgbClr val="C00000"/>
                </a:solidFill>
                <a:latin typeface="Source Sans Pro"/>
                <a:hlinkClick r:id="rId60" action="ppaction://hlinksldjump"/>
              </a:rPr>
              <a:t>Monsterkoffers</a:t>
            </a:r>
            <a:r>
              <a:rPr lang="nl-BE" sz="1000" dirty="0">
                <a:solidFill>
                  <a:srgbClr val="C00000"/>
                </a:solidFill>
                <a:latin typeface="Source Sans Pro"/>
              </a:rPr>
              <a:t> (p. 48)</a:t>
            </a:r>
          </a:p>
          <a:p>
            <a:pPr marL="1200150" lvl="2" indent="-285750">
              <a:buFont typeface="Arial" panose="020B0604020202020204" pitchFamily="34" charset="0"/>
              <a:buChar char="•"/>
            </a:pPr>
            <a:r>
              <a:rPr lang="nl-BE" sz="1000" dirty="0">
                <a:solidFill>
                  <a:srgbClr val="C00000"/>
                </a:solidFill>
                <a:latin typeface="Source Sans Pro"/>
                <a:hlinkClick r:id="rId61" action="ppaction://hlinksldjump"/>
              </a:rPr>
              <a:t>Onze klas, ons team</a:t>
            </a:r>
            <a:r>
              <a:rPr lang="nl-BE" sz="1000" dirty="0">
                <a:solidFill>
                  <a:srgbClr val="C00000"/>
                </a:solidFill>
                <a:latin typeface="Source Sans Pro"/>
              </a:rPr>
              <a:t> (p. 49)</a:t>
            </a:r>
          </a:p>
          <a:p>
            <a:pPr lvl="2"/>
            <a:endParaRPr lang="nl-BE" sz="1000" dirty="0">
              <a:solidFill>
                <a:srgbClr val="C00000"/>
              </a:solidFill>
              <a:latin typeface="Source Sans Pro"/>
            </a:endParaRPr>
          </a:p>
          <a:p>
            <a:pPr marL="1200150" lvl="2" indent="-285750">
              <a:buFont typeface="Arial" panose="020B0604020202020204" pitchFamily="34" charset="0"/>
              <a:buChar char="•"/>
            </a:pPr>
            <a:endParaRPr lang="nl-BE" sz="1000" dirty="0">
              <a:solidFill>
                <a:srgbClr val="C00000"/>
              </a:solidFill>
              <a:latin typeface="Source Sans Pro"/>
            </a:endParaRPr>
          </a:p>
          <a:p>
            <a:pPr lvl="1"/>
            <a:endParaRPr lang="nl-BE" sz="1000" dirty="0"/>
          </a:p>
          <a:p>
            <a:pPr lvl="1"/>
            <a:endParaRPr lang="nl-BE" sz="1000" dirty="0"/>
          </a:p>
          <a:p>
            <a:pPr lvl="1"/>
            <a:endParaRPr lang="nl-BE" sz="1150" dirty="0">
              <a:solidFill>
                <a:srgbClr val="7030A0"/>
              </a:solidFill>
              <a:latin typeface="Source Sans Pro"/>
            </a:endParaRPr>
          </a:p>
          <a:p>
            <a:pPr lvl="1"/>
            <a:endParaRPr lang="nl-BE" sz="1100" b="1" dirty="0">
              <a:solidFill>
                <a:srgbClr val="7030A0"/>
              </a:solidFill>
              <a:latin typeface="Source Sans Pro"/>
            </a:endParaRPr>
          </a:p>
          <a:p>
            <a:pPr lvl="1"/>
            <a:endParaRPr lang="nl-BE" sz="1100" dirty="0"/>
          </a:p>
        </p:txBody>
      </p:sp>
      <p:sp>
        <p:nvSpPr>
          <p:cNvPr id="13" name="Rechthoek 12"/>
          <p:cNvSpPr/>
          <p:nvPr/>
        </p:nvSpPr>
        <p:spPr>
          <a:xfrm>
            <a:off x="374905" y="3775657"/>
            <a:ext cx="2102114" cy="276999"/>
          </a:xfrm>
          <a:prstGeom prst="rect">
            <a:avLst/>
          </a:prstGeom>
        </p:spPr>
        <p:txBody>
          <a:bodyPr wrap="none">
            <a:spAutoFit/>
          </a:bodyPr>
          <a:lstStyle/>
          <a:p>
            <a:r>
              <a:rPr lang="nl-BE" sz="1200" b="1" dirty="0">
                <a:solidFill>
                  <a:schemeClr val="bg1"/>
                </a:solidFill>
                <a:latin typeface="Source Sans Pro"/>
              </a:rPr>
              <a:t>MENTAAL WELBEVINDEN</a:t>
            </a:r>
            <a:endParaRPr lang="nl-BE" sz="1200" dirty="0"/>
          </a:p>
        </p:txBody>
      </p:sp>
    </p:spTree>
    <p:extLst>
      <p:ext uri="{BB962C8B-B14F-4D97-AF65-F5344CB8AC3E}">
        <p14:creationId xmlns:p14="http://schemas.microsoft.com/office/powerpoint/2010/main" val="29699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5218652"/>
          </a:xfrm>
        </p:spPr>
        <p:txBody>
          <a:bodyPr vert="horz" lIns="91440" tIns="45720" rIns="91440" bIns="45720" rtlCol="0" anchor="t">
            <a:normAutofit lnSpcReduction="10000"/>
          </a:bodyPr>
          <a:lstStyle/>
          <a:p>
            <a:pPr marL="0" indent="0">
              <a:buNone/>
            </a:pPr>
            <a:r>
              <a:rPr lang="nl-NL" sz="2400" b="1" dirty="0">
                <a:solidFill>
                  <a:srgbClr val="7030A0"/>
                </a:solidFill>
                <a:latin typeface="Source Sans Pro"/>
              </a:rPr>
              <a:t>Lucky Luuk</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Wat? </a:t>
            </a:r>
            <a:br>
              <a:rPr lang="nl-NL" sz="1600" b="1" dirty="0">
                <a:solidFill>
                  <a:srgbClr val="7030A0"/>
                </a:solidFill>
                <a:latin typeface="Source Sans Pro"/>
              </a:rPr>
            </a:br>
            <a:r>
              <a:rPr lang="nl-NL" sz="1600" dirty="0">
                <a:latin typeface="Source Sans Pro"/>
              </a:rPr>
              <a:t>Met het ‘</a:t>
            </a:r>
            <a:r>
              <a:rPr lang="nl-NL" sz="1600" b="1" dirty="0">
                <a:latin typeface="Source Sans Pro"/>
              </a:rPr>
              <a:t>Lucky Luuk-lied</a:t>
            </a:r>
            <a:r>
              <a:rPr lang="nl-NL" sz="1600" dirty="0">
                <a:latin typeface="Source Sans Pro"/>
              </a:rPr>
              <a:t>’ wil MOEV ook de kwetsbare kinderen bereiken, kinderen die zich niet goed in hun vel voelen. Dat niet alles altijd even prettig is, maar dat er ook moeilijke momenten zijn, dat is normaal. Het 'Lucky Luuk-lied' wil deze gevoelens bespreekbaar maken. En door te bewegen en te dansen kunnen ze zich weer beter voelen.</a:t>
            </a:r>
          </a:p>
          <a:p>
            <a:pPr marL="0" indent="0">
              <a:buNone/>
            </a:pPr>
            <a:r>
              <a:rPr lang="nl-NL" sz="1600" dirty="0">
                <a:latin typeface="Source Sans Pro"/>
              </a:rPr>
              <a:t>Als leerkracht kan je het 'Lucky Luuk-lied' gebruiken als </a:t>
            </a:r>
            <a:r>
              <a:rPr lang="nl-NL" sz="1600" b="1" dirty="0">
                <a:latin typeface="Source Sans Pro"/>
              </a:rPr>
              <a:t>dans- of bewegingstussendoortje </a:t>
            </a:r>
            <a:r>
              <a:rPr lang="nl-NL" sz="1600" dirty="0">
                <a:latin typeface="Source Sans Pro"/>
              </a:rPr>
              <a:t>in de klas, na of tijdens een les over deze materie.</a:t>
            </a:r>
          </a:p>
          <a:p>
            <a:pPr marL="0" indent="0">
              <a:buNone/>
            </a:pPr>
            <a:r>
              <a:rPr lang="nl-NL" sz="1600" dirty="0">
                <a:latin typeface="Source Sans Pro"/>
              </a:rPr>
              <a:t>Er is een </a:t>
            </a:r>
            <a:r>
              <a:rPr lang="nl-NL" sz="1600" b="1" dirty="0">
                <a:latin typeface="Source Sans Pro"/>
              </a:rPr>
              <a:t>instructievideo</a:t>
            </a:r>
            <a:r>
              <a:rPr lang="nl-NL" sz="1600" dirty="0">
                <a:latin typeface="Source Sans Pro"/>
              </a:rPr>
              <a:t> voor het 1</a:t>
            </a:r>
            <a:r>
              <a:rPr lang="nl-NL" sz="1600" baseline="30000" dirty="0">
                <a:latin typeface="Source Sans Pro"/>
              </a:rPr>
              <a:t>e</a:t>
            </a:r>
            <a:r>
              <a:rPr lang="nl-NL" sz="1600" dirty="0">
                <a:latin typeface="Source Sans Pro"/>
              </a:rPr>
              <a:t>, 2</a:t>
            </a:r>
            <a:r>
              <a:rPr lang="nl-NL" sz="1600" baseline="30000" dirty="0">
                <a:latin typeface="Source Sans Pro"/>
              </a:rPr>
              <a:t>e</a:t>
            </a:r>
            <a:r>
              <a:rPr lang="nl-NL" sz="1600" dirty="0">
                <a:latin typeface="Source Sans Pro"/>
              </a:rPr>
              <a:t> en 3</a:t>
            </a:r>
            <a:r>
              <a:rPr lang="nl-NL" sz="1600" baseline="30000" dirty="0">
                <a:latin typeface="Source Sans Pro"/>
              </a:rPr>
              <a:t>e</a:t>
            </a:r>
            <a:r>
              <a:rPr lang="nl-NL" sz="1600" dirty="0">
                <a:latin typeface="Source Sans Pro"/>
              </a:rPr>
              <a:t> leerjaar en eentje voor het 4</a:t>
            </a:r>
            <a:r>
              <a:rPr lang="nl-NL" sz="1600" baseline="30000" dirty="0">
                <a:latin typeface="Source Sans Pro"/>
              </a:rPr>
              <a:t>e</a:t>
            </a:r>
            <a:r>
              <a:rPr lang="nl-NL" sz="1600" dirty="0">
                <a:latin typeface="Source Sans Pro"/>
              </a:rPr>
              <a:t>, 5</a:t>
            </a:r>
            <a:r>
              <a:rPr lang="nl-NL" sz="1600" baseline="30000" dirty="0">
                <a:latin typeface="Source Sans Pro"/>
              </a:rPr>
              <a:t>e</a:t>
            </a:r>
            <a:r>
              <a:rPr lang="nl-NL" sz="1600" dirty="0">
                <a:latin typeface="Source Sans Pro"/>
              </a:rPr>
              <a:t> en 6</a:t>
            </a:r>
            <a:r>
              <a:rPr lang="nl-NL" sz="1600" baseline="30000" dirty="0">
                <a:latin typeface="Source Sans Pro"/>
              </a:rPr>
              <a:t>e</a:t>
            </a:r>
            <a:r>
              <a:rPr lang="nl-NL" sz="1600" dirty="0">
                <a:latin typeface="Source Sans Pro"/>
              </a:rPr>
              <a:t> leerjaar. </a:t>
            </a:r>
          </a:p>
          <a:p>
            <a:pPr marL="0" indent="0">
              <a:buNone/>
            </a:pPr>
            <a:endParaRPr lang="nl-NL" sz="1600" dirty="0">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te bekijken.</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7030A0"/>
                </a:solidFill>
                <a:latin typeface="Source Sans Pro"/>
              </a:rPr>
              <a:t>Meer info? </a:t>
            </a:r>
            <a:br>
              <a:rPr lang="nl-NL" sz="1600" b="1" dirty="0">
                <a:solidFill>
                  <a:srgbClr val="7030A0"/>
                </a:solidFill>
                <a:latin typeface="Source Sans Pro"/>
              </a:rPr>
            </a:br>
            <a:r>
              <a:rPr lang="nl-NL" sz="1600" dirty="0">
                <a:latin typeface="Source Sans Pro"/>
              </a:rPr>
              <a:t>Telefoon: 051/26.50.30</a:t>
            </a:r>
            <a:br>
              <a:rPr lang="nl-NL" sz="1600" dirty="0">
                <a:latin typeface="Source Sans Pro"/>
              </a:rPr>
            </a:br>
            <a:r>
              <a:rPr lang="nl-NL" sz="1600" dirty="0">
                <a:latin typeface="Source Sans Pro"/>
              </a:rPr>
              <a:t>E-mail: </a:t>
            </a:r>
            <a:r>
              <a:rPr lang="nl-NL" sz="1600" dirty="0">
                <a:latin typeface="Source Sans Pro"/>
                <a:hlinkClick r:id="rId3"/>
              </a:rPr>
              <a:t>info@wvl.moev.be</a:t>
            </a:r>
            <a:br>
              <a:rPr lang="nl-NL" sz="1600" dirty="0">
                <a:latin typeface="Source Sans Pro"/>
              </a:rPr>
            </a:br>
            <a:r>
              <a:rPr lang="nl-NL" sz="1600" dirty="0">
                <a:latin typeface="Source Sans Pro"/>
              </a:rPr>
              <a:t>Website: meer informatie vind je </a:t>
            </a:r>
            <a:r>
              <a:rPr lang="nl-NL" sz="1600" dirty="0">
                <a:latin typeface="Source Sans Pro"/>
                <a:hlinkClick r:id="rId4"/>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8194" name="Picture 2" descr="MOEV projecten lucky luuk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0064" y="3715783"/>
            <a:ext cx="2774426" cy="2900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2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4915217"/>
          </a:xfrm>
        </p:spPr>
        <p:txBody>
          <a:bodyPr>
            <a:normAutofit fontScale="70000" lnSpcReduction="20000"/>
          </a:bodyPr>
          <a:lstStyle/>
          <a:p>
            <a:pPr marL="0" indent="0">
              <a:buNone/>
            </a:pPr>
            <a:r>
              <a:rPr lang="nl-NL" sz="3400" b="1" dirty="0" err="1">
                <a:solidFill>
                  <a:srgbClr val="7030A0"/>
                </a:solidFill>
                <a:latin typeface="Source Sans Pro"/>
              </a:rPr>
              <a:t>Sportkompas</a:t>
            </a:r>
            <a:br>
              <a:rPr lang="nl-NL" sz="2400" b="1" dirty="0">
                <a:solidFill>
                  <a:srgbClr val="7030A0"/>
                </a:solidFill>
                <a:latin typeface="Source Sans Pro"/>
              </a:rPr>
            </a:br>
            <a:r>
              <a:rPr lang="nl-NL" sz="2600" b="1" dirty="0">
                <a:solidFill>
                  <a:srgbClr val="7030A0"/>
                </a:solidFill>
                <a:latin typeface="Source Sans Pro"/>
              </a:rPr>
              <a:t>(3</a:t>
            </a:r>
            <a:r>
              <a:rPr lang="nl-NL" sz="2600" b="1" baseline="30000" dirty="0">
                <a:solidFill>
                  <a:srgbClr val="7030A0"/>
                </a:solidFill>
                <a:latin typeface="Source Sans Pro"/>
              </a:rPr>
              <a:t>e</a:t>
            </a:r>
            <a:r>
              <a:rPr lang="nl-NL" sz="2600" b="1" dirty="0">
                <a:solidFill>
                  <a:srgbClr val="7030A0"/>
                </a:solidFill>
                <a:latin typeface="Source Sans Pro"/>
              </a:rPr>
              <a:t> en 4</a:t>
            </a:r>
            <a:r>
              <a:rPr lang="nl-NL" sz="2600" b="1" baseline="30000" dirty="0">
                <a:solidFill>
                  <a:srgbClr val="7030A0"/>
                </a:solidFill>
                <a:latin typeface="Source Sans Pro"/>
              </a:rPr>
              <a:t>e</a:t>
            </a:r>
            <a:r>
              <a:rPr lang="nl-NL" sz="2600" b="1" dirty="0">
                <a:solidFill>
                  <a:srgbClr val="7030A0"/>
                </a:solidFill>
                <a:latin typeface="Source Sans Pro"/>
              </a:rPr>
              <a:t> leerjaar)</a:t>
            </a:r>
          </a:p>
          <a:p>
            <a:pPr marL="0" indent="0">
              <a:buNone/>
            </a:pPr>
            <a:endParaRPr lang="nl-NL" sz="2400" b="1" dirty="0">
              <a:solidFill>
                <a:srgbClr val="7030A0"/>
              </a:solidFill>
              <a:latin typeface="Source Sans Pro"/>
            </a:endParaRPr>
          </a:p>
          <a:p>
            <a:pPr marL="0" indent="0">
              <a:buNone/>
            </a:pPr>
            <a:r>
              <a:rPr lang="nl-NL" sz="2300" b="1" dirty="0">
                <a:solidFill>
                  <a:srgbClr val="7030A0"/>
                </a:solidFill>
                <a:latin typeface="Source Sans Pro"/>
              </a:rPr>
              <a:t>Wat? </a:t>
            </a:r>
            <a:br>
              <a:rPr lang="nl-NL" sz="2300" b="1" dirty="0">
                <a:solidFill>
                  <a:srgbClr val="7030A0"/>
                </a:solidFill>
                <a:latin typeface="Source Sans Pro"/>
              </a:rPr>
            </a:br>
            <a:r>
              <a:rPr lang="nl-NL" sz="2300" dirty="0">
                <a:latin typeface="Source Sans Pro"/>
              </a:rPr>
              <a:t>SportKompas is een </a:t>
            </a:r>
            <a:r>
              <a:rPr lang="nl-NL" sz="2300" b="1" dirty="0">
                <a:latin typeface="Source Sans Pro"/>
              </a:rPr>
              <a:t>oriëntatietool</a:t>
            </a:r>
            <a:r>
              <a:rPr lang="nl-NL" sz="2300" dirty="0">
                <a:latin typeface="Source Sans Pro"/>
              </a:rPr>
              <a:t> die kinderen van 8 tot 10 jaar helpt bij het kiezen van de juiste sport. Op basis van </a:t>
            </a:r>
            <a:r>
              <a:rPr lang="nl-NL" sz="2300" b="1" dirty="0">
                <a:latin typeface="Source Sans Pro"/>
              </a:rPr>
              <a:t>wat een kind leuk vindt</a:t>
            </a:r>
            <a:r>
              <a:rPr lang="nl-NL" sz="2300" dirty="0">
                <a:latin typeface="Source Sans Pro"/>
              </a:rPr>
              <a:t> en aan de hand van </a:t>
            </a:r>
            <a:r>
              <a:rPr lang="nl-NL" sz="2300" b="1" dirty="0">
                <a:latin typeface="Source Sans Pro"/>
              </a:rPr>
              <a:t>beweegoefeningen</a:t>
            </a:r>
            <a:r>
              <a:rPr lang="nl-NL" sz="2300" dirty="0">
                <a:latin typeface="Source Sans Pro"/>
              </a:rPr>
              <a:t> kan elk kind leren welke sport het best bij hem of haar past. SportKompas kan georganiseerd worden door </a:t>
            </a:r>
            <a:r>
              <a:rPr lang="nl-NL" sz="2300" b="1" dirty="0">
                <a:latin typeface="Source Sans Pro"/>
              </a:rPr>
              <a:t>gemeenten en basisscholen</a:t>
            </a:r>
            <a:r>
              <a:rPr lang="nl-NL" sz="2300" dirty="0">
                <a:latin typeface="Source Sans Pro"/>
              </a:rPr>
              <a:t>, voor kinderen van het 3de en het 4de leerjaar. SportKompas bestaat uit drie luiken: </a:t>
            </a:r>
          </a:p>
          <a:p>
            <a:r>
              <a:rPr lang="nl-NL" sz="2300" dirty="0">
                <a:latin typeface="Source Sans Pro"/>
              </a:rPr>
              <a:t>Een interactieve en ludieke </a:t>
            </a:r>
            <a:r>
              <a:rPr lang="nl-NL" sz="2300" b="1" dirty="0">
                <a:latin typeface="Source Sans Pro"/>
              </a:rPr>
              <a:t>webapplicatie</a:t>
            </a:r>
            <a:r>
              <a:rPr lang="nl-NL" sz="2300" dirty="0">
                <a:latin typeface="Source Sans Pro"/>
              </a:rPr>
              <a:t> waarmee kinderen op speurtocht gaan naar de sporten die ze </a:t>
            </a:r>
            <a:r>
              <a:rPr lang="nl-NL" sz="2300" b="1" dirty="0">
                <a:latin typeface="Source Sans Pro"/>
              </a:rPr>
              <a:t>leuk vinden</a:t>
            </a:r>
            <a:r>
              <a:rPr lang="nl-NL" sz="2300" dirty="0">
                <a:latin typeface="Source Sans Pro"/>
              </a:rPr>
              <a:t>.</a:t>
            </a:r>
          </a:p>
          <a:p>
            <a:r>
              <a:rPr lang="nl-NL" sz="2300" dirty="0">
                <a:latin typeface="Source Sans Pro"/>
              </a:rPr>
              <a:t>Een </a:t>
            </a:r>
            <a:r>
              <a:rPr lang="nl-NL" sz="2300" b="1" dirty="0">
                <a:latin typeface="Source Sans Pro"/>
              </a:rPr>
              <a:t>digitale vragenlijst </a:t>
            </a:r>
            <a:r>
              <a:rPr lang="nl-NL" sz="2300" dirty="0">
                <a:latin typeface="Source Sans Pro"/>
              </a:rPr>
              <a:t>om inzicht te krijgen in de </a:t>
            </a:r>
            <a:r>
              <a:rPr lang="nl-NL" sz="2300" b="1" dirty="0">
                <a:latin typeface="Source Sans Pro"/>
              </a:rPr>
              <a:t>sportparticipatie</a:t>
            </a:r>
            <a:r>
              <a:rPr lang="nl-NL" sz="2300" dirty="0">
                <a:latin typeface="Source Sans Pro"/>
              </a:rPr>
              <a:t> van een kind en de </a:t>
            </a:r>
            <a:r>
              <a:rPr lang="nl-NL" sz="2300" b="1" dirty="0">
                <a:latin typeface="Source Sans Pro"/>
              </a:rPr>
              <a:t>motivatie</a:t>
            </a:r>
            <a:r>
              <a:rPr lang="nl-NL" sz="2300" dirty="0">
                <a:latin typeface="Source Sans Pro"/>
              </a:rPr>
              <a:t> om te sporten.</a:t>
            </a:r>
          </a:p>
          <a:p>
            <a:r>
              <a:rPr lang="nl-NL" sz="2300" dirty="0">
                <a:latin typeface="Source Sans Pro"/>
              </a:rPr>
              <a:t>12 </a:t>
            </a:r>
            <a:r>
              <a:rPr lang="nl-NL" sz="2300" b="1" dirty="0">
                <a:latin typeface="Source Sans Pro"/>
              </a:rPr>
              <a:t>beweegoefeningen</a:t>
            </a:r>
            <a:r>
              <a:rPr lang="nl-NL" sz="2300" dirty="0">
                <a:latin typeface="Source Sans Pro"/>
              </a:rPr>
              <a:t> om te bepalen welke sporten het best bij een kind passen.</a:t>
            </a:r>
          </a:p>
          <a:p>
            <a:pPr marL="0" indent="0">
              <a:buNone/>
            </a:pPr>
            <a:endParaRPr lang="nl-NL" sz="2300" b="1" dirty="0">
              <a:solidFill>
                <a:srgbClr val="7030A0"/>
              </a:solidFill>
              <a:latin typeface="Source Sans Pro"/>
            </a:endParaRPr>
          </a:p>
          <a:p>
            <a:pPr marL="0" indent="0">
              <a:buNone/>
            </a:pPr>
            <a:r>
              <a:rPr lang="nl-NL" sz="2300" b="1" dirty="0">
                <a:solidFill>
                  <a:srgbClr val="7030A0"/>
                </a:solidFill>
                <a:latin typeface="Source Sans Pro"/>
              </a:rPr>
              <a:t>Kostprijs? </a:t>
            </a:r>
            <a:br>
              <a:rPr lang="nl-NL" sz="2300" b="1" dirty="0">
                <a:solidFill>
                  <a:srgbClr val="7030A0"/>
                </a:solidFill>
                <a:latin typeface="Source Sans Pro"/>
              </a:rPr>
            </a:br>
            <a:r>
              <a:rPr lang="nl-NL" sz="2300" dirty="0">
                <a:latin typeface="Source Sans Pro"/>
              </a:rPr>
              <a:t>10 euro per kind. Meer informatie en bestellen kan </a:t>
            </a:r>
            <a:r>
              <a:rPr lang="nl-NL" sz="2300" dirty="0">
                <a:latin typeface="Source Sans Pro"/>
                <a:hlinkClick r:id="rId2">
                  <a:extLst>
                    <a:ext uri="{A12FA001-AC4F-418D-AE19-62706E023703}">
                      <ahyp:hlinkClr xmlns:ahyp="http://schemas.microsoft.com/office/drawing/2018/hyperlinkcolor" val="tx"/>
                    </a:ext>
                  </a:extLst>
                </a:hlinkClick>
              </a:rPr>
              <a:t>hier</a:t>
            </a:r>
            <a:r>
              <a:rPr lang="nl-NL" sz="2300" dirty="0">
                <a:latin typeface="Source Sans Pro"/>
              </a:rPr>
              <a:t>.</a:t>
            </a:r>
            <a:br>
              <a:rPr lang="nl-NL" sz="2300" b="1" dirty="0">
                <a:solidFill>
                  <a:srgbClr val="7030A0"/>
                </a:solidFill>
                <a:latin typeface="Source Sans Pro"/>
              </a:rPr>
            </a:br>
            <a:r>
              <a:rPr lang="nl-NL" sz="2300" dirty="0">
                <a:latin typeface="Source Sans Pro"/>
              </a:rPr>
              <a:t> </a:t>
            </a:r>
            <a:br>
              <a:rPr lang="nl-NL" sz="2300" dirty="0">
                <a:latin typeface="Source Sans Pro"/>
              </a:rPr>
            </a:br>
            <a:br>
              <a:rPr lang="nl-NL" sz="2300" dirty="0">
                <a:latin typeface="Source Sans Pro"/>
              </a:rPr>
            </a:br>
            <a:r>
              <a:rPr lang="nl-NL" sz="2300" b="1" dirty="0">
                <a:solidFill>
                  <a:srgbClr val="7030A0"/>
                </a:solidFill>
                <a:latin typeface="Source Sans Pro"/>
              </a:rPr>
              <a:t>Meer info? </a:t>
            </a:r>
            <a:br>
              <a:rPr lang="nl-NL" sz="2300" dirty="0">
                <a:latin typeface="Source Sans Pro"/>
              </a:rPr>
            </a:br>
            <a:r>
              <a:rPr lang="nl-NL" sz="2300" dirty="0">
                <a:latin typeface="Source Sans Pro"/>
              </a:rPr>
              <a:t>Website: meer informatie vind je </a:t>
            </a:r>
            <a:r>
              <a:rPr lang="nl-NL" sz="2300" dirty="0">
                <a:latin typeface="Source Sans Pro"/>
                <a:hlinkClick r:id="rId3">
                  <a:extLst>
                    <a:ext uri="{A12FA001-AC4F-418D-AE19-62706E023703}">
                      <ahyp:hlinkClr xmlns:ahyp="http://schemas.microsoft.com/office/drawing/2018/hyperlinkcolor" val="tx"/>
                    </a:ext>
                  </a:extLst>
                </a:hlinkClick>
              </a:rPr>
              <a:t>hier</a:t>
            </a:r>
            <a:r>
              <a:rPr lang="nl-NL" sz="23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9218" name="Picture 2" descr="Home | SportKomp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6110" y="4942390"/>
            <a:ext cx="4137217" cy="2046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9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fontScale="25000" lnSpcReduction="20000"/>
          </a:bodyPr>
          <a:lstStyle/>
          <a:p>
            <a:pPr marL="0" indent="0">
              <a:buNone/>
            </a:pPr>
            <a:r>
              <a:rPr lang="nl-BE" sz="9600" b="1" dirty="0">
                <a:solidFill>
                  <a:srgbClr val="7030A0"/>
                </a:solidFill>
                <a:latin typeface="Source Sans Pro"/>
              </a:rPr>
              <a:t>Multimove</a:t>
            </a:r>
            <a:endParaRPr lang="nl-BE" sz="9600" dirty="0">
              <a:solidFill>
                <a:srgbClr val="7030A0"/>
              </a:solidFill>
              <a:latin typeface="Source Sans Pro"/>
            </a:endParaRPr>
          </a:p>
          <a:p>
            <a:pPr marL="0" indent="0">
              <a:buNone/>
            </a:pPr>
            <a:endParaRPr lang="nl-BE" dirty="0">
              <a:latin typeface="Source Sans Pro"/>
            </a:endParaRPr>
          </a:p>
          <a:p>
            <a:pPr marL="0" indent="0">
              <a:buNone/>
            </a:pPr>
            <a:r>
              <a:rPr lang="nl-BE" sz="6400" b="1" dirty="0">
                <a:solidFill>
                  <a:srgbClr val="7030A0"/>
                </a:solidFill>
                <a:latin typeface="Source Sans Pro"/>
              </a:rPr>
              <a:t>Wat? </a:t>
            </a:r>
            <a:br>
              <a:rPr lang="nl-BE" sz="6400" b="1" dirty="0">
                <a:latin typeface="Source Sans Pro"/>
              </a:rPr>
            </a:br>
            <a:r>
              <a:rPr lang="nl-BE" sz="6400" dirty="0">
                <a:latin typeface="Source Sans Pro"/>
              </a:rPr>
              <a:t>Multimove biedt 3- tot 8-jarige kinderen een gevarieerd bewegingsprogramma aan, waarin de focus ligt op de ontwikkeling van brede </a:t>
            </a:r>
            <a:r>
              <a:rPr lang="nl-BE" sz="6400" b="1" dirty="0">
                <a:latin typeface="Source Sans Pro"/>
              </a:rPr>
              <a:t>motorische vaardigheden en plezierbeleving</a:t>
            </a:r>
          </a:p>
          <a:p>
            <a:pPr marL="0" indent="0">
              <a:buNone/>
            </a:pPr>
            <a:r>
              <a:rPr lang="nl-BE" sz="6400" dirty="0">
                <a:effectLst/>
                <a:latin typeface="Source Sans Pro"/>
              </a:rPr>
              <a:t>Tijdens uitdagende bewegingssituaties in de </a:t>
            </a:r>
            <a:r>
              <a:rPr lang="nl-BE" sz="6400" dirty="0" err="1">
                <a:effectLst/>
                <a:latin typeface="Source Sans Pro"/>
              </a:rPr>
              <a:t>Multimovelessen</a:t>
            </a:r>
            <a:r>
              <a:rPr lang="nl-BE" sz="6400" dirty="0">
                <a:effectLst/>
                <a:latin typeface="Source Sans Pro"/>
              </a:rPr>
              <a:t> komen de </a:t>
            </a:r>
            <a:r>
              <a:rPr lang="nl-BE" sz="6400" b="1" dirty="0">
                <a:effectLst/>
                <a:latin typeface="Source Sans Pro"/>
              </a:rPr>
              <a:t>12 fundamentele bewegingsvaardigheden</a:t>
            </a:r>
            <a:r>
              <a:rPr lang="nl-BE" sz="6400" dirty="0">
                <a:effectLst/>
                <a:latin typeface="Source Sans Pro"/>
              </a:rPr>
              <a:t> aan bod: dribbelen, glijden, heffen en dragen, klimmen, roteren, slaan, springen en landen, trappen, trekken en duwen, vangen en werpen, wandelen en lopen, en zwaaien.</a:t>
            </a:r>
            <a:endParaRPr lang="nl-BE" sz="6400" dirty="0">
              <a:effectLst/>
              <a:latin typeface="Source Sans Pro"/>
              <a:ea typeface="Times New Roman" panose="02020603050405020304" pitchFamily="18" charset="0"/>
            </a:endParaRPr>
          </a:p>
          <a:p>
            <a:pPr marL="0" indent="0">
              <a:buNone/>
            </a:pPr>
            <a:r>
              <a:rPr lang="nl-BE" sz="6400" dirty="0">
                <a:latin typeface="Source Sans Pro"/>
              </a:rPr>
              <a:t>Wil je als school aan de slag met dit project? Het </a:t>
            </a:r>
            <a:r>
              <a:rPr lang="nl-BE" sz="6400" b="1" dirty="0">
                <a:latin typeface="Source Sans Pro"/>
              </a:rPr>
              <a:t>stappenplan</a:t>
            </a:r>
            <a:r>
              <a:rPr lang="nl-BE" sz="6400" dirty="0">
                <a:latin typeface="Source Sans Pro"/>
              </a:rPr>
              <a:t> kan je </a:t>
            </a:r>
            <a:r>
              <a:rPr lang="nl-BE" sz="6400" dirty="0">
                <a:latin typeface="Source Sans Pro"/>
                <a:hlinkClick r:id="rId2">
                  <a:extLst>
                    <a:ext uri="{A12FA001-AC4F-418D-AE19-62706E023703}">
                      <ahyp:hlinkClr xmlns:ahyp="http://schemas.microsoft.com/office/drawing/2018/hyperlinkcolor" val="tx"/>
                    </a:ext>
                  </a:extLst>
                </a:hlinkClick>
              </a:rPr>
              <a:t>hier</a:t>
            </a:r>
            <a:r>
              <a:rPr lang="nl-BE" sz="6400" dirty="0">
                <a:latin typeface="Source Sans Pro"/>
              </a:rPr>
              <a:t> raadplegen.</a:t>
            </a:r>
            <a:br>
              <a:rPr lang="nl-BE" sz="6400" dirty="0">
                <a:latin typeface="Source Sans Pro"/>
              </a:rPr>
            </a:br>
            <a:endParaRPr lang="nl-BE" sz="6400" dirty="0">
              <a:latin typeface="Source Sans Pro"/>
            </a:endParaRPr>
          </a:p>
          <a:p>
            <a:pPr marL="0" indent="0">
              <a:buNone/>
            </a:pPr>
            <a:endParaRPr lang="nl-BE" sz="6400" b="1" dirty="0">
              <a:solidFill>
                <a:srgbClr val="7030A0"/>
              </a:solidFill>
              <a:latin typeface="Source Sans Pro"/>
            </a:endParaRPr>
          </a:p>
          <a:p>
            <a:pPr marL="0" indent="0">
              <a:buNone/>
            </a:pPr>
            <a:r>
              <a:rPr lang="nl-BE" sz="6400" b="1" dirty="0">
                <a:solidFill>
                  <a:srgbClr val="7030A0"/>
                </a:solidFill>
                <a:latin typeface="Source Sans Pro"/>
              </a:rPr>
              <a:t>Kostprijs?</a:t>
            </a:r>
            <a:r>
              <a:rPr lang="nl-BE" sz="6400" dirty="0">
                <a:solidFill>
                  <a:srgbClr val="7030A0"/>
                </a:solidFill>
                <a:latin typeface="Source Sans Pro"/>
              </a:rPr>
              <a:t> </a:t>
            </a:r>
            <a:br>
              <a:rPr lang="nl-BE" sz="6400" dirty="0">
                <a:latin typeface="Source Sans Pro"/>
              </a:rPr>
            </a:br>
            <a:r>
              <a:rPr lang="nl-BE" sz="6400" dirty="0">
                <a:latin typeface="Source Sans Pro"/>
              </a:rPr>
              <a:t>Indien je een erkenning aanvraagt, ontvang je een </a:t>
            </a:r>
            <a:r>
              <a:rPr lang="nl-BE" sz="6400" b="1" dirty="0">
                <a:latin typeface="Source Sans Pro"/>
              </a:rPr>
              <a:t>gratis startpakket</a:t>
            </a:r>
            <a:r>
              <a:rPr lang="nl-BE" sz="6400" dirty="0">
                <a:latin typeface="Source Sans Pro"/>
              </a:rPr>
              <a:t> met flyers, affiches, bordje, infobrochure voor ouders, stickervellen, </a:t>
            </a:r>
            <a:r>
              <a:rPr lang="nl-BE" sz="6400" dirty="0" err="1">
                <a:latin typeface="Source Sans Pro"/>
              </a:rPr>
              <a:t>roll</a:t>
            </a:r>
            <a:r>
              <a:rPr lang="nl-BE" sz="6400" dirty="0">
                <a:latin typeface="Source Sans Pro"/>
              </a:rPr>
              <a:t>-up banner…. Een beweegkalender, tips voor ouders, </a:t>
            </a:r>
            <a:r>
              <a:rPr lang="nl-BE" sz="6400" dirty="0" err="1">
                <a:latin typeface="Source Sans Pro"/>
              </a:rPr>
              <a:t>multimove</a:t>
            </a:r>
            <a:r>
              <a:rPr lang="nl-BE" sz="6400" dirty="0">
                <a:latin typeface="Source Sans Pro"/>
              </a:rPr>
              <a:t>- beweeglied en -dans kan je gratis op de website terug vinden. </a:t>
            </a:r>
          </a:p>
          <a:p>
            <a:pPr marL="0" indent="0">
              <a:buNone/>
            </a:pPr>
            <a:r>
              <a:rPr lang="nl-BE" sz="6400" dirty="0">
                <a:latin typeface="Source Sans Pro"/>
              </a:rPr>
              <a:t>Een boekenpakket kan eveneens tegen betaling worden aangekocht. </a:t>
            </a:r>
          </a:p>
          <a:p>
            <a:pPr marL="0" indent="0">
              <a:buNone/>
            </a:pPr>
            <a:endParaRPr lang="nl-BE" sz="6400" b="1" dirty="0">
              <a:solidFill>
                <a:srgbClr val="7030A0"/>
              </a:solidFill>
              <a:latin typeface="Source Sans Pro"/>
            </a:endParaRPr>
          </a:p>
          <a:p>
            <a:pPr marL="0" indent="0">
              <a:buNone/>
            </a:pPr>
            <a:endParaRPr lang="nl-BE" sz="6400" b="1" dirty="0">
              <a:solidFill>
                <a:srgbClr val="7030A0"/>
              </a:solidFill>
              <a:latin typeface="Source Sans Pro"/>
            </a:endParaRPr>
          </a:p>
          <a:p>
            <a:pPr marL="0" indent="0">
              <a:buNone/>
            </a:pPr>
            <a:r>
              <a:rPr lang="nl-BE" sz="6400" b="1" dirty="0">
                <a:solidFill>
                  <a:srgbClr val="7030A0"/>
                </a:solidFill>
                <a:latin typeface="Source Sans Pro"/>
              </a:rPr>
              <a:t>Meer info?</a:t>
            </a:r>
            <a:br>
              <a:rPr lang="nl-BE" sz="6400" b="1" dirty="0">
                <a:solidFill>
                  <a:srgbClr val="7030A0"/>
                </a:solidFill>
                <a:latin typeface="Source Sans Pro"/>
              </a:rPr>
            </a:br>
            <a:r>
              <a:rPr lang="nl-BE" sz="6400" dirty="0">
                <a:latin typeface="Source Sans Pro"/>
              </a:rPr>
              <a:t>Website: meer informatie vind je </a:t>
            </a:r>
            <a:r>
              <a:rPr lang="nl-BE" sz="6400" dirty="0">
                <a:latin typeface="Source Sans Pro"/>
                <a:hlinkClick r:id="rId3">
                  <a:extLst>
                    <a:ext uri="{A12FA001-AC4F-418D-AE19-62706E023703}">
                      <ahyp:hlinkClr xmlns:ahyp="http://schemas.microsoft.com/office/drawing/2018/hyperlinkcolor" val="tx"/>
                    </a:ext>
                  </a:extLst>
                </a:hlinkClick>
              </a:rPr>
              <a:t>hier</a:t>
            </a:r>
            <a:r>
              <a:rPr lang="nl-BE" sz="64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6" name="Afbeelding 15" descr="C:\Users\Sofie Bovijn\Documents\ONDERWIJS\2017_Onderwijsbrochure\2020_2021\Afbeeldingen\multimove.png"/>
          <p:cNvPicPr/>
          <p:nvPr/>
        </p:nvPicPr>
        <p:blipFill>
          <a:blip r:embed="rId4">
            <a:extLst>
              <a:ext uri="{28A0092B-C50C-407E-A947-70E740481C1C}">
                <a14:useLocalDpi xmlns:a14="http://schemas.microsoft.com/office/drawing/2010/main" val="0"/>
              </a:ext>
            </a:extLst>
          </a:blip>
          <a:srcRect/>
          <a:stretch>
            <a:fillRect/>
          </a:stretch>
        </p:blipFill>
        <p:spPr bwMode="auto">
          <a:xfrm>
            <a:off x="7672252" y="4597377"/>
            <a:ext cx="3433764" cy="1104809"/>
          </a:xfrm>
          <a:prstGeom prst="rect">
            <a:avLst/>
          </a:prstGeom>
          <a:noFill/>
          <a:ln>
            <a:noFill/>
          </a:ln>
        </p:spPr>
      </p:pic>
    </p:spTree>
    <p:extLst>
      <p:ext uri="{BB962C8B-B14F-4D97-AF65-F5344CB8AC3E}">
        <p14:creationId xmlns:p14="http://schemas.microsoft.com/office/powerpoint/2010/main" val="3692786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1367879" cy="5612448"/>
          </a:xfrm>
        </p:spPr>
        <p:txBody>
          <a:bodyPr>
            <a:normAutofit fontScale="47500" lnSpcReduction="20000"/>
          </a:bodyPr>
          <a:lstStyle/>
          <a:p>
            <a:pPr marL="0" indent="0">
              <a:buNone/>
            </a:pPr>
            <a:r>
              <a:rPr lang="nl-BE" sz="5100" b="1" dirty="0">
                <a:solidFill>
                  <a:srgbClr val="7030A0"/>
                </a:solidFill>
                <a:latin typeface="Source Sans Pro"/>
              </a:rPr>
              <a:t>Oog voor lekkers</a:t>
            </a:r>
          </a:p>
          <a:p>
            <a:pPr marL="0" indent="0">
              <a:buNone/>
            </a:pPr>
            <a:r>
              <a:rPr lang="nl-BE" sz="3800" b="1" dirty="0">
                <a:solidFill>
                  <a:srgbClr val="7030A0"/>
                </a:solidFill>
                <a:latin typeface="Source Sans Pro"/>
              </a:rPr>
              <a:t>Schoolfruit,- groenten en –melk (basis en buitengewoon onderwijs)</a:t>
            </a:r>
            <a:endParaRPr lang="nl-BE" sz="3800" dirty="0">
              <a:solidFill>
                <a:srgbClr val="7030A0"/>
              </a:solidFill>
              <a:latin typeface="Source Sans Pro"/>
            </a:endParaRPr>
          </a:p>
          <a:p>
            <a:pPr marL="0" indent="0">
              <a:buNone/>
            </a:pPr>
            <a:endParaRPr lang="nl-BE" dirty="0">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br>
              <a:rPr lang="nl-BE" sz="3400" dirty="0">
                <a:latin typeface="Source Sans Pro"/>
              </a:rPr>
            </a:br>
            <a:endParaRPr lang="nl-BE" sz="3400" dirty="0">
              <a:latin typeface="Source Sans Pro"/>
            </a:endParaRPr>
          </a:p>
          <a:p>
            <a:pPr marL="0" indent="0">
              <a:buNone/>
            </a:pPr>
            <a:endParaRPr lang="nl-BE" sz="3400" b="1" dirty="0">
              <a:solidFill>
                <a:srgbClr val="7030A0"/>
              </a:solidFill>
              <a:latin typeface="Source Sans Pro"/>
            </a:endParaRPr>
          </a:p>
          <a:p>
            <a:pPr marL="0" indent="0">
              <a:buNone/>
            </a:pPr>
            <a:r>
              <a:rPr lang="nl-BE" sz="3400" b="1" dirty="0">
                <a:solidFill>
                  <a:srgbClr val="7030A0"/>
                </a:solidFill>
                <a:latin typeface="Source Sans Pro"/>
              </a:rPr>
              <a:t>Kostprijs?</a:t>
            </a:r>
            <a:r>
              <a:rPr lang="nl-BE" sz="3400" dirty="0">
                <a:solidFill>
                  <a:srgbClr val="7030A0"/>
                </a:solidFill>
                <a:latin typeface="Source Sans Pro"/>
              </a:rPr>
              <a:t> </a:t>
            </a:r>
            <a:br>
              <a:rPr lang="nl-BE" sz="3400" dirty="0">
                <a:latin typeface="Source Sans Pro"/>
              </a:rPr>
            </a:br>
            <a:r>
              <a:rPr lang="nl-NL" sz="3400" dirty="0">
                <a:latin typeface="Source Sans Pro"/>
              </a:rPr>
              <a:t>Vanaf het schooljaar 2017-2018 zijn er wijzigingen i.v.m. de subsidiëring van dit project. Er kan nog steeds een subsidie verkregen worden voor fruit op school. De aanvraag tot subsidiëring gebeurt via het </a:t>
            </a:r>
            <a:r>
              <a:rPr lang="nl-NL" sz="3400" b="1" dirty="0">
                <a:latin typeface="Source Sans Pro"/>
              </a:rPr>
              <a:t>e-loket</a:t>
            </a:r>
            <a:r>
              <a:rPr lang="nl-NL" sz="3400" dirty="0">
                <a:latin typeface="Source Sans Pro"/>
              </a:rPr>
              <a:t>. Naast fruit is er ook de mogelijkheid om voor groenten of melk te kiezen.</a:t>
            </a:r>
          </a:p>
          <a:p>
            <a:pPr marL="0" indent="0">
              <a:buNone/>
            </a:pPr>
            <a:r>
              <a:rPr lang="nl-NL" sz="3400" dirty="0">
                <a:latin typeface="Source Sans Pro"/>
              </a:rPr>
              <a:t>Meer informatie over de </a:t>
            </a:r>
            <a:r>
              <a:rPr lang="nl-NL" sz="3400" b="1" dirty="0">
                <a:latin typeface="Source Sans Pro"/>
              </a:rPr>
              <a:t>subsidies, het project, de indienperiode en andere tips </a:t>
            </a:r>
            <a:r>
              <a:rPr lang="nl-NL" sz="3400" dirty="0">
                <a:latin typeface="Source Sans Pro"/>
              </a:rPr>
              <a:t>kan je </a:t>
            </a:r>
            <a:r>
              <a:rPr lang="nl-NL" sz="3400" dirty="0">
                <a:latin typeface="Source Sans Pro"/>
                <a:hlinkClick r:id="rId2">
                  <a:extLst>
                    <a:ext uri="{A12FA001-AC4F-418D-AE19-62706E023703}">
                      <ahyp:hlinkClr xmlns:ahyp="http://schemas.microsoft.com/office/drawing/2018/hyperlinkcolor" val="tx"/>
                    </a:ext>
                  </a:extLst>
                </a:hlinkClick>
              </a:rPr>
              <a:t>hier</a:t>
            </a:r>
            <a:r>
              <a:rPr lang="nl-NL" sz="3400" dirty="0">
                <a:latin typeface="Source Sans Pro"/>
              </a:rPr>
              <a:t> vinden.</a:t>
            </a:r>
            <a:br>
              <a:rPr lang="nl-NL" sz="3400" dirty="0">
                <a:latin typeface="Source Sans Pro"/>
              </a:rPr>
            </a:br>
            <a:endParaRPr lang="nl-NL" sz="3400" dirty="0">
              <a:latin typeface="Source Sans Pro"/>
            </a:endParaRPr>
          </a:p>
          <a:p>
            <a:pPr marL="0" indent="0">
              <a:buNone/>
            </a:pPr>
            <a:r>
              <a:rPr lang="nl-BE" sz="3400" b="1" dirty="0">
                <a:solidFill>
                  <a:srgbClr val="7030A0"/>
                </a:solidFill>
                <a:latin typeface="Source Sans Pro"/>
              </a:rPr>
              <a:t>Meer info?</a:t>
            </a:r>
            <a:r>
              <a:rPr lang="nl-BE" sz="3400" dirty="0">
                <a:solidFill>
                  <a:srgbClr val="7030A0"/>
                </a:solidFill>
                <a:latin typeface="Source Sans Pro"/>
              </a:rPr>
              <a:t> </a:t>
            </a:r>
            <a:br>
              <a:rPr lang="nl-BE" sz="3400" dirty="0">
                <a:latin typeface="Source Sans Pro"/>
              </a:rPr>
            </a:br>
            <a:r>
              <a:rPr lang="nl-BE" sz="3400" dirty="0">
                <a:latin typeface="Source Sans Pro"/>
              </a:rPr>
              <a:t>Telefoon: 056/44.07.94 </a:t>
            </a:r>
            <a:br>
              <a:rPr lang="nl-BE" sz="3400" dirty="0">
                <a:latin typeface="Source Sans Pro"/>
              </a:rPr>
            </a:br>
            <a:r>
              <a:rPr lang="nl-BE" sz="3400" dirty="0">
                <a:latin typeface="Source Sans Pro"/>
              </a:rPr>
              <a:t>E-mail: </a:t>
            </a:r>
            <a:r>
              <a:rPr lang="nl-BE" sz="3400" dirty="0">
                <a:latin typeface="Source Sans Pro"/>
                <a:hlinkClick r:id="rId3"/>
              </a:rPr>
              <a:t>logo@logoleieland.be</a:t>
            </a:r>
            <a:r>
              <a:rPr lang="nl-BE" sz="3400" dirty="0">
                <a:latin typeface="Source Sans Pro"/>
              </a:rPr>
              <a:t> </a:t>
            </a:r>
            <a:br>
              <a:rPr lang="nl-BE" sz="3400" dirty="0">
                <a:latin typeface="Source Sans Pro"/>
              </a:rPr>
            </a:br>
            <a:r>
              <a:rPr lang="nl-BE" sz="3400" dirty="0">
                <a:latin typeface="Source Sans Pro"/>
              </a:rPr>
              <a:t>Website: meer informatie vind je </a:t>
            </a:r>
            <a:r>
              <a:rPr lang="nl-BE" sz="3400" dirty="0">
                <a:latin typeface="Source Sans Pro"/>
                <a:hlinkClick r:id="rId4"/>
              </a:rPr>
              <a:t>hier</a:t>
            </a:r>
            <a:r>
              <a:rPr lang="nl-BE" sz="34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6" name="Picture 2" descr="Over het project | Oogvoorlek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624" y="1922979"/>
            <a:ext cx="2925838" cy="1536065"/>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665174" y="1645920"/>
            <a:ext cx="7911829" cy="2308324"/>
          </a:xfrm>
          <a:prstGeom prst="rect">
            <a:avLst/>
          </a:prstGeom>
        </p:spPr>
        <p:txBody>
          <a:bodyPr wrap="square">
            <a:spAutoFit/>
          </a:bodyPr>
          <a:lstStyle/>
          <a:p>
            <a:r>
              <a:rPr lang="nl-BE" sz="1600" b="1" dirty="0">
                <a:solidFill>
                  <a:srgbClr val="7030A0"/>
                </a:solidFill>
                <a:latin typeface="Source Sans Pro"/>
              </a:rPr>
              <a:t>Wat? </a:t>
            </a:r>
            <a:br>
              <a:rPr lang="nl-BE" sz="1600" b="1" dirty="0">
                <a:latin typeface="Source Sans Pro"/>
              </a:rPr>
            </a:br>
            <a:r>
              <a:rPr lang="nl-NL" sz="1600" dirty="0">
                <a:latin typeface="Source Sans Pro"/>
              </a:rPr>
              <a:t>Recent onderzoek toont aan dat er nog werk aan de winkel is. Kinderen eten o.a. te weinig fruit, groenten en zuivelproducten als tussendoortje en ze kiezen te vaak voor snoep en gesuikerde dranken. Zowel scholen als ouders hebben een voorbeeldfunctie bij het aanleren van gezonde voedingsgewoonten. Als school kan je er dus voor kiezen om in te zetten op een </a:t>
            </a:r>
            <a:r>
              <a:rPr lang="nl-NL" sz="1600" b="1" dirty="0">
                <a:latin typeface="Source Sans Pro"/>
              </a:rPr>
              <a:t>fruit- groenten- of melkproject</a:t>
            </a:r>
            <a:r>
              <a:rPr lang="nl-NL" sz="1600" dirty="0">
                <a:latin typeface="Source Sans Pro"/>
              </a:rPr>
              <a:t>. </a:t>
            </a:r>
            <a:br>
              <a:rPr lang="nl-NL" sz="1600" dirty="0">
                <a:latin typeface="Source Sans Pro"/>
              </a:rPr>
            </a:br>
            <a:r>
              <a:rPr lang="nl-NL" sz="1600" dirty="0">
                <a:latin typeface="Source Sans Pro"/>
              </a:rPr>
              <a:t>Na  de 10 of 20 weken zet u, als school, idealiter dit project verder door ouders te stimuleren om zelf fruit mee te geven aan hun kinderen (fruit in de boekentas), een fruitabonnement af te sluiten of een combinatie van beiden.</a:t>
            </a:r>
          </a:p>
        </p:txBody>
      </p:sp>
    </p:spTree>
    <p:extLst>
      <p:ext uri="{BB962C8B-B14F-4D97-AF65-F5344CB8AC3E}">
        <p14:creationId xmlns:p14="http://schemas.microsoft.com/office/powerpoint/2010/main" val="433051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1367879" cy="4660202"/>
          </a:xfrm>
        </p:spPr>
        <p:txBody>
          <a:bodyPr>
            <a:normAutofit fontScale="47500" lnSpcReduction="20000"/>
          </a:bodyPr>
          <a:lstStyle/>
          <a:p>
            <a:pPr marL="0" indent="0">
              <a:buNone/>
            </a:pPr>
            <a:r>
              <a:rPr lang="nl-BE" sz="5100" b="1" dirty="0">
                <a:solidFill>
                  <a:srgbClr val="7030A0"/>
                </a:solidFill>
                <a:latin typeface="Source Sans Pro"/>
              </a:rPr>
              <a:t>Gezondheidsrally</a:t>
            </a:r>
            <a:endParaRPr lang="nl-BE" sz="5100" dirty="0">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dirty="0">
              <a:latin typeface="Source Sans Pro"/>
            </a:endParaRPr>
          </a:p>
          <a:p>
            <a:pPr marL="0" indent="0">
              <a:buNone/>
            </a:pPr>
            <a:br>
              <a:rPr lang="nl-BE" sz="3400" dirty="0">
                <a:latin typeface="Source Sans Pro"/>
              </a:rPr>
            </a:br>
            <a:endParaRPr lang="nl-BE" sz="3400" dirty="0">
              <a:latin typeface="Source Sans Pro"/>
            </a:endParaRPr>
          </a:p>
          <a:p>
            <a:pPr marL="0" indent="0">
              <a:buNone/>
            </a:pPr>
            <a:r>
              <a:rPr lang="nl-BE" sz="3400" b="1" dirty="0">
                <a:solidFill>
                  <a:srgbClr val="7030A0"/>
                </a:solidFill>
                <a:latin typeface="Source Sans Pro"/>
              </a:rPr>
              <a:t>Kostprijs?</a:t>
            </a:r>
            <a:r>
              <a:rPr lang="nl-BE" sz="3400" dirty="0">
                <a:solidFill>
                  <a:srgbClr val="7030A0"/>
                </a:solidFill>
                <a:latin typeface="Source Sans Pro"/>
              </a:rPr>
              <a:t> </a:t>
            </a:r>
            <a:br>
              <a:rPr lang="nl-BE" sz="3400" dirty="0">
                <a:latin typeface="Source Sans Pro"/>
              </a:rPr>
            </a:br>
            <a:r>
              <a:rPr lang="nl-BE" sz="3400" dirty="0">
                <a:latin typeface="Source Sans Pro"/>
              </a:rPr>
              <a:t>Gratis </a:t>
            </a:r>
            <a:r>
              <a:rPr lang="nl-BE" sz="3400" dirty="0">
                <a:latin typeface="Source Sans Pro"/>
                <a:hlinkClick r:id="rId2">
                  <a:extLst>
                    <a:ext uri="{A12FA001-AC4F-418D-AE19-62706E023703}">
                      <ahyp:hlinkClr xmlns:ahyp="http://schemas.microsoft.com/office/drawing/2018/hyperlinkcolor" val="tx"/>
                    </a:ext>
                  </a:extLst>
                </a:hlinkClick>
              </a:rPr>
              <a:t>hier</a:t>
            </a:r>
            <a:r>
              <a:rPr lang="nl-BE" sz="3400" dirty="0">
                <a:latin typeface="Source Sans Pro"/>
              </a:rPr>
              <a:t> te downloaden.</a:t>
            </a:r>
          </a:p>
          <a:p>
            <a:pPr marL="0" indent="0">
              <a:buNone/>
            </a:pPr>
            <a:r>
              <a:rPr lang="nl-BE" sz="3400" dirty="0">
                <a:latin typeface="Source Sans Pro"/>
              </a:rPr>
              <a:t> </a:t>
            </a:r>
          </a:p>
          <a:p>
            <a:pPr marL="0" indent="0">
              <a:buNone/>
            </a:pPr>
            <a:r>
              <a:rPr lang="nl-BE" sz="3400" b="1" dirty="0">
                <a:solidFill>
                  <a:srgbClr val="7030A0"/>
                </a:solidFill>
                <a:latin typeface="Source Sans Pro"/>
              </a:rPr>
              <a:t>Meer info?</a:t>
            </a:r>
            <a:br>
              <a:rPr lang="nl-BE" sz="3400" dirty="0">
                <a:solidFill>
                  <a:srgbClr val="7030A0"/>
                </a:solidFill>
                <a:latin typeface="Source Sans Pro"/>
              </a:rPr>
            </a:br>
            <a:r>
              <a:rPr lang="nl-BE" sz="3400" dirty="0">
                <a:latin typeface="Source Sans Pro"/>
              </a:rPr>
              <a:t>Tel: 056/44.07.94</a:t>
            </a:r>
            <a:br>
              <a:rPr lang="nl-BE" sz="3400" dirty="0">
                <a:latin typeface="Source Sans Pro"/>
              </a:rPr>
            </a:br>
            <a:r>
              <a:rPr lang="nl-BE" sz="3400" dirty="0">
                <a:latin typeface="Source Sans Pro"/>
              </a:rPr>
              <a:t>E-mail: </a:t>
            </a:r>
            <a:r>
              <a:rPr lang="nl-BE" sz="3400" u="sng" dirty="0">
                <a:latin typeface="Source Sans Pro"/>
                <a:hlinkClick r:id="rId3"/>
              </a:rPr>
              <a:t>logo@logoleieland.be</a:t>
            </a:r>
            <a:br>
              <a:rPr lang="nl-BE" sz="3400" dirty="0">
                <a:latin typeface="Source Sans Pro"/>
              </a:rPr>
            </a:br>
            <a:r>
              <a:rPr lang="nl-BE" sz="3400" dirty="0">
                <a:latin typeface="Source Sans Pro"/>
              </a:rPr>
              <a:t>Website: meer informatie vind je </a:t>
            </a:r>
            <a:r>
              <a:rPr lang="nl-BE" sz="3400" dirty="0">
                <a:latin typeface="Source Sans Pro"/>
                <a:hlinkClick r:id="rId2">
                  <a:extLst>
                    <a:ext uri="{A12FA001-AC4F-418D-AE19-62706E023703}">
                      <ahyp:hlinkClr xmlns:ahyp="http://schemas.microsoft.com/office/drawing/2018/hyperlinkcolor" val="tx"/>
                    </a:ext>
                  </a:extLst>
                </a:hlinkClick>
              </a:rPr>
              <a:t>hier</a:t>
            </a:r>
            <a:r>
              <a:rPr lang="nl-BE" sz="34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24</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687445" y="1564968"/>
            <a:ext cx="7911829" cy="1569660"/>
          </a:xfrm>
          <a:prstGeom prst="rect">
            <a:avLst/>
          </a:prstGeom>
        </p:spPr>
        <p:txBody>
          <a:bodyPr wrap="square">
            <a:spAutoFit/>
          </a:bodyPr>
          <a:lstStyle/>
          <a:p>
            <a:r>
              <a:rPr lang="nl-BE" sz="1600" b="1" dirty="0">
                <a:solidFill>
                  <a:srgbClr val="7030A0"/>
                </a:solidFill>
                <a:latin typeface="Source Sans Pro"/>
              </a:rPr>
              <a:t>Wat? </a:t>
            </a:r>
            <a:br>
              <a:rPr lang="nl-BE" sz="1600" b="1" dirty="0">
                <a:solidFill>
                  <a:srgbClr val="7030A0"/>
                </a:solidFill>
                <a:latin typeface="Source Sans Pro"/>
              </a:rPr>
            </a:br>
            <a:r>
              <a:rPr lang="nl-BE" sz="1600" dirty="0">
                <a:latin typeface="Source Sans Pro"/>
              </a:rPr>
              <a:t>De gezondheidsrally is een </a:t>
            </a:r>
            <a:r>
              <a:rPr lang="nl-BE" sz="1600" b="1" dirty="0">
                <a:latin typeface="Source Sans Pro"/>
              </a:rPr>
              <a:t>quizwandeling</a:t>
            </a:r>
            <a:r>
              <a:rPr lang="nl-BE" sz="1600" dirty="0">
                <a:latin typeface="Source Sans Pro"/>
              </a:rPr>
              <a:t> die je al wandelend doorheen de bewegingsdriehoek of voedingsdriehoek gidst. De bewegingsdriehoek en voedingsdriehoek motiveren ons om evenwichtiger te eten, meer te bewegen en minder lang stil te zitten. Je kan de rally apart organiseren, maar hij kan ook deel uitmaken van een </a:t>
            </a:r>
            <a:r>
              <a:rPr lang="nl-BE" sz="1600" b="1" dirty="0">
                <a:latin typeface="Source Sans Pro"/>
              </a:rPr>
              <a:t>gezondheidsproject</a:t>
            </a:r>
            <a:r>
              <a:rPr lang="nl-BE" sz="1600" dirty="0">
                <a:latin typeface="Source Sans Pro"/>
              </a:rPr>
              <a:t> of versterkt worden door een andere actie. </a:t>
            </a:r>
            <a:endParaRPr lang="nl-NL" sz="1600" dirty="0">
              <a:latin typeface="Source Sans Pro"/>
            </a:endParaRPr>
          </a:p>
        </p:txBody>
      </p:sp>
      <p:pic>
        <p:nvPicPr>
          <p:cNvPr id="11266" name="Picture 2" descr="Nieuwe gezondheidsrally gidst je door voedings- en bewegingsdriehoek |  Vlaamse Log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25" y="1689251"/>
            <a:ext cx="2888186" cy="144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09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1"/>
            <a:ext cx="11367879" cy="5977573"/>
          </a:xfrm>
        </p:spPr>
        <p:txBody>
          <a:bodyPr>
            <a:normAutofit fontScale="40000" lnSpcReduction="20000"/>
          </a:bodyPr>
          <a:lstStyle/>
          <a:p>
            <a:pPr marL="0" indent="0">
              <a:buNone/>
            </a:pPr>
            <a:r>
              <a:rPr lang="nl-BE" sz="6000" b="1" dirty="0">
                <a:solidFill>
                  <a:srgbClr val="7030A0"/>
                </a:solidFill>
                <a:latin typeface="Source Sans Pro"/>
              </a:rPr>
              <a:t>Sportsnack</a:t>
            </a:r>
            <a:endParaRPr lang="nl-BE" sz="6000" dirty="0">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b="1" dirty="0">
              <a:solidFill>
                <a:srgbClr val="7030A0"/>
              </a:solidFill>
              <a:latin typeface="Source Sans Pro"/>
            </a:endParaRPr>
          </a:p>
          <a:p>
            <a:pPr marL="0" indent="0">
              <a:buNone/>
            </a:pPr>
            <a:endParaRPr lang="nl-BE" sz="3400" dirty="0">
              <a:latin typeface="Source Sans Pro"/>
            </a:endParaRPr>
          </a:p>
          <a:p>
            <a:pPr marL="0" indent="0">
              <a:buNone/>
            </a:pPr>
            <a:br>
              <a:rPr lang="nl-BE" sz="3400" dirty="0">
                <a:latin typeface="Source Sans Pro"/>
              </a:rPr>
            </a:br>
            <a:endParaRPr lang="nl-BE" sz="3400" dirty="0">
              <a:latin typeface="Source Sans Pro"/>
            </a:endParaRPr>
          </a:p>
          <a:p>
            <a:pPr marL="0" indent="0">
              <a:buNone/>
            </a:pPr>
            <a:endParaRPr lang="nl-BE" sz="3400" dirty="0">
              <a:latin typeface="Source Sans Pro"/>
            </a:endParaRPr>
          </a:p>
          <a:p>
            <a:pPr marL="0" indent="0">
              <a:buNone/>
            </a:pPr>
            <a:endParaRPr lang="nl-BE" sz="3400" dirty="0">
              <a:latin typeface="Source Sans Pro"/>
            </a:endParaRPr>
          </a:p>
          <a:p>
            <a:pPr marL="0" indent="0">
              <a:buNone/>
            </a:pPr>
            <a:endParaRPr lang="nl-BE" sz="3400" dirty="0">
              <a:latin typeface="Source Sans Pro"/>
            </a:endParaRPr>
          </a:p>
          <a:p>
            <a:pPr marL="0" indent="0">
              <a:buNone/>
            </a:pPr>
            <a:r>
              <a:rPr lang="nl-BE" sz="4000" b="1" dirty="0">
                <a:solidFill>
                  <a:srgbClr val="7030A0"/>
                </a:solidFill>
                <a:latin typeface="Source Sans Pro"/>
              </a:rPr>
              <a:t>Kostprijs?</a:t>
            </a:r>
            <a:r>
              <a:rPr lang="nl-BE" sz="4000" dirty="0">
                <a:solidFill>
                  <a:srgbClr val="7030A0"/>
                </a:solidFill>
                <a:latin typeface="Source Sans Pro"/>
              </a:rPr>
              <a:t> </a:t>
            </a:r>
            <a:br>
              <a:rPr lang="nl-BE" sz="4000" dirty="0">
                <a:latin typeface="Source Sans Pro"/>
              </a:rPr>
            </a:br>
            <a:r>
              <a:rPr lang="nl-BE" sz="4000" dirty="0">
                <a:latin typeface="Source Sans Pro"/>
              </a:rPr>
              <a:t>Gratis </a:t>
            </a:r>
            <a:r>
              <a:rPr lang="nl-BE" sz="4000" dirty="0">
                <a:latin typeface="Source Sans Pro"/>
                <a:hlinkClick r:id="rId2">
                  <a:extLst>
                    <a:ext uri="{A12FA001-AC4F-418D-AE19-62706E023703}">
                      <ahyp:hlinkClr xmlns:ahyp="http://schemas.microsoft.com/office/drawing/2018/hyperlinkcolor" val="tx"/>
                    </a:ext>
                  </a:extLst>
                </a:hlinkClick>
              </a:rPr>
              <a:t>hier</a:t>
            </a:r>
            <a:r>
              <a:rPr lang="nl-BE" sz="4000" dirty="0">
                <a:latin typeface="Source Sans Pro"/>
              </a:rPr>
              <a:t> te downloaden.</a:t>
            </a:r>
            <a:br>
              <a:rPr lang="nl-BE" sz="4000" dirty="0">
                <a:latin typeface="Source Sans Pro"/>
              </a:rPr>
            </a:br>
            <a:br>
              <a:rPr lang="nl-BE" sz="4000" dirty="0">
                <a:latin typeface="Source Sans Pro"/>
              </a:rPr>
            </a:br>
            <a:endParaRPr lang="nl-BE" sz="4000" dirty="0">
              <a:latin typeface="Source Sans Pro"/>
            </a:endParaRPr>
          </a:p>
          <a:p>
            <a:pPr marL="0" indent="0">
              <a:buNone/>
            </a:pPr>
            <a:r>
              <a:rPr lang="nl-BE" sz="4000" b="1" dirty="0">
                <a:solidFill>
                  <a:srgbClr val="7030A0"/>
                </a:solidFill>
                <a:latin typeface="Source Sans Pro"/>
              </a:rPr>
              <a:t>Meer info?</a:t>
            </a:r>
            <a:br>
              <a:rPr lang="nl-BE" sz="4000" dirty="0">
                <a:solidFill>
                  <a:srgbClr val="7030A0"/>
                </a:solidFill>
                <a:latin typeface="Source Sans Pro"/>
              </a:rPr>
            </a:br>
            <a:r>
              <a:rPr lang="nl-BE" sz="4000" dirty="0">
                <a:latin typeface="Source Sans Pro"/>
              </a:rPr>
              <a:t>Contact: meer informatie vind je </a:t>
            </a:r>
            <a:r>
              <a:rPr lang="nl-BE" sz="4000" dirty="0">
                <a:latin typeface="Source Sans Pro"/>
                <a:hlinkClick r:id="rId3">
                  <a:extLst>
                    <a:ext uri="{A12FA001-AC4F-418D-AE19-62706E023703}">
                      <ahyp:hlinkClr xmlns:ahyp="http://schemas.microsoft.com/office/drawing/2018/hyperlinkcolor" val="tx"/>
                    </a:ext>
                  </a:extLst>
                </a:hlinkClick>
              </a:rPr>
              <a:t>hier</a:t>
            </a:r>
            <a:r>
              <a:rPr lang="nl-BE" sz="4000" dirty="0">
                <a:latin typeface="Source Sans Pro"/>
              </a:rPr>
              <a:t>. </a:t>
            </a:r>
            <a:br>
              <a:rPr lang="nl-BE" sz="4000" dirty="0">
                <a:latin typeface="Source Sans Pro"/>
              </a:rPr>
            </a:br>
            <a:r>
              <a:rPr lang="nl-BE" sz="4000" dirty="0">
                <a:latin typeface="Source Sans Pro"/>
              </a:rPr>
              <a:t>Website: meer informatie vind je </a:t>
            </a:r>
            <a:r>
              <a:rPr lang="nl-BE" sz="4000" dirty="0">
                <a:latin typeface="Source Sans Pro"/>
                <a:hlinkClick r:id="rId2">
                  <a:extLst>
                    <a:ext uri="{A12FA001-AC4F-418D-AE19-62706E023703}">
                      <ahyp:hlinkClr xmlns:ahyp="http://schemas.microsoft.com/office/drawing/2018/hyperlinkcolor" val="tx"/>
                    </a:ext>
                  </a:extLst>
                </a:hlinkClick>
              </a:rPr>
              <a:t>hier</a:t>
            </a:r>
            <a:r>
              <a:rPr lang="nl-BE" sz="40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25</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532349" y="439579"/>
            <a:ext cx="2383155"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687445" y="1564968"/>
            <a:ext cx="7911829" cy="2554545"/>
          </a:xfrm>
          <a:prstGeom prst="rect">
            <a:avLst/>
          </a:prstGeom>
        </p:spPr>
        <p:txBody>
          <a:bodyPr wrap="square">
            <a:spAutoFit/>
          </a:bodyPr>
          <a:lstStyle/>
          <a:p>
            <a:r>
              <a:rPr lang="nl-BE" sz="1600" b="1" dirty="0">
                <a:solidFill>
                  <a:srgbClr val="7030A0"/>
                </a:solidFill>
                <a:latin typeface="Source Sans Pro"/>
              </a:rPr>
              <a:t>Wat? </a:t>
            </a:r>
            <a:br>
              <a:rPr lang="nl-BE" sz="1600" b="1" dirty="0">
                <a:latin typeface="Source Sans Pro"/>
              </a:rPr>
            </a:br>
            <a:r>
              <a:rPr lang="nl-NL" sz="1600" dirty="0">
                <a:latin typeface="Source Sans Pro"/>
              </a:rPr>
              <a:t>SportSNACK staat voor Sportief Naschools ACtieve </a:t>
            </a:r>
            <a:r>
              <a:rPr lang="nl-NL" sz="1600" dirty="0" err="1">
                <a:latin typeface="Source Sans Pro"/>
              </a:rPr>
              <a:t>Kids</a:t>
            </a:r>
            <a:r>
              <a:rPr lang="nl-NL" sz="1600" dirty="0">
                <a:latin typeface="Source Sans Pro"/>
              </a:rPr>
              <a:t>. Met </a:t>
            </a:r>
            <a:r>
              <a:rPr lang="nl-NL" sz="1600" dirty="0" err="1">
                <a:latin typeface="Source Sans Pro"/>
              </a:rPr>
              <a:t>Sportsnack</a:t>
            </a:r>
            <a:r>
              <a:rPr lang="nl-NL" sz="1600" dirty="0">
                <a:latin typeface="Source Sans Pro"/>
              </a:rPr>
              <a:t> willen we meer </a:t>
            </a:r>
            <a:r>
              <a:rPr lang="nl-NL" sz="1600" b="1" dirty="0">
                <a:latin typeface="Source Sans Pro"/>
              </a:rPr>
              <a:t>beweging en sport stimuleren in de naschoolse opvanginitiatieven </a:t>
            </a:r>
            <a:r>
              <a:rPr lang="nl-NL" sz="1600" dirty="0">
                <a:latin typeface="Source Sans Pro"/>
              </a:rPr>
              <a:t>van het basisonderwijs. </a:t>
            </a:r>
            <a:r>
              <a:rPr lang="nl-NL" sz="1600" dirty="0" err="1">
                <a:latin typeface="Source Sans Pro"/>
              </a:rPr>
              <a:t>Sportsnack</a:t>
            </a:r>
            <a:r>
              <a:rPr lang="nl-NL" sz="1600" dirty="0">
                <a:latin typeface="Source Sans Pro"/>
              </a:rPr>
              <a:t> bouwt verder op de principes van Multimove. </a:t>
            </a:r>
            <a:r>
              <a:rPr lang="nl-NL" sz="1600" dirty="0" err="1">
                <a:latin typeface="Source Sans Pro"/>
              </a:rPr>
              <a:t>Sportsnack</a:t>
            </a:r>
            <a:r>
              <a:rPr lang="nl-NL" sz="1600" dirty="0">
                <a:latin typeface="Source Sans Pro"/>
              </a:rPr>
              <a:t> wordt georganiseerd in lessenreeksen van één les per week. </a:t>
            </a:r>
          </a:p>
          <a:p>
            <a:r>
              <a:rPr lang="nl-NL" sz="1600" dirty="0">
                <a:latin typeface="Source Sans Pro"/>
              </a:rPr>
              <a:t>Elke school die voor de eerste maal een lessenreeks van minimum 10 lessen </a:t>
            </a:r>
            <a:r>
              <a:rPr lang="nl-NL" sz="1600" dirty="0" err="1">
                <a:latin typeface="Source Sans Pro"/>
              </a:rPr>
              <a:t>Sportsnack</a:t>
            </a:r>
            <a:r>
              <a:rPr lang="nl-NL" sz="1600" dirty="0">
                <a:latin typeface="Source Sans Pro"/>
              </a:rPr>
              <a:t> organiseert, kan een </a:t>
            </a:r>
            <a:r>
              <a:rPr lang="nl-NL" sz="1600" b="1" dirty="0">
                <a:latin typeface="Source Sans Pro"/>
              </a:rPr>
              <a:t>gratis </a:t>
            </a:r>
            <a:r>
              <a:rPr lang="nl-NL" sz="1600" b="1" dirty="0" err="1">
                <a:latin typeface="Source Sans Pro"/>
              </a:rPr>
              <a:t>Sportsnack</a:t>
            </a:r>
            <a:r>
              <a:rPr lang="nl-NL" sz="1600" b="1" dirty="0">
                <a:latin typeface="Source Sans Pro"/>
              </a:rPr>
              <a:t> lesgeversmap </a:t>
            </a:r>
            <a:r>
              <a:rPr lang="nl-NL" sz="1600" dirty="0">
                <a:latin typeface="Source Sans Pro"/>
              </a:rPr>
              <a:t>aanvragen via de </a:t>
            </a:r>
            <a:r>
              <a:rPr lang="nl-NL" sz="1600" dirty="0" err="1">
                <a:latin typeface="Source Sans Pro"/>
              </a:rPr>
              <a:t>Follo</a:t>
            </a:r>
            <a:r>
              <a:rPr lang="nl-NL" sz="1600" dirty="0">
                <a:latin typeface="Source Sans Pro"/>
              </a:rPr>
              <a:t>. De Sportsnack-lesgeversmap bundelt een aantal spel- en oefenvormen rond 4 verschillende bewegingsthema’s. </a:t>
            </a:r>
          </a:p>
          <a:p>
            <a:endParaRPr lang="nl-NL" sz="1600" dirty="0">
              <a:latin typeface="Source Sans Pro"/>
            </a:endParaRPr>
          </a:p>
        </p:txBody>
      </p:sp>
      <p:pic>
        <p:nvPicPr>
          <p:cNvPr id="10242" name="Picture 2" descr="Vrijetijds-, vakantie- en opvangaanbod - activiteit inschrijv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238" y="1564968"/>
            <a:ext cx="3431470" cy="20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007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4915217"/>
          </a:xfrm>
        </p:spPr>
        <p:txBody>
          <a:bodyPr>
            <a:normAutofit/>
          </a:bodyPr>
          <a:lstStyle/>
          <a:p>
            <a:pPr marL="0" indent="0">
              <a:buNone/>
            </a:pPr>
            <a:r>
              <a:rPr lang="nl-NL" sz="2400" b="1" dirty="0" err="1">
                <a:solidFill>
                  <a:srgbClr val="7030A0"/>
                </a:solidFill>
                <a:latin typeface="Source Sans Pro"/>
              </a:rPr>
              <a:t>Kidz</a:t>
            </a:r>
            <a:r>
              <a:rPr lang="nl-NL" sz="2400" b="1" dirty="0">
                <a:solidFill>
                  <a:srgbClr val="7030A0"/>
                </a:solidFill>
                <a:latin typeface="Source Sans Pro"/>
              </a:rPr>
              <a:t> on </a:t>
            </a:r>
            <a:r>
              <a:rPr lang="nl-NL" sz="2400" b="1" dirty="0" err="1">
                <a:solidFill>
                  <a:srgbClr val="7030A0"/>
                </a:solidFill>
                <a:latin typeface="Source Sans Pro"/>
              </a:rPr>
              <a:t>Wheelz</a:t>
            </a:r>
            <a:br>
              <a:rPr lang="nl-NL" sz="2400" b="1" dirty="0">
                <a:solidFill>
                  <a:srgbClr val="7030A0"/>
                </a:solidFill>
                <a:latin typeface="Source Sans Pro"/>
              </a:rPr>
            </a:br>
            <a:r>
              <a:rPr lang="nl-NL" sz="1800" b="1" dirty="0">
                <a:solidFill>
                  <a:srgbClr val="7030A0"/>
                </a:solidFill>
                <a:latin typeface="Source Sans Pro"/>
              </a:rPr>
              <a:t>(derde graad, + 11-jarigen leerlingen buitengewoon onderwijs)</a:t>
            </a:r>
          </a:p>
          <a:p>
            <a:pPr marL="0" indent="0">
              <a:buNone/>
            </a:pPr>
            <a:endParaRPr lang="nl-NL" sz="2400" b="1" dirty="0">
              <a:solidFill>
                <a:srgbClr val="7030A0"/>
              </a:solidFill>
              <a:latin typeface="Source Sans Pro"/>
            </a:endParaRPr>
          </a:p>
          <a:p>
            <a:pPr marL="0" indent="0">
              <a:buNone/>
            </a:pPr>
            <a:r>
              <a:rPr lang="nl-NL" sz="1600" b="1" dirty="0">
                <a:solidFill>
                  <a:srgbClr val="7030A0"/>
                </a:solidFill>
                <a:latin typeface="Source Sans Pro"/>
              </a:rPr>
              <a:t>Wat? </a:t>
            </a:r>
            <a:br>
              <a:rPr lang="nl-NL" sz="1600" b="1" dirty="0">
                <a:solidFill>
                  <a:srgbClr val="7030A0"/>
                </a:solidFill>
                <a:latin typeface="Source Sans Pro"/>
              </a:rPr>
            </a:br>
            <a:r>
              <a:rPr lang="nl-NL" sz="1600" dirty="0" err="1">
                <a:latin typeface="Source Sans Pro"/>
              </a:rPr>
              <a:t>Cycling</a:t>
            </a:r>
            <a:r>
              <a:rPr lang="nl-NL" sz="1600" dirty="0">
                <a:latin typeface="Source Sans Pro"/>
              </a:rPr>
              <a:t> Vlaanderen en AG Insurance willen kinderen tussen 5 en 14 jaar veilig leren fietsen. Op een uitdagend fietsparcours worden kinderen begeleid door ervaren initiators en vrijwilligers om zo hun </a:t>
            </a:r>
            <a:r>
              <a:rPr lang="nl-NL" sz="1600" b="1" dirty="0">
                <a:latin typeface="Source Sans Pro"/>
              </a:rPr>
              <a:t>technische vaardigheden op de fiets te verbeteren</a:t>
            </a:r>
            <a:r>
              <a:rPr lang="nl-NL" sz="1600" dirty="0">
                <a:latin typeface="Source Sans Pro"/>
              </a:rPr>
              <a:t>. </a:t>
            </a:r>
            <a:r>
              <a:rPr lang="nl-BE" sz="1600" dirty="0">
                <a:latin typeface="Source Sans Pro"/>
              </a:rPr>
              <a:t>'</a:t>
            </a:r>
            <a:r>
              <a:rPr lang="nl-BE" sz="1600" dirty="0" err="1">
                <a:latin typeface="Source Sans Pro"/>
              </a:rPr>
              <a:t>Kidz</a:t>
            </a:r>
            <a:r>
              <a:rPr lang="nl-BE" sz="1600" dirty="0">
                <a:latin typeface="Source Sans Pro"/>
              </a:rPr>
              <a:t> On </a:t>
            </a:r>
            <a:r>
              <a:rPr lang="nl-BE" sz="1600" dirty="0" err="1">
                <a:latin typeface="Source Sans Pro"/>
              </a:rPr>
              <a:t>Wheelz</a:t>
            </a:r>
            <a:r>
              <a:rPr lang="nl-BE" sz="1600" dirty="0">
                <a:latin typeface="Source Sans Pro"/>
              </a:rPr>
              <a:t>' tovert je speelplaats (of sporthal) om tot een aantrekkelijk, uitdagend </a:t>
            </a:r>
            <a:r>
              <a:rPr lang="nl-BE" sz="1600" b="1" dirty="0">
                <a:latin typeface="Source Sans Pro"/>
              </a:rPr>
              <a:t>fietsparcours</a:t>
            </a:r>
            <a:r>
              <a:rPr lang="nl-BE" sz="1600" dirty="0">
                <a:latin typeface="Source Sans Pro"/>
              </a:rPr>
              <a:t> met ... een pumptrack, namaakkasseien en heel wat andere innovatieve verrassingen. In het parcours is er aandacht voor </a:t>
            </a:r>
            <a:r>
              <a:rPr lang="nl-BE" sz="1600" b="1" dirty="0" err="1">
                <a:latin typeface="Source Sans Pro"/>
              </a:rPr>
              <a:t>fun</a:t>
            </a:r>
            <a:r>
              <a:rPr lang="nl-BE" sz="1600" b="1" dirty="0">
                <a:latin typeface="Source Sans Pro"/>
              </a:rPr>
              <a:t>, veiligheid én fietsvaardigheid</a:t>
            </a:r>
            <a:r>
              <a:rPr lang="nl-BE" sz="1600" dirty="0">
                <a:latin typeface="Source Sans Pro"/>
              </a:rPr>
              <a:t>.</a:t>
            </a:r>
          </a:p>
          <a:p>
            <a:pPr marL="0" indent="0">
              <a:buNone/>
            </a:pPr>
            <a:endParaRPr lang="nl-NL" sz="1600" b="1" dirty="0">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Meer informatie en inschrijven als school kan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a:t>
            </a:r>
            <a:br>
              <a:rPr lang="nl-NL" sz="1600" dirty="0">
                <a:latin typeface="Source Sans Pro"/>
              </a:rPr>
            </a:br>
            <a:br>
              <a:rPr lang="nl-NL" sz="1600" b="1" dirty="0">
                <a:solidFill>
                  <a:srgbClr val="7030A0"/>
                </a:solidFill>
                <a:latin typeface="Source Sans Pro"/>
              </a:rPr>
            </a:br>
            <a:r>
              <a:rPr lang="nl-NL" sz="1600" dirty="0">
                <a:latin typeface="Source Sans Pro"/>
              </a:rPr>
              <a:t> </a:t>
            </a:r>
            <a:br>
              <a:rPr lang="nl-NL" sz="1600" dirty="0">
                <a:latin typeface="Source Sans Pro"/>
              </a:rPr>
            </a:br>
            <a:r>
              <a:rPr lang="nl-NL" sz="1600" b="1" dirty="0">
                <a:solidFill>
                  <a:srgbClr val="7030A0"/>
                </a:solidFill>
                <a:latin typeface="Source Sans Pro"/>
              </a:rPr>
              <a:t>Meer info? </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WORKSHOP</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2878918" y="4019913"/>
            <a:ext cx="7388309" cy="338554"/>
          </a:xfrm>
          <a:prstGeom prst="rect">
            <a:avLst/>
          </a:prstGeom>
        </p:spPr>
        <p:txBody>
          <a:bodyPr wrap="square">
            <a:spAutoFit/>
          </a:bodyPr>
          <a:lstStyle/>
          <a:p>
            <a:r>
              <a:rPr lang="nl-BE" sz="1600" b="1" dirty="0">
                <a:solidFill>
                  <a:srgbClr val="7030A0"/>
                </a:solidFill>
                <a:latin typeface="Source Sans Pro"/>
              </a:rPr>
              <a:t> </a:t>
            </a:r>
            <a:endParaRPr lang="nl-BE" sz="1600" dirty="0">
              <a:latin typeface="Source Sans Pro"/>
            </a:endParaRPr>
          </a:p>
        </p:txBody>
      </p:sp>
      <p:pic>
        <p:nvPicPr>
          <p:cNvPr id="7172" name="Picture 4" descr="Geen fotobeschrijving beschikba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748" y="3913695"/>
            <a:ext cx="2625216" cy="262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361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9419" y="852964"/>
            <a:ext cx="9292334" cy="4915217"/>
          </a:xfrm>
        </p:spPr>
        <p:txBody>
          <a:bodyPr vert="horz" lIns="91440" tIns="45720" rIns="91440" bIns="45720" rtlCol="0" anchor="t">
            <a:normAutofit lnSpcReduction="10000"/>
          </a:bodyPr>
          <a:lstStyle/>
          <a:p>
            <a:pPr marL="0" indent="0">
              <a:buNone/>
            </a:pPr>
            <a:r>
              <a:rPr lang="nl-NL" sz="2400" b="1" dirty="0">
                <a:solidFill>
                  <a:srgbClr val="7030A0"/>
                </a:solidFill>
                <a:latin typeface="Source Sans Pro"/>
              </a:rPr>
              <a:t>Meester op de </a:t>
            </a:r>
            <a:r>
              <a:rPr lang="nl-NL" sz="2600" b="1" dirty="0">
                <a:solidFill>
                  <a:srgbClr val="7030A0"/>
                </a:solidFill>
                <a:latin typeface="Source Sans Pro"/>
              </a:rPr>
              <a:t>fiets</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Wat? </a:t>
            </a:r>
            <a:br>
              <a:rPr lang="nl-NL" sz="1600" b="1" dirty="0">
                <a:solidFill>
                  <a:srgbClr val="7030A0"/>
                </a:solidFill>
                <a:latin typeface="Source Sans Pro"/>
              </a:rPr>
            </a:br>
            <a:r>
              <a:rPr lang="nl-NL" sz="1600" b="1" dirty="0">
                <a:latin typeface="Source Sans Pro"/>
              </a:rPr>
              <a:t>'Meester op de Fiets'</a:t>
            </a:r>
            <a:r>
              <a:rPr lang="nl-NL" sz="1600" dirty="0">
                <a:latin typeface="Source Sans Pro"/>
              </a:rPr>
              <a:t> is een fietsvaardigheidsproject voor kinderen in lagere scholen. </a:t>
            </a:r>
            <a:r>
              <a:rPr lang="nl-NL" sz="1600" dirty="0" err="1">
                <a:latin typeface="Source Sans Pro"/>
              </a:rPr>
              <a:t>Moev</a:t>
            </a:r>
            <a:r>
              <a:rPr lang="nl-NL" sz="1600" dirty="0">
                <a:latin typeface="Source Sans Pro"/>
              </a:rPr>
              <a:t>, VIAS </a:t>
            </a:r>
            <a:r>
              <a:rPr lang="nl-NL" sz="1600" dirty="0" err="1">
                <a:latin typeface="Source Sans Pro"/>
              </a:rPr>
              <a:t>institute</a:t>
            </a:r>
            <a:r>
              <a:rPr lang="nl-NL" sz="1600" dirty="0">
                <a:latin typeface="Source Sans Pro"/>
              </a:rPr>
              <a:t> en Mobile 21 sloegen de handen in elkaar voor dit uniek samenwerkingsverband. Samen willen we fietsvaardigheid bevorderen. </a:t>
            </a:r>
          </a:p>
          <a:p>
            <a:pPr marL="0" indent="0">
              <a:buNone/>
            </a:pPr>
            <a:r>
              <a:rPr lang="nl-NL" sz="1600" dirty="0">
                <a:latin typeface="Source Sans Pro"/>
              </a:rPr>
              <a:t>Met dit project kan de school een ‘fietsmeester’ of ‘</a:t>
            </a:r>
            <a:r>
              <a:rPr lang="nl-NL" sz="1600" dirty="0" err="1">
                <a:latin typeface="Source Sans Pro"/>
              </a:rPr>
              <a:t>fietsjuf</a:t>
            </a:r>
            <a:r>
              <a:rPr lang="nl-NL" sz="1600" dirty="0">
                <a:latin typeface="Source Sans Pro"/>
              </a:rPr>
              <a:t>’ uitnodigen die samen met de leerkracht op school praktische fietseducatie geeft aan de leerlingen. Zo willen we leerlingen de kans geven op een leuke en veilige manier te leren deelnemen aan het verkeer in een beschermde omgeving (speelplaats, verkeerspark …). De fietsmeester of -juf brengt speciaal ontworpen materialen mee en stelt een fietsparcours op in de school.</a:t>
            </a:r>
          </a:p>
          <a:p>
            <a:pPr marL="0" indent="0">
              <a:buNone/>
            </a:pPr>
            <a:endParaRPr lang="nl-NL" sz="1600" b="1" dirty="0">
              <a:latin typeface="Source Sans Pro"/>
            </a:endParaRP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75€. Meer informatie en inschrijven als school kan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a:t>
            </a:r>
            <a:br>
              <a:rPr lang="nl-NL" sz="1600" b="1" dirty="0">
                <a:solidFill>
                  <a:srgbClr val="7030A0"/>
                </a:solidFill>
                <a:latin typeface="Source Sans Pro"/>
              </a:rPr>
            </a:br>
            <a:r>
              <a:rPr lang="nl-NL" sz="1600" dirty="0">
                <a:latin typeface="Source Sans Pro"/>
              </a:rPr>
              <a:t> </a:t>
            </a:r>
            <a:br>
              <a:rPr lang="nl-NL" sz="1600" dirty="0">
                <a:latin typeface="Source Sans Pro"/>
              </a:rPr>
            </a:br>
            <a:endParaRPr lang="nl-NL" sz="1600">
              <a:latin typeface="Source Sans Pro"/>
              <a:ea typeface="Source Sans Pro"/>
            </a:endParaRPr>
          </a:p>
          <a:p>
            <a:pPr marL="0" indent="0">
              <a:buNone/>
            </a:pPr>
            <a:r>
              <a:rPr lang="nl-NL" sz="1600" b="1" dirty="0">
                <a:solidFill>
                  <a:srgbClr val="7030A0"/>
                </a:solidFill>
                <a:latin typeface="Source Sans Pro"/>
              </a:rPr>
              <a:t>Meer info? </a:t>
            </a:r>
            <a:br>
              <a:rPr lang="nl-NL" sz="1600" dirty="0">
                <a:latin typeface="Source Sans Pro"/>
              </a:rPr>
            </a:br>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WORKSHOP</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4" name="Picture 2" descr="meester op de fi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459" y="3693309"/>
            <a:ext cx="3265792" cy="223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08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vert="horz" lIns="91440" tIns="45720" rIns="91440" bIns="45720" rtlCol="0" anchor="t">
            <a:normAutofit/>
          </a:bodyPr>
          <a:lstStyle/>
          <a:p>
            <a:pPr marL="0" indent="0">
              <a:buNone/>
            </a:pPr>
            <a:r>
              <a:rPr lang="nl-BE" sz="2400" b="1" dirty="0">
                <a:solidFill>
                  <a:srgbClr val="7030A0"/>
                </a:solidFill>
                <a:latin typeface="Source Sans Pro"/>
              </a:rPr>
              <a:t>Gezond opgroeien: over eten bij kinderen</a:t>
            </a:r>
            <a:endParaRPr lang="nl-BE" dirty="0">
              <a:latin typeface="Source Sans Pro"/>
            </a:endParaRPr>
          </a:p>
          <a:p>
            <a:pPr marL="0" indent="0">
              <a:buNone/>
            </a:pPr>
            <a:endParaRPr lang="nl-BE" sz="1600" b="1" dirty="0">
              <a:solidFill>
                <a:srgbClr val="7030A0"/>
              </a:solidFill>
              <a:latin typeface="Source Sans Pro"/>
            </a:endParaRPr>
          </a:p>
          <a:p>
            <a:pPr marL="0" indent="0">
              <a:buNone/>
            </a:pPr>
            <a:r>
              <a:rPr lang="nl-BE" sz="1600" b="1" dirty="0">
                <a:solidFill>
                  <a:srgbClr val="7030A0"/>
                </a:solidFill>
                <a:latin typeface="Source Sans Pro"/>
              </a:rPr>
              <a:t>Wat? </a:t>
            </a:r>
            <a:br>
              <a:rPr lang="nl-BE" sz="1600" b="1" dirty="0">
                <a:latin typeface="Source Sans Pro"/>
              </a:rPr>
            </a:br>
            <a:r>
              <a:rPr lang="nl-NL" sz="1600" dirty="0">
                <a:latin typeface="Source Sans Pro"/>
              </a:rPr>
              <a:t>In deze infosessie krijgen ouders antwoorden op vragen zoals:</a:t>
            </a:r>
            <a:r>
              <a:rPr lang="nl-NL" sz="1600" i="1" dirty="0">
                <a:latin typeface="Source Sans Pro"/>
              </a:rPr>
              <a:t> ‘Mijn kind eet geen groenten, wat moet ik doen?’, ‘Zijn fruitsap en chocolademelk gezond?’, ‘Moet ik mijn kind verplichten zijn bord leeg te eten?’, ‘Wat zijn goede afspraken over snoepen?’</a:t>
            </a:r>
            <a:r>
              <a:rPr lang="nl-NL" sz="1600" dirty="0">
                <a:latin typeface="Source Sans Pro"/>
              </a:rPr>
              <a:t> De lesgever (diëtiste) legt uit waarom snoep en frietjes er bij kinderen makkelijk ingaan, maar velen hun neus ophalen voor gezonde voeding zoals groenten en vis. We staan stil bij </a:t>
            </a:r>
            <a:r>
              <a:rPr lang="nl-NL" sz="1600" b="1" dirty="0">
                <a:latin typeface="Source Sans Pro"/>
              </a:rPr>
              <a:t>wat gezond eten voor kinderen betekent en wat je als ouder kan doen om hen hierbij te helpen.</a:t>
            </a:r>
          </a:p>
          <a:p>
            <a:pPr marL="0" indent="0">
              <a:buNone/>
            </a:pPr>
            <a:endParaRPr lang="nl-NL" sz="1600" b="1" dirty="0">
              <a:solidFill>
                <a:srgbClr val="7030A0"/>
              </a:solidFill>
              <a:latin typeface="Source Sans Pro"/>
            </a:endParaRPr>
          </a:p>
          <a:p>
            <a:pPr marL="0" indent="0">
              <a:buNone/>
            </a:pPr>
            <a:r>
              <a:rPr lang="nl-NL" sz="1600" b="1" dirty="0">
                <a:solidFill>
                  <a:srgbClr val="7030A0"/>
                </a:solidFill>
                <a:latin typeface="Source Sans Pro"/>
              </a:rPr>
              <a:t>Praktisch? </a:t>
            </a:r>
            <a:br>
              <a:rPr lang="nl-NL" sz="1600" b="1" dirty="0">
                <a:solidFill>
                  <a:srgbClr val="7030A0"/>
                </a:solidFill>
                <a:latin typeface="Source Sans Pro"/>
              </a:rPr>
            </a:br>
            <a:r>
              <a:rPr lang="nl-NL" sz="1600" dirty="0">
                <a:latin typeface="Source Sans Pro"/>
              </a:rPr>
              <a:t>Neem contact op met Logo Leieland indien je graag deze infosessie organiseert. </a:t>
            </a:r>
          </a:p>
          <a:p>
            <a:pPr marL="0" indent="0">
              <a:buNone/>
            </a:pPr>
            <a:r>
              <a:rPr lang="nl-NL" sz="1600" b="1" dirty="0">
                <a:solidFill>
                  <a:srgbClr val="7030A0"/>
                </a:solidFill>
                <a:latin typeface="Source Sans Pro"/>
              </a:rPr>
              <a:t>Kostprijs? </a:t>
            </a:r>
            <a:br>
              <a:rPr lang="nl-NL" sz="1600" b="1" dirty="0">
                <a:solidFill>
                  <a:srgbClr val="7030A0"/>
                </a:solidFill>
                <a:latin typeface="Source Sans Pro"/>
              </a:rPr>
            </a:br>
            <a:r>
              <a:rPr lang="nl-NL" sz="1600" dirty="0">
                <a:latin typeface="Source Sans Pro"/>
              </a:rPr>
              <a:t>170€ en kilometervergoeding</a:t>
            </a:r>
            <a:endParaRPr lang="nl-NL" sz="1600" dirty="0">
              <a:latin typeface="Source Sans Pro"/>
              <a:ea typeface="Source Sans Pro"/>
            </a:endParaRPr>
          </a:p>
          <a:p>
            <a:pPr marL="0" indent="0">
              <a:buNone/>
            </a:pPr>
            <a:r>
              <a:rPr lang="nl-NL" sz="1600" b="1" dirty="0">
                <a:solidFill>
                  <a:srgbClr val="7030A0"/>
                </a:solidFill>
                <a:latin typeface="Source Sans Pro"/>
              </a:rPr>
              <a:t>Meer info?</a:t>
            </a:r>
            <a:br>
              <a:rPr lang="nl-NL" sz="1600" b="1" dirty="0">
                <a:solidFill>
                  <a:srgbClr val="7030A0"/>
                </a:solidFill>
                <a:latin typeface="Source Sans Pro"/>
              </a:rPr>
            </a:br>
            <a:r>
              <a:rPr lang="nl-NL" sz="1600" dirty="0">
                <a:latin typeface="Source Sans Pro"/>
              </a:rPr>
              <a:t>Telefoon: </a:t>
            </a:r>
            <a:r>
              <a:rPr lang="nl-BE" sz="1600" dirty="0">
                <a:latin typeface="Source Sans Pro"/>
              </a:rPr>
              <a:t>056/44.07.94</a:t>
            </a:r>
            <a:r>
              <a:rPr lang="nl-NL" sz="1600" dirty="0">
                <a:latin typeface="Source Sans Pro"/>
              </a:rPr>
              <a:t> </a:t>
            </a:r>
            <a:br>
              <a:rPr lang="nl-NL" sz="1600" dirty="0">
                <a:latin typeface="Source Sans Pro"/>
              </a:rPr>
            </a:br>
            <a:r>
              <a:rPr lang="nl-NL" sz="1600" dirty="0">
                <a:latin typeface="Source Sans Pro"/>
              </a:rPr>
              <a:t>E-mail: </a:t>
            </a:r>
            <a:r>
              <a:rPr lang="nl-NL" sz="1600" dirty="0">
                <a:latin typeface="Source Sans Pro"/>
                <a:hlinkClick r:id="rId2"/>
              </a:rPr>
              <a:t>logo@leieland.be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WORKSHOP</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8" name="Picture 4" descr="Healthy food, children eat fruits and vegetables. Free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904" y="3131285"/>
            <a:ext cx="4120896" cy="2527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05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465309"/>
          </a:xfrm>
        </p:spPr>
        <p:txBody>
          <a:bodyPr>
            <a:normAutofit/>
          </a:bodyPr>
          <a:lstStyle/>
          <a:p>
            <a:pPr marL="0" indent="0">
              <a:buNone/>
            </a:pPr>
            <a:r>
              <a:rPr lang="nl-BE" sz="2400" b="1" dirty="0">
                <a:solidFill>
                  <a:srgbClr val="7030A0"/>
                </a:solidFill>
                <a:latin typeface="Source Sans Pro"/>
              </a:rPr>
              <a:t>Leerlijn voeding</a:t>
            </a:r>
            <a:endParaRPr lang="nl-BE" sz="2400" dirty="0">
              <a:solidFill>
                <a:srgbClr val="7030A0"/>
              </a:solidFill>
              <a:latin typeface="Source Sans Pro"/>
            </a:endParaRPr>
          </a:p>
          <a:p>
            <a:pPr marL="0" indent="0">
              <a:buNone/>
            </a:pPr>
            <a:endParaRPr lang="nl-BE" dirty="0">
              <a:latin typeface="Source Sans Pro"/>
            </a:endParaRPr>
          </a:p>
          <a:p>
            <a:pPr marL="0" indent="0">
              <a:buNone/>
            </a:pPr>
            <a:r>
              <a:rPr lang="nl-NL" sz="1600" b="1" dirty="0">
                <a:solidFill>
                  <a:srgbClr val="7030A0"/>
                </a:solidFill>
                <a:latin typeface="Source Sans Pro"/>
              </a:rPr>
              <a:t>Wat?</a:t>
            </a:r>
            <a:r>
              <a:rPr lang="nl-NL" sz="1600" dirty="0">
                <a:latin typeface="Source Sans Pro"/>
              </a:rPr>
              <a:t> </a:t>
            </a:r>
            <a:br>
              <a:rPr lang="nl-NL" sz="1600" dirty="0">
                <a:latin typeface="Source Sans Pro"/>
              </a:rPr>
            </a:br>
            <a:r>
              <a:rPr lang="nl-NL" sz="1600" dirty="0">
                <a:latin typeface="Source Sans Pro"/>
              </a:rPr>
              <a:t>Een les over gezonde tussendoortjes? Goed idee, maar liefst meer dan eens! Eenmalig een les geven rond een gezondheidsthema heeft weinig effect. Leerlingen komen best </a:t>
            </a:r>
            <a:r>
              <a:rPr lang="nl-NL" sz="1600" b="1" dirty="0">
                <a:latin typeface="Source Sans Pro"/>
              </a:rPr>
              <a:t>meerdere keren </a:t>
            </a:r>
            <a:r>
              <a:rPr lang="nl-NL" sz="1600" dirty="0">
                <a:latin typeface="Source Sans Pro"/>
              </a:rPr>
              <a:t>in contact met bepaalde thema’s tijdens hun schoolloopbaan. Het thema voeding is een uitgebreid en complex thema. Het raakt aan verschillende maatschappelijke topics en contexten. Daarom werd de leerlijn opgebouwd rond </a:t>
            </a:r>
            <a:r>
              <a:rPr lang="nl-NL" sz="1600" b="1" dirty="0">
                <a:latin typeface="Source Sans Pro"/>
              </a:rPr>
              <a:t>vijf belangrijke voedingsthema’s</a:t>
            </a:r>
            <a:r>
              <a:rPr lang="nl-NL" sz="1600" dirty="0">
                <a:latin typeface="Source Sans Pro"/>
              </a:rPr>
              <a:t>. </a:t>
            </a:r>
            <a:br>
              <a:rPr lang="nl-NL" sz="1600" dirty="0">
                <a:latin typeface="Source Sans Pro"/>
              </a:rPr>
            </a:br>
            <a:r>
              <a:rPr lang="nl-NL" sz="1600" dirty="0">
                <a:latin typeface="Source Sans Pro"/>
              </a:rPr>
              <a:t>	• Voeding en gezondheid </a:t>
            </a:r>
            <a:br>
              <a:rPr lang="nl-NL" sz="1600" dirty="0">
                <a:latin typeface="Source Sans Pro"/>
              </a:rPr>
            </a:br>
            <a:r>
              <a:rPr lang="nl-NL" sz="1600" dirty="0">
                <a:latin typeface="Source Sans Pro"/>
              </a:rPr>
              <a:t>	• Voeding en duurzaamheid </a:t>
            </a:r>
            <a:br>
              <a:rPr lang="nl-NL" sz="1600" dirty="0">
                <a:latin typeface="Source Sans Pro"/>
              </a:rPr>
            </a:br>
            <a:r>
              <a:rPr lang="nl-NL" sz="1600" dirty="0">
                <a:latin typeface="Source Sans Pro"/>
              </a:rPr>
              <a:t>	• Voeding en de sociale, emotionele en culturele ontwikkeling </a:t>
            </a:r>
            <a:br>
              <a:rPr lang="nl-NL" sz="1600" dirty="0">
                <a:latin typeface="Source Sans Pro"/>
              </a:rPr>
            </a:br>
            <a:r>
              <a:rPr lang="nl-NL" sz="1600" dirty="0">
                <a:latin typeface="Source Sans Pro"/>
              </a:rPr>
              <a:t>	• Voeding en consumentenaspecten </a:t>
            </a:r>
            <a:br>
              <a:rPr lang="nl-NL" sz="1600" dirty="0">
                <a:latin typeface="Source Sans Pro"/>
              </a:rPr>
            </a:br>
            <a:r>
              <a:rPr lang="nl-NL" sz="1600" dirty="0">
                <a:latin typeface="Source Sans Pro"/>
              </a:rPr>
              <a:t>	• Bereiden/bewaren van voeding en voedselveiligheid </a:t>
            </a:r>
          </a:p>
          <a:p>
            <a:pPr marL="0" indent="0">
              <a:buNone/>
            </a:pPr>
            <a:endParaRPr lang="nl-NL" sz="1600" dirty="0">
              <a:latin typeface="Source Sans Pro"/>
            </a:endParaRPr>
          </a:p>
          <a:p>
            <a:pPr marL="0" indent="0">
              <a:buNone/>
            </a:pPr>
            <a:r>
              <a:rPr lang="nl-NL" sz="1600" b="1" dirty="0">
                <a:solidFill>
                  <a:srgbClr val="7030A0"/>
                </a:solidFill>
                <a:latin typeface="Source Sans Pro"/>
              </a:rPr>
              <a:t>Praktisch? </a:t>
            </a:r>
            <a:br>
              <a:rPr lang="nl-NL" sz="1600" b="1" dirty="0">
                <a:solidFill>
                  <a:srgbClr val="7030A0"/>
                </a:solidFill>
                <a:latin typeface="Source Sans Pro"/>
              </a:rPr>
            </a:br>
            <a:r>
              <a:rPr lang="nl-NL" sz="1600" dirty="0">
                <a:latin typeface="Source Sans Pro"/>
              </a:rPr>
              <a:t>De leerlijn is 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te downloaden. </a:t>
            </a:r>
          </a:p>
          <a:p>
            <a:pPr marL="0" indent="0">
              <a:buNone/>
            </a:pPr>
            <a:br>
              <a:rPr lang="nl-NL" sz="1600" b="1" dirty="0">
                <a:solidFill>
                  <a:srgbClr val="7030A0"/>
                </a:solidFill>
                <a:latin typeface="Source Sans Pro"/>
              </a:rPr>
            </a:br>
            <a:r>
              <a:rPr lang="nl-NL" sz="1600" b="1" dirty="0">
                <a:solidFill>
                  <a:srgbClr val="7030A0"/>
                </a:solidFill>
                <a:latin typeface="Source Sans Pro"/>
              </a:rPr>
              <a:t>Meer info? </a:t>
            </a:r>
            <a:br>
              <a:rPr lang="nl-NL" sz="1600" b="1" dirty="0">
                <a:solidFill>
                  <a:srgbClr val="7030A0"/>
                </a:solidFill>
                <a:latin typeface="Source Sans Pro"/>
              </a:rPr>
            </a:br>
            <a:r>
              <a:rPr lang="nl-BE" sz="1600" dirty="0">
                <a:effectLst/>
                <a:latin typeface="Source Sans Pro"/>
              </a:rPr>
              <a:t>Telefoon: 056/44.07.94</a:t>
            </a:r>
            <a:br>
              <a:rPr lang="nl-BE" sz="1600" dirty="0">
                <a:effectLst/>
                <a:latin typeface="Source Sans Pro"/>
              </a:rPr>
            </a:br>
            <a:r>
              <a:rPr lang="nl-BE" sz="1600" dirty="0">
                <a:latin typeface="Source Sans Pro"/>
              </a:rPr>
              <a:t>E-mail: </a:t>
            </a:r>
            <a:r>
              <a:rPr lang="nl-BE" sz="1600" dirty="0">
                <a:latin typeface="Source Sans Pro"/>
                <a:hlinkClick r:id="rId3"/>
              </a:rPr>
              <a:t>logo@logoleieland.be</a:t>
            </a:r>
            <a:r>
              <a:rPr lang="nl-BE" sz="1600" dirty="0">
                <a:latin typeface="Source Sans Pro"/>
              </a:rPr>
              <a:t> </a:t>
            </a: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29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 name="Afbeelding 8" descr="Voeding en eetgedrag : Leerlijn - Downloadbaar lesmateriaal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9235" y="3108166"/>
            <a:ext cx="3828142" cy="2765333"/>
          </a:xfrm>
          <a:prstGeom prst="rect">
            <a:avLst/>
          </a:prstGeom>
          <a:noFill/>
          <a:ln>
            <a:noFill/>
          </a:ln>
        </p:spPr>
      </p:pic>
    </p:spTree>
    <p:extLst>
      <p:ext uri="{BB962C8B-B14F-4D97-AF65-F5344CB8AC3E}">
        <p14:creationId xmlns:p14="http://schemas.microsoft.com/office/powerpoint/2010/main" val="190354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fgeronde rechthoek 10"/>
          <p:cNvSpPr/>
          <p:nvPr/>
        </p:nvSpPr>
        <p:spPr>
          <a:xfrm>
            <a:off x="5372945" y="4067142"/>
            <a:ext cx="3832650" cy="25703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geronde rechthoek 9"/>
          <p:cNvSpPr/>
          <p:nvPr/>
        </p:nvSpPr>
        <p:spPr>
          <a:xfrm>
            <a:off x="5372945" y="1454814"/>
            <a:ext cx="3832650" cy="25703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Afgeronde rechthoek 7"/>
          <p:cNvSpPr/>
          <p:nvPr/>
        </p:nvSpPr>
        <p:spPr>
          <a:xfrm>
            <a:off x="276497" y="4860846"/>
            <a:ext cx="3832650" cy="25703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Afgeronde rechthoek 5"/>
          <p:cNvSpPr/>
          <p:nvPr/>
        </p:nvSpPr>
        <p:spPr>
          <a:xfrm>
            <a:off x="276497" y="3416889"/>
            <a:ext cx="3832650" cy="25703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276497" y="882445"/>
            <a:ext cx="5096448" cy="6054064"/>
          </a:xfrm>
        </p:spPr>
        <p:txBody>
          <a:bodyPr>
            <a:normAutofit fontScale="92500" lnSpcReduction="10000"/>
          </a:bodyPr>
          <a:lstStyle/>
          <a:p>
            <a:pPr marL="538163" indent="0">
              <a:buNone/>
            </a:pPr>
            <a:br>
              <a:rPr lang="nl-BE" sz="1400" b="1" dirty="0">
                <a:latin typeface="Source Sans Pro"/>
              </a:rPr>
            </a:br>
            <a:endParaRPr lang="nl-BE" sz="1400" b="1" dirty="0">
              <a:latin typeface="Source Sans Pro"/>
            </a:endParaRPr>
          </a:p>
          <a:p>
            <a:pPr marL="538163" indent="0"/>
            <a:r>
              <a:rPr lang="nl-BE" sz="1200" dirty="0">
                <a:solidFill>
                  <a:srgbClr val="CC0099"/>
                </a:solidFill>
                <a:latin typeface="Source Sans Pro"/>
                <a:hlinkClick r:id="rId2" action="ppaction://hlinksldjump"/>
              </a:rPr>
              <a:t>Vlucht naar avatar</a:t>
            </a:r>
            <a:r>
              <a:rPr lang="nl-BE" sz="1200" dirty="0">
                <a:solidFill>
                  <a:srgbClr val="CC0099"/>
                </a:solidFill>
                <a:latin typeface="Source Sans Pro"/>
              </a:rPr>
              <a:t> (p. 67)</a:t>
            </a:r>
          </a:p>
          <a:p>
            <a:pPr marL="538163" indent="0"/>
            <a:r>
              <a:rPr lang="nl-BE" sz="1200" dirty="0">
                <a:solidFill>
                  <a:srgbClr val="CC0099"/>
                </a:solidFill>
                <a:latin typeface="Source Sans Pro"/>
                <a:hlinkClick r:id="rId3" action="ppaction://hlinksldjump"/>
              </a:rPr>
              <a:t>Laat jouw beeldscherm sporen na? </a:t>
            </a:r>
            <a:r>
              <a:rPr lang="nl-BE" sz="1200" dirty="0">
                <a:solidFill>
                  <a:srgbClr val="CC0099"/>
                </a:solidFill>
                <a:latin typeface="Source Sans Pro"/>
              </a:rPr>
              <a:t>(p. 68)</a:t>
            </a:r>
          </a:p>
          <a:p>
            <a:pPr marL="538163" indent="0"/>
            <a:r>
              <a:rPr lang="nl-BE" sz="1200" dirty="0">
                <a:solidFill>
                  <a:srgbClr val="CC0099"/>
                </a:solidFill>
                <a:latin typeface="Source Sans Pro"/>
                <a:hlinkClick r:id="rId4" action="ppaction://hlinksldjump"/>
              </a:rPr>
              <a:t>LOL zonder alcohol</a:t>
            </a:r>
            <a:r>
              <a:rPr lang="nl-BE" sz="1200" dirty="0">
                <a:solidFill>
                  <a:srgbClr val="CC0099"/>
                </a:solidFill>
                <a:latin typeface="Source Sans Pro"/>
              </a:rPr>
              <a:t> (p. 69)</a:t>
            </a:r>
          </a:p>
          <a:p>
            <a:pPr marL="538163" indent="0"/>
            <a:r>
              <a:rPr lang="nl-BE" sz="1200" dirty="0">
                <a:solidFill>
                  <a:srgbClr val="CC0099"/>
                </a:solidFill>
                <a:latin typeface="Source Sans Pro"/>
                <a:hlinkClick r:id="rId5" action="ppaction://hlinksldjump"/>
              </a:rPr>
              <a:t>TOPspel</a:t>
            </a:r>
            <a:r>
              <a:rPr lang="nl-BE" sz="1200" dirty="0">
                <a:solidFill>
                  <a:srgbClr val="CC0099"/>
                </a:solidFill>
                <a:latin typeface="Source Sans Pro"/>
              </a:rPr>
              <a:t> (p. 70)</a:t>
            </a:r>
          </a:p>
          <a:p>
            <a:pPr marL="538163" indent="0"/>
            <a:r>
              <a:rPr lang="nl-BE" sz="1200" dirty="0">
                <a:solidFill>
                  <a:srgbClr val="CC0099"/>
                </a:solidFill>
                <a:latin typeface="Source Sans Pro"/>
                <a:hlinkClick r:id="rId6" action="ppaction://hlinksldjump"/>
              </a:rPr>
              <a:t>Ouderavond ‘ Als kleine kinderen groot worden’</a:t>
            </a:r>
            <a:r>
              <a:rPr lang="nl-BE" sz="1200" dirty="0">
                <a:solidFill>
                  <a:srgbClr val="CC0099"/>
                </a:solidFill>
                <a:latin typeface="Source Sans Pro"/>
              </a:rPr>
              <a:t> (p. 71)</a:t>
            </a:r>
          </a:p>
          <a:p>
            <a:pPr marL="538163" indent="0"/>
            <a:r>
              <a:rPr lang="nl-BE" sz="1200" dirty="0">
                <a:solidFill>
                  <a:srgbClr val="CC0099"/>
                </a:solidFill>
                <a:latin typeface="Source Sans Pro"/>
                <a:hlinkClick r:id="rId7" action="ppaction://hlinksldjump"/>
              </a:rPr>
              <a:t>Leerlijn Tabak, alcohol, illegale drugs, gokken en gamen</a:t>
            </a:r>
            <a:r>
              <a:rPr lang="nl-BE" sz="1200" dirty="0">
                <a:solidFill>
                  <a:srgbClr val="CC0099"/>
                </a:solidFill>
                <a:latin typeface="Source Sans Pro"/>
              </a:rPr>
              <a:t> (p. 72)</a:t>
            </a:r>
          </a:p>
          <a:p>
            <a:pPr marL="538163" indent="0"/>
            <a:r>
              <a:rPr lang="nl-BE" sz="1200" dirty="0">
                <a:solidFill>
                  <a:srgbClr val="CC0099"/>
                </a:solidFill>
                <a:latin typeface="Source Sans Pro"/>
                <a:hlinkClick r:id="rId8" action="ppaction://hlinksldjump"/>
              </a:rPr>
              <a:t>Drugsbeleid op school</a:t>
            </a:r>
            <a:r>
              <a:rPr lang="nl-BE" sz="1200" dirty="0">
                <a:solidFill>
                  <a:srgbClr val="CC0099"/>
                </a:solidFill>
                <a:latin typeface="Source Sans Pro"/>
              </a:rPr>
              <a:t> (p. 73)</a:t>
            </a:r>
          </a:p>
          <a:p>
            <a:pPr marL="92075" indent="0">
              <a:buNone/>
            </a:pPr>
            <a:endParaRPr lang="nl-BE" sz="1300" b="1" dirty="0">
              <a:solidFill>
                <a:schemeClr val="bg1"/>
              </a:solidFill>
              <a:latin typeface="Source Sans Pro"/>
            </a:endParaRPr>
          </a:p>
          <a:p>
            <a:pPr marL="92075" indent="0">
              <a:buNone/>
            </a:pPr>
            <a:r>
              <a:rPr lang="nl-BE" sz="1300" b="1" dirty="0">
                <a:solidFill>
                  <a:schemeClr val="bg1"/>
                </a:solidFill>
                <a:latin typeface="Source Sans Pro"/>
              </a:rPr>
              <a:t>HYGIËNE</a:t>
            </a:r>
          </a:p>
          <a:p>
            <a:pPr marL="538163" lvl="2" indent="0"/>
            <a:r>
              <a:rPr lang="nl-BE" sz="1200" dirty="0">
                <a:solidFill>
                  <a:srgbClr val="00B050"/>
                </a:solidFill>
                <a:latin typeface="Source Sans Pro"/>
                <a:hlinkClick r:id="rId9" action="ppaction://hlinksldjump"/>
              </a:rPr>
              <a:t>Luizenproject Iedereen </a:t>
            </a:r>
            <a:r>
              <a:rPr lang="nl-BE" sz="1200" dirty="0" err="1">
                <a:solidFill>
                  <a:srgbClr val="00B050"/>
                </a:solidFill>
                <a:latin typeface="Source Sans Pro"/>
                <a:hlinkClick r:id="rId9" action="ppaction://hlinksldjump"/>
              </a:rPr>
              <a:t>KAMpioen</a:t>
            </a:r>
            <a:r>
              <a:rPr lang="nl-BE" sz="1200" dirty="0">
                <a:solidFill>
                  <a:srgbClr val="00B050"/>
                </a:solidFill>
                <a:latin typeface="Source Sans Pro"/>
              </a:rPr>
              <a:t> (p. 74)</a:t>
            </a:r>
          </a:p>
          <a:p>
            <a:pPr marL="538163" lvl="2" indent="0"/>
            <a:r>
              <a:rPr lang="nl-BE" sz="1200" dirty="0">
                <a:solidFill>
                  <a:srgbClr val="00B050"/>
                </a:solidFill>
                <a:latin typeface="Source Sans Pro"/>
                <a:hlinkClick r:id="rId8" action="ppaction://hlinksldjump"/>
              </a:rPr>
              <a:t>Tandenkoffer</a:t>
            </a:r>
            <a:r>
              <a:rPr lang="nl-BE" sz="1200" dirty="0">
                <a:solidFill>
                  <a:srgbClr val="00B050"/>
                </a:solidFill>
                <a:latin typeface="Source Sans Pro"/>
              </a:rPr>
              <a:t> (p. 75)</a:t>
            </a:r>
          </a:p>
          <a:p>
            <a:pPr marL="538163" lvl="2" indent="0"/>
            <a:r>
              <a:rPr lang="nl-BE" sz="1200" dirty="0">
                <a:solidFill>
                  <a:srgbClr val="00B050"/>
                </a:solidFill>
                <a:latin typeface="Source Sans Pro"/>
                <a:hlinkClick r:id="rId10" action="ppaction://hlinksldjump"/>
              </a:rPr>
              <a:t>Gezonde mond</a:t>
            </a:r>
            <a:r>
              <a:rPr lang="nl-BE" sz="1200" dirty="0">
                <a:solidFill>
                  <a:srgbClr val="00B050"/>
                </a:solidFill>
                <a:latin typeface="Source Sans Pro"/>
              </a:rPr>
              <a:t> (p. 76)</a:t>
            </a:r>
          </a:p>
          <a:p>
            <a:pPr marL="538163" lvl="2" indent="0"/>
            <a:r>
              <a:rPr lang="nl-BE" sz="1200" dirty="0">
                <a:solidFill>
                  <a:srgbClr val="00B050"/>
                </a:solidFill>
                <a:latin typeface="Source Sans Pro"/>
                <a:hlinkClick r:id="rId11" action="ppaction://hlinksldjump"/>
              </a:rPr>
              <a:t>Basisadviezen mondgezondheid </a:t>
            </a:r>
            <a:r>
              <a:rPr lang="nl-BE" sz="1200" dirty="0">
                <a:solidFill>
                  <a:srgbClr val="00B050"/>
                </a:solidFill>
                <a:latin typeface="Source Sans Pro"/>
              </a:rPr>
              <a:t>(p. 77)</a:t>
            </a:r>
          </a:p>
          <a:p>
            <a:pPr marL="538163" lvl="1" indent="0">
              <a:buNone/>
            </a:pPr>
            <a:endParaRPr lang="nl-BE" sz="1400" dirty="0">
              <a:solidFill>
                <a:schemeClr val="accent6"/>
              </a:solidFill>
              <a:latin typeface="Source Sans Pro"/>
            </a:endParaRPr>
          </a:p>
          <a:p>
            <a:pPr marL="538163" lvl="1" indent="0">
              <a:buNone/>
            </a:pPr>
            <a:endParaRPr lang="nl-BE" sz="1400" dirty="0">
              <a:solidFill>
                <a:schemeClr val="accent6"/>
              </a:solidFill>
              <a:latin typeface="Source Sans Pro"/>
            </a:endParaRPr>
          </a:p>
          <a:p>
            <a:pPr marL="92075" indent="0">
              <a:buNone/>
            </a:pPr>
            <a:r>
              <a:rPr lang="nl-BE" sz="1300" b="1" dirty="0">
                <a:solidFill>
                  <a:schemeClr val="bg1"/>
                </a:solidFill>
                <a:latin typeface="Source Sans Pro"/>
              </a:rPr>
              <a:t>SEKSUALITEIT EN RELATIES</a:t>
            </a:r>
          </a:p>
          <a:p>
            <a:pPr marL="538163" lvl="2" indent="0"/>
            <a:r>
              <a:rPr lang="nl-BE" sz="1200" dirty="0" err="1">
                <a:solidFill>
                  <a:schemeClr val="accent4"/>
                </a:solidFill>
                <a:latin typeface="Source Sans Pro"/>
                <a:hlinkClick r:id="rId12" action="ppaction://hlinksldjump"/>
              </a:rPr>
              <a:t>Ziggi</a:t>
            </a:r>
            <a:r>
              <a:rPr lang="nl-BE" sz="1200" dirty="0">
                <a:solidFill>
                  <a:schemeClr val="accent4"/>
                </a:solidFill>
                <a:latin typeface="Source Sans Pro"/>
                <a:hlinkClick r:id="rId12" action="ppaction://hlinksldjump"/>
              </a:rPr>
              <a:t> is verliefd </a:t>
            </a:r>
            <a:r>
              <a:rPr lang="nl-BE" sz="1200" dirty="0">
                <a:solidFill>
                  <a:schemeClr val="accent4"/>
                </a:solidFill>
                <a:latin typeface="Source Sans Pro"/>
              </a:rPr>
              <a:t>(p. 78)</a:t>
            </a:r>
            <a:endParaRPr lang="nl-BE" sz="1200" u="sng" dirty="0">
              <a:solidFill>
                <a:schemeClr val="accent4"/>
              </a:solidFill>
              <a:latin typeface="Source Sans Pro"/>
            </a:endParaRPr>
          </a:p>
          <a:p>
            <a:pPr marL="538163" lvl="2" indent="0"/>
            <a:r>
              <a:rPr lang="nl-BE" sz="1200" dirty="0">
                <a:solidFill>
                  <a:schemeClr val="accent4"/>
                </a:solidFill>
                <a:latin typeface="Source Sans Pro"/>
                <a:hlinkClick r:id="rId13" action="ppaction://hlinksldjump"/>
              </a:rPr>
              <a:t>Vlaggensysteem: omgaan met seksueel (grensoverschrijdend) gedrag op school </a:t>
            </a:r>
            <a:r>
              <a:rPr lang="nl-BE" sz="1200" dirty="0">
                <a:solidFill>
                  <a:schemeClr val="accent4"/>
                </a:solidFill>
                <a:latin typeface="Source Sans Pro"/>
              </a:rPr>
              <a:t>(p. 79)</a:t>
            </a:r>
          </a:p>
          <a:p>
            <a:pPr marL="538163" lvl="2" indent="0"/>
            <a:r>
              <a:rPr lang="nl-BE" sz="1200" dirty="0">
                <a:solidFill>
                  <a:schemeClr val="accent4"/>
                </a:solidFill>
                <a:latin typeface="Source Sans Pro"/>
              </a:rPr>
              <a:t> </a:t>
            </a:r>
            <a:r>
              <a:rPr lang="nl-BE" sz="1200" dirty="0">
                <a:solidFill>
                  <a:schemeClr val="accent4"/>
                </a:solidFill>
                <a:latin typeface="Source Sans Pro"/>
                <a:hlinkClick r:id="rId14" action="ppaction://hlinksldjump"/>
              </a:rPr>
              <a:t>Mijn grens, mijn wens </a:t>
            </a:r>
            <a:r>
              <a:rPr lang="nl-BE" sz="1200" dirty="0">
                <a:solidFill>
                  <a:schemeClr val="accent4"/>
                </a:solidFill>
                <a:latin typeface="Source Sans Pro"/>
              </a:rPr>
              <a:t>(p. 80)</a:t>
            </a:r>
          </a:p>
          <a:p>
            <a:pPr marL="538163" lvl="2" indent="0"/>
            <a:r>
              <a:rPr lang="nl-BE" sz="1200" dirty="0">
                <a:solidFill>
                  <a:schemeClr val="accent4"/>
                </a:solidFill>
                <a:latin typeface="Source Sans Pro"/>
              </a:rPr>
              <a:t> </a:t>
            </a:r>
            <a:r>
              <a:rPr lang="nl-BE" sz="1200" dirty="0">
                <a:solidFill>
                  <a:schemeClr val="accent4"/>
                </a:solidFill>
                <a:latin typeface="Source Sans Pro"/>
                <a:hlinkClick r:id="rId15" action="ppaction://hlinksldjump"/>
              </a:rPr>
              <a:t>Lesgeven over homoseksualiteit </a:t>
            </a:r>
            <a:r>
              <a:rPr lang="nl-BE" sz="1200" dirty="0">
                <a:solidFill>
                  <a:schemeClr val="accent4"/>
                </a:solidFill>
                <a:latin typeface="Source Sans Pro"/>
              </a:rPr>
              <a:t>(p. 81)</a:t>
            </a:r>
          </a:p>
          <a:p>
            <a:pPr marL="538163" lvl="2" indent="0"/>
            <a:r>
              <a:rPr lang="nl-BE" sz="1200" dirty="0">
                <a:solidFill>
                  <a:schemeClr val="accent4"/>
                </a:solidFill>
                <a:latin typeface="Source Sans Pro"/>
                <a:hlinkClick r:id="rId16" action="ppaction://hlinksldjump"/>
              </a:rPr>
              <a:t> JEF jeugdfilms – lesmappen </a:t>
            </a:r>
            <a:r>
              <a:rPr lang="nl-BE" sz="1200" dirty="0">
                <a:solidFill>
                  <a:schemeClr val="accent4"/>
                </a:solidFill>
                <a:latin typeface="Source Sans Pro"/>
              </a:rPr>
              <a:t>(p. 82)</a:t>
            </a:r>
          </a:p>
          <a:p>
            <a:pPr marL="538163" lvl="2" indent="0"/>
            <a:r>
              <a:rPr lang="nl-BE" sz="1200" dirty="0">
                <a:solidFill>
                  <a:schemeClr val="accent4"/>
                </a:solidFill>
                <a:latin typeface="Source Sans Pro"/>
              </a:rPr>
              <a:t> </a:t>
            </a:r>
            <a:r>
              <a:rPr lang="nl-BE" sz="1200" dirty="0">
                <a:solidFill>
                  <a:schemeClr val="accent4"/>
                </a:solidFill>
                <a:latin typeface="Source Sans Pro"/>
                <a:hlinkClick r:id="rId17" action="ppaction://hlinksldjump"/>
              </a:rPr>
              <a:t>Dokter Bea </a:t>
            </a:r>
            <a:r>
              <a:rPr lang="nl-BE" sz="1200" dirty="0">
                <a:solidFill>
                  <a:schemeClr val="accent4"/>
                </a:solidFill>
                <a:latin typeface="Source Sans Pro"/>
              </a:rPr>
              <a:t>(p. 83)</a:t>
            </a:r>
          </a:p>
          <a:p>
            <a:pPr marL="538163" lvl="2" indent="0"/>
            <a:r>
              <a:rPr lang="nl-BE" sz="1200" dirty="0">
                <a:solidFill>
                  <a:schemeClr val="accent4"/>
                </a:solidFill>
                <a:latin typeface="Source Sans Pro"/>
                <a:hlinkClick r:id="rId18" action="ppaction://hlinksldjump"/>
              </a:rPr>
              <a:t>Vrij wijs</a:t>
            </a:r>
            <a:r>
              <a:rPr lang="nl-BE" sz="1200" dirty="0">
                <a:solidFill>
                  <a:schemeClr val="accent4"/>
                </a:solidFill>
                <a:latin typeface="Source Sans Pro"/>
              </a:rPr>
              <a:t> (p. 84)</a:t>
            </a:r>
            <a:endParaRPr lang="nl-BE" sz="1200" dirty="0">
              <a:solidFill>
                <a:schemeClr val="accent4"/>
              </a:solidFill>
              <a:latin typeface="Source Sans Pro"/>
              <a:hlinkClick r:id="rId19" action="ppaction://hlinksldjump"/>
            </a:endParaRPr>
          </a:p>
          <a:p>
            <a:pPr marL="538163" lvl="2" indent="0"/>
            <a:r>
              <a:rPr lang="nl-BE" sz="1200" dirty="0">
                <a:solidFill>
                  <a:schemeClr val="accent4"/>
                </a:solidFill>
                <a:latin typeface="Source Sans Pro"/>
                <a:hlinkClick r:id="rId19" action="ppaction://hlinksldjump"/>
              </a:rPr>
              <a:t>Grenswijs</a:t>
            </a:r>
            <a:r>
              <a:rPr lang="nl-BE" sz="1200" dirty="0">
                <a:solidFill>
                  <a:schemeClr val="accent4"/>
                </a:solidFill>
                <a:latin typeface="Source Sans Pro"/>
              </a:rPr>
              <a:t> (p. 85)</a:t>
            </a:r>
          </a:p>
          <a:p>
            <a:pPr marL="538163" lvl="2" indent="0"/>
            <a:endParaRPr lang="nl-BE" sz="1200" dirty="0">
              <a:solidFill>
                <a:schemeClr val="accent4"/>
              </a:solidFill>
              <a:latin typeface="Source Sans Pro"/>
            </a:endParaRPr>
          </a:p>
          <a:p>
            <a:pPr lvl="1"/>
            <a:endParaRPr lang="nl-BE" dirty="0">
              <a:solidFill>
                <a:srgbClr val="7030A0"/>
              </a:solidFill>
              <a:latin typeface="Source Sans Pro"/>
            </a:endParaRPr>
          </a:p>
          <a:p>
            <a:pPr lvl="1"/>
            <a:endParaRPr lang="nl-BE" b="1" dirty="0">
              <a:solidFill>
                <a:srgbClr val="7030A0"/>
              </a:solidFill>
              <a:latin typeface="Source Sans Pro"/>
            </a:endParaRPr>
          </a:p>
          <a:p>
            <a:pPr lvl="1"/>
            <a:endParaRPr lang="nl-BE" dirty="0"/>
          </a:p>
          <a:p>
            <a:pPr lvl="1"/>
            <a:endParaRPr lang="nl-BE" dirty="0"/>
          </a:p>
          <a:p>
            <a:pPr lvl="1"/>
            <a:endParaRPr lang="nl-BE"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a:t>
            </a:fld>
            <a:endParaRPr lang="nl-BE"/>
          </a:p>
        </p:txBody>
      </p:sp>
      <p:sp>
        <p:nvSpPr>
          <p:cNvPr id="7" name="Rectangle 3"/>
          <p:cNvSpPr>
            <a:spLocks noChangeArrowheads="1"/>
          </p:cNvSpPr>
          <p:nvPr/>
        </p:nvSpPr>
        <p:spPr bwMode="auto">
          <a:xfrm>
            <a:off x="0" y="439579"/>
            <a:ext cx="16850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600" b="1" i="0" u="none" strike="noStrike" cap="none" normalizeH="0" baseline="0" dirty="0">
                <a:ln>
                  <a:noFill/>
                </a:ln>
                <a:solidFill>
                  <a:srgbClr val="FFFFFF"/>
                </a:solidFill>
                <a:effectLst/>
                <a:latin typeface="Source Sans Pro"/>
                <a:ea typeface="Calibri" panose="020F0502020204030204" pitchFamily="34" charset="0"/>
                <a:cs typeface="Times New Roman" panose="02020603050405020304" pitchFamily="18" charset="0"/>
              </a:rPr>
              <a:t>  INHOUD</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9" name="Rechthoek 8"/>
          <p:cNvSpPr/>
          <p:nvPr/>
        </p:nvSpPr>
        <p:spPr>
          <a:xfrm>
            <a:off x="276497" y="439579"/>
            <a:ext cx="3254375" cy="413385"/>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BE" sz="2400" b="1" dirty="0">
                <a:latin typeface="Source Sans Pro"/>
              </a:rPr>
              <a:t>INHOUD</a:t>
            </a:r>
            <a:r>
              <a:rPr lang="nl-BE" b="1" dirty="0"/>
              <a:t> </a:t>
            </a:r>
            <a:endParaRPr lang="nl-BE" dirty="0"/>
          </a:p>
        </p:txBody>
      </p:sp>
      <p:sp>
        <p:nvSpPr>
          <p:cNvPr id="2" name="Rechthoek 1"/>
          <p:cNvSpPr/>
          <p:nvPr/>
        </p:nvSpPr>
        <p:spPr>
          <a:xfrm>
            <a:off x="5562600" y="1454814"/>
            <a:ext cx="6096000" cy="4632037"/>
          </a:xfrm>
          <a:prstGeom prst="rect">
            <a:avLst/>
          </a:prstGeom>
        </p:spPr>
        <p:txBody>
          <a:bodyPr>
            <a:spAutoFit/>
          </a:bodyPr>
          <a:lstStyle/>
          <a:p>
            <a:r>
              <a:rPr lang="nl-BE" sz="1200" b="1" dirty="0">
                <a:solidFill>
                  <a:schemeClr val="bg1"/>
                </a:solidFill>
                <a:latin typeface="Source Sans Pro"/>
              </a:rPr>
              <a:t>	GEZONDHEID EN MILIEU</a:t>
            </a:r>
            <a:endParaRPr lang="nl-BE" sz="1200" b="1" dirty="0">
              <a:solidFill>
                <a:srgbClr val="92D050"/>
              </a:solidFill>
              <a:latin typeface="Source Sans Pro"/>
            </a:endParaRPr>
          </a:p>
          <a:p>
            <a:pPr marL="720725" lvl="2" indent="193675">
              <a:buFont typeface="Arial" panose="020B0604020202020204" pitchFamily="34" charset="0"/>
              <a:buChar char="•"/>
            </a:pPr>
            <a:endParaRPr lang="nl-BE" sz="1200" dirty="0">
              <a:solidFill>
                <a:srgbClr val="92D050"/>
              </a:solidFill>
              <a:latin typeface="Source Sans Pro"/>
              <a:hlinkClick r:id="rId20" action="ppaction://hlinksldjump"/>
            </a:endParaRPr>
          </a:p>
          <a:p>
            <a:pPr marL="720725" lvl="2" indent="193675">
              <a:buFont typeface="Arial" panose="020B0604020202020204" pitchFamily="34" charset="0"/>
              <a:buChar char="•"/>
            </a:pPr>
            <a:r>
              <a:rPr lang="nl-BE" sz="1200" dirty="0">
                <a:solidFill>
                  <a:srgbClr val="92D050"/>
                </a:solidFill>
                <a:latin typeface="Source Sans Pro"/>
                <a:hlinkClick r:id="rId20" action="ppaction://hlinksldjump"/>
              </a:rPr>
              <a:t>Lekker fris </a:t>
            </a:r>
            <a:r>
              <a:rPr lang="nl-BE" sz="1200" dirty="0">
                <a:solidFill>
                  <a:srgbClr val="92D050"/>
                </a:solidFill>
                <a:latin typeface="Source Sans Pro"/>
              </a:rPr>
              <a:t>(p. 86)</a:t>
            </a:r>
            <a:endParaRPr lang="nl-BE" sz="1200" dirty="0">
              <a:solidFill>
                <a:srgbClr val="92D050"/>
              </a:solidFill>
              <a:latin typeface="Source Sans Pro"/>
              <a:hlinkClick r:id="rId21" action="ppaction://hlinksldjump"/>
            </a:endParaRPr>
          </a:p>
          <a:p>
            <a:pPr marL="720725" lvl="2" indent="193675">
              <a:buFont typeface="Arial" panose="020B0604020202020204" pitchFamily="34" charset="0"/>
              <a:buChar char="•"/>
            </a:pPr>
            <a:r>
              <a:rPr lang="nl-BE" sz="1200" dirty="0">
                <a:solidFill>
                  <a:srgbClr val="92D050"/>
                </a:solidFill>
                <a:latin typeface="Source Sans Pro"/>
                <a:hlinkClick r:id="rId21" action="ppaction://hlinksldjump"/>
              </a:rPr>
              <a:t>Warme dagen </a:t>
            </a:r>
            <a:r>
              <a:rPr lang="nl-BE" sz="1200" dirty="0">
                <a:solidFill>
                  <a:srgbClr val="92D050"/>
                </a:solidFill>
                <a:latin typeface="Source Sans Pro"/>
              </a:rPr>
              <a:t>(p. 87)</a:t>
            </a:r>
          </a:p>
          <a:p>
            <a:pPr marL="720725" lvl="2" indent="193675">
              <a:buFont typeface="Arial" panose="020B0604020202020204" pitchFamily="34" charset="0"/>
              <a:buChar char="•"/>
            </a:pPr>
            <a:r>
              <a:rPr lang="nl-BE" sz="1200" dirty="0">
                <a:solidFill>
                  <a:srgbClr val="92D050"/>
                </a:solidFill>
                <a:latin typeface="Source Sans Pro"/>
                <a:hlinkClick r:id="rId22" action="ppaction://hlinksldjump"/>
              </a:rPr>
              <a:t>Wees niet gek, doe de tekencheck </a:t>
            </a:r>
            <a:r>
              <a:rPr lang="nl-BE" sz="1200" dirty="0">
                <a:solidFill>
                  <a:srgbClr val="92D050"/>
                </a:solidFill>
                <a:latin typeface="Source Sans Pro"/>
              </a:rPr>
              <a:t>(p. 88)</a:t>
            </a:r>
          </a:p>
          <a:p>
            <a:pPr marL="720725" lvl="2" indent="193675">
              <a:buFont typeface="Arial" panose="020B0604020202020204" pitchFamily="34" charset="0"/>
              <a:buChar char="•"/>
            </a:pPr>
            <a:r>
              <a:rPr lang="nl-BE" sz="1200" dirty="0">
                <a:solidFill>
                  <a:srgbClr val="92D050"/>
                </a:solidFill>
                <a:latin typeface="Source Sans Pro"/>
                <a:hlinkClick r:id="rId23" action="ppaction://hlinksldjump"/>
              </a:rPr>
              <a:t>Schijtluizen  - reuzeberenklauw &amp; eikenprocessierups </a:t>
            </a:r>
            <a:r>
              <a:rPr lang="nl-BE" sz="1200" dirty="0">
                <a:solidFill>
                  <a:srgbClr val="92D050"/>
                </a:solidFill>
                <a:latin typeface="Source Sans Pro"/>
              </a:rPr>
              <a:t>(p. 89)</a:t>
            </a:r>
          </a:p>
          <a:p>
            <a:pPr marL="720725" lvl="2" indent="193675">
              <a:buFont typeface="Arial" panose="020B0604020202020204" pitchFamily="34" charset="0"/>
              <a:buChar char="•"/>
            </a:pPr>
            <a:r>
              <a:rPr lang="nl-BE" sz="1200" dirty="0" err="1">
                <a:solidFill>
                  <a:srgbClr val="92D050"/>
                </a:solidFill>
                <a:latin typeface="Source Sans Pro"/>
                <a:hlinkClick r:id="rId24" action="ppaction://hlinksldjump"/>
              </a:rPr>
              <a:t>Binnenluchtbrigade</a:t>
            </a:r>
            <a:r>
              <a:rPr lang="nl-BE" sz="1200" dirty="0">
                <a:solidFill>
                  <a:srgbClr val="92D050"/>
                </a:solidFill>
                <a:latin typeface="Source Sans Pro"/>
              </a:rPr>
              <a:t> (p. 90</a:t>
            </a:r>
          </a:p>
          <a:p>
            <a:pPr marL="720725" lvl="2" indent="193675">
              <a:buFont typeface="Arial" panose="020B0604020202020204" pitchFamily="34" charset="0"/>
              <a:buChar char="•"/>
            </a:pPr>
            <a:r>
              <a:rPr lang="nl-BE" sz="1200" dirty="0">
                <a:solidFill>
                  <a:srgbClr val="92D050"/>
                </a:solidFill>
                <a:latin typeface="Source Sans Pro"/>
                <a:hlinkClick r:id="rId25" action="ppaction://hlinksldjump"/>
              </a:rPr>
              <a:t>Zonneslimme scholen </a:t>
            </a:r>
            <a:r>
              <a:rPr lang="nl-BE" sz="1200" dirty="0">
                <a:solidFill>
                  <a:srgbClr val="92D050"/>
                </a:solidFill>
                <a:latin typeface="Source Sans Pro"/>
              </a:rPr>
              <a:t>(p. 91)</a:t>
            </a:r>
          </a:p>
          <a:p>
            <a:pPr marL="720725" lvl="2" indent="193675">
              <a:buFont typeface="Arial" panose="020B0604020202020204" pitchFamily="34" charset="0"/>
              <a:buChar char="•"/>
            </a:pPr>
            <a:r>
              <a:rPr lang="nl-BE" sz="1200" dirty="0">
                <a:solidFill>
                  <a:srgbClr val="92D050"/>
                </a:solidFill>
                <a:latin typeface="Source Sans Pro"/>
                <a:hlinkClick r:id="rId26" action="ppaction://hlinksldjump"/>
              </a:rPr>
              <a:t>Gezond uit eigen grond</a:t>
            </a:r>
            <a:r>
              <a:rPr lang="nl-BE" sz="1200" dirty="0">
                <a:solidFill>
                  <a:srgbClr val="92D050"/>
                </a:solidFill>
                <a:latin typeface="Source Sans Pro"/>
              </a:rPr>
              <a:t> (p. 92)</a:t>
            </a:r>
          </a:p>
          <a:p>
            <a:pPr marL="720725" lvl="2" indent="193675">
              <a:buFont typeface="Arial" panose="020B0604020202020204" pitchFamily="34" charset="0"/>
              <a:buChar char="•"/>
            </a:pPr>
            <a:r>
              <a:rPr lang="nl-BE" sz="1200" dirty="0">
                <a:solidFill>
                  <a:srgbClr val="92D050"/>
                </a:solidFill>
                <a:latin typeface="Source Sans Pro"/>
                <a:hlinkClick r:id="rId27" action="ppaction://hlinksldjump"/>
              </a:rPr>
              <a:t>Milieu op school</a:t>
            </a:r>
            <a:r>
              <a:rPr lang="nl-BE" sz="1200" dirty="0">
                <a:solidFill>
                  <a:srgbClr val="92D050"/>
                </a:solidFill>
                <a:latin typeface="Source Sans Pro"/>
              </a:rPr>
              <a:t> (p. 93)</a:t>
            </a:r>
          </a:p>
          <a:p>
            <a:pPr marL="720725" lvl="2" indent="193675">
              <a:buFont typeface="Arial" panose="020B0604020202020204" pitchFamily="34" charset="0"/>
              <a:buChar char="•"/>
            </a:pPr>
            <a:r>
              <a:rPr lang="nl-BE" sz="1200" dirty="0">
                <a:solidFill>
                  <a:srgbClr val="92D050"/>
                </a:solidFill>
                <a:latin typeface="Source Sans Pro"/>
                <a:hlinkClick r:id="rId28" action="ppaction://hlinksldjump"/>
              </a:rPr>
              <a:t>Veilig omgaan met kraantjeswater op school</a:t>
            </a:r>
            <a:r>
              <a:rPr lang="nl-BE" sz="1200" dirty="0">
                <a:solidFill>
                  <a:srgbClr val="92D050"/>
                </a:solidFill>
                <a:latin typeface="Source Sans Pro"/>
              </a:rPr>
              <a:t> (p. 94)</a:t>
            </a:r>
          </a:p>
          <a:p>
            <a:pPr marL="720725" lvl="2"/>
            <a:endParaRPr lang="nl-BE" sz="1200" dirty="0">
              <a:solidFill>
                <a:srgbClr val="92D050"/>
              </a:solidFill>
              <a:latin typeface="Source Sans Pro"/>
            </a:endParaRPr>
          </a:p>
          <a:p>
            <a:pPr marL="720725" lvl="2" indent="193675">
              <a:buFont typeface="Arial" panose="020B0604020202020204" pitchFamily="34" charset="0"/>
              <a:buChar char="•"/>
            </a:pPr>
            <a:endParaRPr lang="nl-BE" sz="1200" dirty="0">
              <a:solidFill>
                <a:srgbClr val="92D050"/>
              </a:solidFill>
              <a:latin typeface="Source Sans Pro"/>
            </a:endParaRPr>
          </a:p>
          <a:p>
            <a:pPr marL="720725" lvl="2" indent="193675">
              <a:buFont typeface="Arial" panose="020B0604020202020204" pitchFamily="34" charset="0"/>
              <a:buChar char="•"/>
            </a:pPr>
            <a:endParaRPr lang="nl-BE" sz="1200" dirty="0">
              <a:solidFill>
                <a:srgbClr val="92D050"/>
              </a:solidFill>
              <a:latin typeface="Source Sans Pro"/>
            </a:endParaRPr>
          </a:p>
          <a:p>
            <a:pPr marL="720725" lvl="2"/>
            <a:r>
              <a:rPr lang="nl-BE" sz="1200" b="1" dirty="0">
                <a:solidFill>
                  <a:schemeClr val="bg1"/>
                </a:solidFill>
                <a:latin typeface="Source Sans Pro"/>
              </a:rPr>
              <a:t>THEMA-OVERSTIJGEND</a:t>
            </a:r>
          </a:p>
          <a:p>
            <a:pPr lvl="1"/>
            <a:endParaRPr lang="nl-BE" sz="1400" dirty="0">
              <a:solidFill>
                <a:srgbClr val="92D050"/>
              </a:solidFill>
              <a:latin typeface="Source Sans Pro"/>
            </a:endParaRPr>
          </a:p>
          <a:p>
            <a:pPr marL="985838" lvl="2" indent="-285750">
              <a:buFont typeface="Arial" panose="020B0604020202020204" pitchFamily="34" charset="0"/>
              <a:buChar char="•"/>
            </a:pPr>
            <a:r>
              <a:rPr lang="nl-BE" sz="1200" dirty="0">
                <a:solidFill>
                  <a:schemeClr val="accent2"/>
                </a:solidFill>
                <a:latin typeface="Source Sans Pro"/>
                <a:hlinkClick r:id="rId29" action="ppaction://hlinksldjump"/>
              </a:rPr>
              <a:t>Werkmap ‘Oprechte deelneming’ </a:t>
            </a:r>
            <a:r>
              <a:rPr lang="nl-BE" sz="1200" dirty="0">
                <a:solidFill>
                  <a:schemeClr val="accent2"/>
                </a:solidFill>
                <a:latin typeface="Source Sans Pro"/>
              </a:rPr>
              <a:t>(p. 95)</a:t>
            </a:r>
          </a:p>
          <a:p>
            <a:pPr marL="985838" lvl="2" indent="-285750">
              <a:buFont typeface="Arial" panose="020B0604020202020204" pitchFamily="34" charset="0"/>
              <a:buChar char="•"/>
            </a:pPr>
            <a:r>
              <a:rPr lang="nl-BE" sz="1200" dirty="0">
                <a:solidFill>
                  <a:schemeClr val="accent2"/>
                </a:solidFill>
                <a:latin typeface="Source Sans Pro"/>
                <a:hlinkClick r:id="rId30" action="ppaction://hlinksldjump"/>
              </a:rPr>
              <a:t>Leerlijnen over gezond Leven </a:t>
            </a:r>
            <a:r>
              <a:rPr lang="nl-BE" sz="1200" dirty="0">
                <a:solidFill>
                  <a:schemeClr val="accent2"/>
                </a:solidFill>
                <a:latin typeface="Source Sans Pro"/>
              </a:rPr>
              <a:t>(p. 96)</a:t>
            </a:r>
          </a:p>
          <a:p>
            <a:pPr marL="985838" lvl="2" indent="-285750">
              <a:buFont typeface="Arial" panose="020B0604020202020204" pitchFamily="34" charset="0"/>
              <a:buChar char="•"/>
            </a:pPr>
            <a:r>
              <a:rPr lang="nl-BE" sz="1200" dirty="0">
                <a:solidFill>
                  <a:schemeClr val="accent2"/>
                </a:solidFill>
                <a:latin typeface="Source Sans Pro"/>
                <a:hlinkClick r:id="rId31" action="ppaction://hlinksldjump"/>
              </a:rPr>
              <a:t>Gezond opvoeden</a:t>
            </a:r>
            <a:r>
              <a:rPr lang="nl-BE" sz="1200" dirty="0">
                <a:solidFill>
                  <a:schemeClr val="accent2"/>
                </a:solidFill>
                <a:latin typeface="Source Sans Pro"/>
              </a:rPr>
              <a:t> (p. 97)</a:t>
            </a:r>
          </a:p>
          <a:p>
            <a:pPr marL="985838" lvl="2" indent="-285750">
              <a:buFont typeface="Arial" panose="020B0604020202020204" pitchFamily="34" charset="0"/>
              <a:buChar char="•"/>
            </a:pPr>
            <a:r>
              <a:rPr lang="nl-BE" sz="1200" dirty="0">
                <a:solidFill>
                  <a:schemeClr val="accent2"/>
                </a:solidFill>
                <a:latin typeface="Source Sans Pro"/>
                <a:hlinkClick r:id="rId32" action="ppaction://hlinksldjump"/>
              </a:rPr>
              <a:t>Gezonde school</a:t>
            </a:r>
            <a:r>
              <a:rPr lang="nl-BE" sz="1200" dirty="0">
                <a:solidFill>
                  <a:schemeClr val="accent2"/>
                </a:solidFill>
                <a:latin typeface="Source Sans Pro"/>
              </a:rPr>
              <a:t> (p. </a:t>
            </a:r>
            <a:r>
              <a:rPr lang="nl-BE" sz="1200">
                <a:solidFill>
                  <a:schemeClr val="accent2"/>
                </a:solidFill>
                <a:latin typeface="Source Sans Pro"/>
              </a:rPr>
              <a:t>98)</a:t>
            </a:r>
            <a:endParaRPr lang="nl-BE" sz="1200" dirty="0">
              <a:solidFill>
                <a:schemeClr val="accent2"/>
              </a:solidFill>
              <a:latin typeface="Source Sans Pro"/>
            </a:endParaRPr>
          </a:p>
          <a:p>
            <a:pPr lvl="1"/>
            <a:endParaRPr lang="nl-BE" sz="3500" dirty="0">
              <a:latin typeface="Source Sans Pro"/>
            </a:endParaRPr>
          </a:p>
          <a:p>
            <a:pPr lvl="1"/>
            <a:endParaRPr lang="nl-BE" dirty="0"/>
          </a:p>
        </p:txBody>
      </p:sp>
      <p:sp>
        <p:nvSpPr>
          <p:cNvPr id="12" name="Afgeronde rechthoek 11"/>
          <p:cNvSpPr/>
          <p:nvPr/>
        </p:nvSpPr>
        <p:spPr>
          <a:xfrm>
            <a:off x="276497" y="984771"/>
            <a:ext cx="3832650" cy="257038"/>
          </a:xfrm>
          <a:prstGeom prst="roundRect">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200" b="1" dirty="0">
                <a:solidFill>
                  <a:schemeClr val="bg1"/>
                </a:solidFill>
                <a:latin typeface="Source Sans Pro"/>
              </a:rPr>
              <a:t>TABAK, ALCOHOL, DRUGS EN GAMEN </a:t>
            </a:r>
            <a:endParaRPr lang="nl-BE" sz="1200" b="1" dirty="0"/>
          </a:p>
        </p:txBody>
      </p:sp>
    </p:spTree>
    <p:extLst>
      <p:ext uri="{BB962C8B-B14F-4D97-AF65-F5344CB8AC3E}">
        <p14:creationId xmlns:p14="http://schemas.microsoft.com/office/powerpoint/2010/main" val="9390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0209" y="1045369"/>
            <a:ext cx="9423688" cy="4915217"/>
          </a:xfrm>
        </p:spPr>
        <p:txBody>
          <a:bodyPr>
            <a:normAutofit/>
          </a:bodyPr>
          <a:lstStyle/>
          <a:p>
            <a:pPr marL="0" indent="0">
              <a:buNone/>
            </a:pPr>
            <a:r>
              <a:rPr lang="nl-BE" sz="2400" b="1" dirty="0">
                <a:solidFill>
                  <a:srgbClr val="7030A0"/>
                </a:solidFill>
                <a:latin typeface="Source Sans Pro"/>
              </a:rPr>
              <a:t>Schoolmaaltijdengids &amp; gezonde (broodjes)lunch op school</a:t>
            </a:r>
          </a:p>
          <a:p>
            <a:pPr marL="0" indent="0">
              <a:buNone/>
            </a:pPr>
            <a:endParaRPr lang="nl-BE" dirty="0">
              <a:latin typeface="Source Sans Pro"/>
            </a:endParaRPr>
          </a:p>
          <a:p>
            <a:pPr marL="0" indent="0">
              <a:buNone/>
            </a:pPr>
            <a:endParaRPr lang="nl-BE"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44" name="Picture 4" descr="Symposium – Viasano: Beter eten, meer bewe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55" y="4014651"/>
            <a:ext cx="2060317" cy="2843349"/>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605349" y="2010642"/>
            <a:ext cx="7384870" cy="3323987"/>
          </a:xfrm>
          <a:prstGeom prst="rect">
            <a:avLst/>
          </a:prstGeom>
        </p:spPr>
        <p:txBody>
          <a:bodyPr wrap="square">
            <a:spAutoFit/>
          </a:bodyPr>
          <a:lstStyle/>
          <a:p>
            <a:r>
              <a:rPr lang="nl-BE" sz="1600" b="1" dirty="0">
                <a:solidFill>
                  <a:srgbClr val="7030A0"/>
                </a:solidFill>
                <a:latin typeface="Source Sans Pro"/>
              </a:rPr>
              <a:t>Wat? </a:t>
            </a:r>
          </a:p>
          <a:p>
            <a:r>
              <a:rPr lang="nl-BE" sz="1600" dirty="0">
                <a:latin typeface="Source Sans Pro"/>
              </a:rPr>
              <a:t>Deze gids ondersteunt de school in hun beleid rond gezonde voeding, specifiek gezonde schoolmaaltijden en (broodjes)lunch. </a:t>
            </a:r>
          </a:p>
          <a:p>
            <a:r>
              <a:rPr lang="nl-BE" sz="1600" dirty="0">
                <a:latin typeface="Source Sans Pro"/>
              </a:rPr>
              <a:t> </a:t>
            </a:r>
          </a:p>
          <a:p>
            <a:r>
              <a:rPr lang="nl-BE" sz="1600" b="1" dirty="0">
                <a:solidFill>
                  <a:srgbClr val="7030A0"/>
                </a:solidFill>
                <a:latin typeface="Source Sans Pro"/>
              </a:rPr>
              <a:t>Kostprijs?</a:t>
            </a:r>
          </a:p>
          <a:p>
            <a:r>
              <a:rPr lang="nl-BE" sz="1600" dirty="0">
                <a:latin typeface="Source Sans Pro"/>
              </a:rPr>
              <a:t>Gratis te downloaden via: </a:t>
            </a:r>
          </a:p>
          <a:p>
            <a:pPr marL="285750" indent="-285750">
              <a:buFont typeface="Arial" panose="020B0604020202020204" pitchFamily="34" charset="0"/>
              <a:buChar char="•"/>
            </a:pPr>
            <a:r>
              <a:rPr lang="nl-BE" sz="1600" dirty="0">
                <a:latin typeface="Source Sans Pro"/>
              </a:rPr>
              <a:t>Schoolmaaltijdengids: klik </a:t>
            </a:r>
            <a:r>
              <a:rPr lang="nl-BE" sz="1600" dirty="0">
                <a:latin typeface="Source Sans Pro"/>
                <a:hlinkClick r:id="rId3">
                  <a:extLst>
                    <a:ext uri="{A12FA001-AC4F-418D-AE19-62706E023703}">
                      <ahyp:hlinkClr xmlns:ahyp="http://schemas.microsoft.com/office/drawing/2018/hyperlinkcolor" val="tx"/>
                    </a:ext>
                  </a:extLst>
                </a:hlinkClick>
              </a:rPr>
              <a:t>hier</a:t>
            </a:r>
            <a:r>
              <a:rPr lang="nl-BE" sz="1600" dirty="0">
                <a:latin typeface="Source Sans Pro"/>
              </a:rPr>
              <a:t>. </a:t>
            </a:r>
          </a:p>
          <a:p>
            <a:pPr marL="285750" indent="-285750">
              <a:buFont typeface="Arial" panose="020B0604020202020204" pitchFamily="34" charset="0"/>
              <a:buChar char="•"/>
            </a:pPr>
            <a:r>
              <a:rPr lang="nl-BE" sz="1600" dirty="0">
                <a:latin typeface="Source Sans Pro"/>
              </a:rPr>
              <a:t>(B</a:t>
            </a:r>
            <a:r>
              <a:rPr lang="en-US" sz="1600" dirty="0">
                <a:latin typeface="Source Sans Pro"/>
              </a:rPr>
              <a:t>roodjes)lunch: klik </a:t>
            </a:r>
            <a:r>
              <a:rPr lang="en-US" sz="1600" dirty="0">
                <a:latin typeface="Source Sans Pro"/>
                <a:hlinkClick r:id="rId4">
                  <a:extLst>
                    <a:ext uri="{A12FA001-AC4F-418D-AE19-62706E023703}">
                      <ahyp:hlinkClr xmlns:ahyp="http://schemas.microsoft.com/office/drawing/2018/hyperlinkcolor" val="tx"/>
                    </a:ext>
                  </a:extLst>
                </a:hlinkClick>
              </a:rPr>
              <a:t>hier</a:t>
            </a:r>
            <a:r>
              <a:rPr lang="en-US" sz="1600" dirty="0">
                <a:latin typeface="Source Sans Pro"/>
              </a:rPr>
              <a:t>. </a:t>
            </a:r>
            <a:br>
              <a:rPr lang="en-US" sz="1600" dirty="0">
                <a:latin typeface="Source Sans Pro"/>
              </a:rPr>
            </a:br>
            <a:r>
              <a:rPr lang="en-US" sz="1600" dirty="0">
                <a:latin typeface="Source Sans Pro"/>
              </a:rPr>
              <a:t> </a:t>
            </a:r>
            <a:endParaRPr lang="nl-BE" sz="1600" dirty="0">
              <a:latin typeface="Source Sans Pro"/>
            </a:endParaRPr>
          </a:p>
          <a:p>
            <a:r>
              <a:rPr lang="nl-BE" sz="1600" b="1" dirty="0">
                <a:solidFill>
                  <a:srgbClr val="7030A0"/>
                </a:solidFill>
                <a:latin typeface="Source Sans Pro"/>
              </a:rPr>
              <a:t>Meer info?</a:t>
            </a:r>
          </a:p>
          <a:p>
            <a:r>
              <a:rPr lang="nl-BE" sz="1600" dirty="0">
                <a:latin typeface="Source Sans Pro"/>
              </a:rPr>
              <a:t>Tel: 056/44.07.94</a:t>
            </a:r>
          </a:p>
          <a:p>
            <a:r>
              <a:rPr lang="nl-BE" sz="1600" dirty="0">
                <a:latin typeface="Source Sans Pro"/>
              </a:rPr>
              <a:t>E-mail: </a:t>
            </a:r>
            <a:r>
              <a:rPr lang="nl-BE" sz="1600" u="sng" dirty="0">
                <a:latin typeface="Source Sans Pro"/>
                <a:hlinkClick r:id="rId5"/>
              </a:rPr>
              <a:t>logo@logoleieland.be</a:t>
            </a:r>
            <a:endParaRPr lang="nl-BE" sz="1600" dirty="0">
              <a:latin typeface="Source Sans Pro"/>
            </a:endParaRPr>
          </a:p>
          <a:p>
            <a:endParaRPr lang="nl-BE" dirty="0"/>
          </a:p>
        </p:txBody>
      </p:sp>
      <p:pic>
        <p:nvPicPr>
          <p:cNvPr id="10242" name="Picture 2" descr="Richtlijnen voor Vlaamse scholen over schoolmaaltijden : Gids - Artikel -  KlasC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717" y="1747520"/>
            <a:ext cx="2016623" cy="284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59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090841"/>
          </a:xfrm>
        </p:spPr>
        <p:txBody>
          <a:bodyPr>
            <a:normAutofit fontScale="55000" lnSpcReduction="20000"/>
          </a:bodyPr>
          <a:lstStyle/>
          <a:p>
            <a:pPr marL="0" indent="0">
              <a:buNone/>
            </a:pPr>
            <a:r>
              <a:rPr lang="nl-BE" sz="4400" b="1" dirty="0">
                <a:solidFill>
                  <a:srgbClr val="7030A0"/>
                </a:solidFill>
                <a:latin typeface="Source Sans Pro"/>
              </a:rPr>
              <a:t>Sport beweegt je school 2.0.</a:t>
            </a:r>
            <a:endParaRPr lang="nl-BE" sz="4400" dirty="0">
              <a:solidFill>
                <a:srgbClr val="7030A0"/>
              </a:solidFill>
              <a:latin typeface="Source Sans Pro"/>
            </a:endParaRPr>
          </a:p>
          <a:p>
            <a:pPr marL="0" indent="0">
              <a:buNone/>
            </a:pPr>
            <a:endParaRPr lang="nl-BE" dirty="0">
              <a:latin typeface="Source Sans Pro"/>
            </a:endParaRPr>
          </a:p>
          <a:p>
            <a:pPr marL="0" indent="0">
              <a:buNone/>
            </a:pPr>
            <a:r>
              <a:rPr lang="nl-BE" sz="2900" b="1" dirty="0">
                <a:solidFill>
                  <a:srgbClr val="7030A0"/>
                </a:solidFill>
                <a:latin typeface="Source Sans Pro"/>
              </a:rPr>
              <a:t>Wat? </a:t>
            </a:r>
            <a:br>
              <a:rPr lang="nl-BE" sz="2900" b="1" dirty="0">
                <a:latin typeface="Source Sans Pro"/>
              </a:rPr>
            </a:br>
            <a:r>
              <a:rPr lang="nl-NL" sz="2900" dirty="0">
                <a:latin typeface="Source Sans Pro"/>
              </a:rPr>
              <a:t>Met het actieplan ‘Sport Beweegt je School 2.0’ wil de Stichting Vlaamse Schoolsport en Sport Vlaanderen de scholen ondersteunen om stapsgewijs invulling te geven aan haalbare en realistische doelen voor een </a:t>
            </a:r>
            <a:r>
              <a:rPr lang="nl-NL" sz="2900" b="1" dirty="0">
                <a:latin typeface="Source Sans Pro"/>
              </a:rPr>
              <a:t>kwalitatief bewegings- en sportbeleid </a:t>
            </a:r>
            <a:r>
              <a:rPr lang="nl-NL" sz="2900" dirty="0">
                <a:latin typeface="Source Sans Pro"/>
              </a:rPr>
              <a:t>en stelt hiervoor een digitale tool ter beschikking aan de scholen. ‘Sport beweegt je school 2.0’ is een hulpmiddel om op school voldoende beweging te garanderen én lang stilzitten te doorbreken. Het is een noodzakelijk onderdeel van het opvoedingsproject van iedere school die een gezonde, veilige en fitte levensstijl voor al haar leerlingen vooropstelt. ‘Sport beweegt je school 2.0.’ past binnen de kadermethodiek ‘Gezonde school’ (www.gezondeschool.be). Om dit succesvol in de praktijk om te zetten, biedt de website www.sportbeweegtjeschool.be een ideale </a:t>
            </a:r>
            <a:r>
              <a:rPr lang="nl-NL" sz="2900" b="1" dirty="0">
                <a:latin typeface="Source Sans Pro"/>
              </a:rPr>
              <a:t>leidraad met online tools, voorbeelden uit de praktijk, inspiratie voor acties en educatieve materialen,.</a:t>
            </a:r>
            <a:r>
              <a:rPr lang="nl-NL" sz="2900" dirty="0">
                <a:latin typeface="Source Sans Pro"/>
              </a:rPr>
              <a:t>.. Zo kan je school onmiddellijk aan de slag! </a:t>
            </a:r>
          </a:p>
          <a:p>
            <a:pPr marL="0" indent="0">
              <a:buNone/>
            </a:pPr>
            <a:r>
              <a:rPr lang="nl-NL" sz="2900" dirty="0">
                <a:latin typeface="Source Sans Pro"/>
              </a:rPr>
              <a:t>Waarom is ‘Sport beweegt je school 2.0 zo belangrijk? Een gezonde levensstijl is van het grootste belang voor de gezondheid en de ontwikkeling van de schoolgaande jeugd. Scholen zijn dé ideale omgeving om aan gezondheid te werken. Ze kunnen kinderen al vanaf heel jonge leeftijd bewegingskansen bieden en lang zitgedrag onderbreken in een gezonde schoolomgeving</a:t>
            </a:r>
          </a:p>
          <a:p>
            <a:pPr marL="0" indent="0">
              <a:buNone/>
            </a:pPr>
            <a:endParaRPr lang="nl-NL" sz="2900" dirty="0">
              <a:latin typeface="Source Sans Pro"/>
            </a:endParaRPr>
          </a:p>
          <a:p>
            <a:pPr marL="0" indent="0">
              <a:buNone/>
            </a:pPr>
            <a:r>
              <a:rPr lang="nl-BE" sz="2900" b="1" dirty="0">
                <a:solidFill>
                  <a:srgbClr val="7030A0"/>
                </a:solidFill>
                <a:latin typeface="Source Sans Pro"/>
              </a:rPr>
              <a:t>Meer info?</a:t>
            </a:r>
            <a:r>
              <a:rPr lang="nl-BE" sz="2900" dirty="0">
                <a:solidFill>
                  <a:srgbClr val="7030A0"/>
                </a:solidFill>
                <a:latin typeface="Source Sans Pro"/>
              </a:rPr>
              <a:t> </a:t>
            </a:r>
            <a:br>
              <a:rPr lang="nl-BE" sz="2900" dirty="0">
                <a:latin typeface="Source Sans Pro"/>
              </a:rPr>
            </a:br>
            <a:r>
              <a:rPr lang="nl-NL" sz="2900" dirty="0">
                <a:latin typeface="Source Sans Pro"/>
              </a:rPr>
              <a:t>Telefoon: 051/26 50 30</a:t>
            </a:r>
            <a:br>
              <a:rPr lang="nl-BE" sz="2900" dirty="0">
                <a:latin typeface="Source Sans Pro"/>
              </a:rPr>
            </a:br>
            <a:r>
              <a:rPr lang="nl-NL" sz="2900" dirty="0">
                <a:latin typeface="Source Sans Pro"/>
              </a:rPr>
              <a:t>E-mail: </a:t>
            </a:r>
            <a:r>
              <a:rPr lang="nl-NL" sz="2900" dirty="0">
                <a:latin typeface="Source Sans Pro"/>
                <a:hlinkClick r:id="rId2"/>
              </a:rPr>
              <a:t>info@wvl.moev.be</a:t>
            </a:r>
            <a:r>
              <a:rPr lang="nl-NL" sz="2900" dirty="0">
                <a:latin typeface="Source Sans Pro"/>
              </a:rPr>
              <a:t> </a:t>
            </a:r>
            <a:br>
              <a:rPr lang="nl-BE" sz="2900" dirty="0">
                <a:latin typeface="Source Sans Pro"/>
              </a:rPr>
            </a:br>
            <a:r>
              <a:rPr lang="nl-BE" sz="2900" dirty="0">
                <a:latin typeface="Source Sans Pro"/>
              </a:rPr>
              <a:t>Website: meer informatie vind je </a:t>
            </a:r>
            <a:r>
              <a:rPr lang="nl-BE" sz="2900" dirty="0">
                <a:latin typeface="Source Sans Pro"/>
                <a:hlinkClick r:id="rId3">
                  <a:extLst>
                    <a:ext uri="{A12FA001-AC4F-418D-AE19-62706E023703}">
                      <ahyp:hlinkClr xmlns:ahyp="http://schemas.microsoft.com/office/drawing/2018/hyperlinkcolor" val="tx"/>
                    </a:ext>
                  </a:extLst>
                </a:hlinkClick>
              </a:rPr>
              <a:t>hier</a:t>
            </a:r>
            <a:r>
              <a:rPr lang="nl-BE" sz="29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260081" y="439579"/>
            <a:ext cx="365542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50" name="Picture 2" descr="Sport beweegt je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703" y="4530033"/>
            <a:ext cx="2935697" cy="221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95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Een doos vol gevoelens </a:t>
            </a:r>
            <a:br>
              <a:rPr lang="nl-BE" sz="2400" b="1" dirty="0">
                <a:solidFill>
                  <a:srgbClr val="C90735"/>
                </a:solidFill>
                <a:latin typeface="Source Sans Pro"/>
              </a:rPr>
            </a:br>
            <a:r>
              <a:rPr lang="nl-BE" sz="1800" b="1" dirty="0">
                <a:solidFill>
                  <a:srgbClr val="C90735"/>
                </a:solidFill>
                <a:latin typeface="Source Sans Pro"/>
              </a:rPr>
              <a:t>(4 tot 7 jaar)</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BE" sz="1600" b="1" dirty="0">
                <a:solidFill>
                  <a:srgbClr val="C00000"/>
                </a:solidFill>
                <a:latin typeface="Source Sans Pro"/>
              </a:rPr>
              <a:t>Wat? </a:t>
            </a:r>
            <a:br>
              <a:rPr lang="nl-BE" sz="1600" b="1" dirty="0">
                <a:latin typeface="Source Sans Pro"/>
              </a:rPr>
            </a:br>
            <a:r>
              <a:rPr lang="nl-NL" sz="1600" dirty="0">
                <a:latin typeface="Source Sans Pro"/>
              </a:rPr>
              <a:t>Met het pakket een doos vol gevoelens leren kinderen op een speelse manier gevoelens herkennen, begrijpen en uiten. Het beheersen van de </a:t>
            </a:r>
            <a:r>
              <a:rPr lang="nl-NL" sz="1600" b="1" dirty="0">
                <a:latin typeface="Source Sans Pro"/>
              </a:rPr>
              <a:t>basisgevoelens</a:t>
            </a:r>
            <a:r>
              <a:rPr lang="nl-NL" sz="1600" dirty="0">
                <a:latin typeface="Source Sans Pro"/>
              </a:rPr>
              <a:t> (vreugde, boosheid, angst en verdriet) is een eerste stap in het ontwikkelen van een rijk emotioneel leven. Via het pakket komen kinderen ook beter bij zichzelf en anderen. Het pakket bevat de volgende materialen: handleiding, gevoelenshuisjes, maskers, situatieplaatjes…</a:t>
            </a:r>
          </a:p>
          <a:p>
            <a:pPr marL="0" indent="0">
              <a:buNone/>
            </a:pPr>
            <a:br>
              <a:rPr lang="nl-BE" sz="1600" dirty="0">
                <a:latin typeface="Source Sans Pro"/>
              </a:rPr>
            </a:br>
            <a:r>
              <a:rPr lang="nl-NL" sz="1600" b="1" dirty="0">
                <a:solidFill>
                  <a:srgbClr val="C00000"/>
                </a:solidFill>
                <a:latin typeface="Source Sans Pro"/>
              </a:rPr>
              <a:t>Kostprijs? </a:t>
            </a:r>
            <a:br>
              <a:rPr lang="nl-NL" sz="1600" b="1" dirty="0">
                <a:latin typeface="Source Sans Pro"/>
              </a:rPr>
            </a:br>
            <a:r>
              <a:rPr lang="nl-NL" sz="1600" dirty="0">
                <a:latin typeface="Source Sans Pro"/>
              </a:rPr>
              <a:t>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te ontlenen bij Logo Leieland.</a:t>
            </a:r>
          </a:p>
          <a:p>
            <a:pPr marL="0" indent="0">
              <a:buNone/>
            </a:pPr>
            <a:br>
              <a:rPr lang="nl-NL" sz="1600" b="1" dirty="0">
                <a:solidFill>
                  <a:srgbClr val="C00000"/>
                </a:solidFill>
                <a:latin typeface="Source Sans Pro"/>
              </a:rPr>
            </a:br>
            <a:r>
              <a:rPr lang="nl-NL" sz="1600" b="1" dirty="0">
                <a:solidFill>
                  <a:srgbClr val="C00000"/>
                </a:solidFill>
                <a:latin typeface="Source Sans Pro"/>
              </a:rPr>
              <a:t>Meer info? </a:t>
            </a:r>
            <a:br>
              <a:rPr lang="nl-NL" sz="1600" b="1" dirty="0">
                <a:solidFill>
                  <a:srgbClr val="C00000"/>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2290" name="Picture 2" descr="Een doos vol gevoel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435" y="3201510"/>
            <a:ext cx="4426857" cy="3321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085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Lessenpakket Warme William</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796496" y="1292543"/>
            <a:ext cx="6982447" cy="4278094"/>
          </a:xfrm>
          <a:prstGeom prst="rect">
            <a:avLst/>
          </a:prstGeom>
        </p:spPr>
        <p:txBody>
          <a:bodyPr wrap="square">
            <a:spAutoFit/>
          </a:bodyPr>
          <a:lstStyle/>
          <a:p>
            <a:r>
              <a:rPr lang="nl-BE" sz="1600" dirty="0">
                <a:latin typeface="Source Sans Pro"/>
              </a:rPr>
              <a:t> </a:t>
            </a:r>
          </a:p>
          <a:p>
            <a:r>
              <a:rPr lang="nl-BE" sz="1600" b="1" dirty="0">
                <a:solidFill>
                  <a:srgbClr val="C00000"/>
                </a:solidFill>
                <a:latin typeface="Source Sans Pro"/>
              </a:rPr>
              <a:t>Wat? </a:t>
            </a:r>
            <a:endParaRPr lang="nl-BE" sz="1600" dirty="0">
              <a:solidFill>
                <a:srgbClr val="C00000"/>
              </a:solidFill>
              <a:latin typeface="Source Sans Pro"/>
            </a:endParaRPr>
          </a:p>
          <a:p>
            <a:pPr fontAlgn="base"/>
            <a:r>
              <a:rPr lang="nl-NL" sz="1600" dirty="0">
                <a:latin typeface="Source Sans Pro"/>
              </a:rPr>
              <a:t>Ga aan de slag met deze </a:t>
            </a:r>
            <a:r>
              <a:rPr lang="nl-NL" sz="1600" dirty="0" err="1">
                <a:latin typeface="Source Sans Pro"/>
              </a:rPr>
              <a:t>lesmap</a:t>
            </a:r>
            <a:r>
              <a:rPr lang="nl-NL" sz="1600" dirty="0">
                <a:latin typeface="Source Sans Pro"/>
              </a:rPr>
              <a:t> voor het lager onderwijs en introduceer Warme William in jouw (klas)groep, de blauwe beer die naar je luistert. </a:t>
            </a:r>
          </a:p>
          <a:p>
            <a:pPr fontAlgn="base"/>
            <a:r>
              <a:rPr lang="nl-NL" sz="1600" dirty="0">
                <a:latin typeface="Source Sans Pro"/>
              </a:rPr>
              <a:t>​</a:t>
            </a:r>
          </a:p>
          <a:p>
            <a:pPr fontAlgn="base"/>
            <a:r>
              <a:rPr lang="nl-NL" sz="1600" dirty="0">
                <a:latin typeface="Source Sans Pro"/>
              </a:rPr>
              <a:t>Dit educatief pakket bestaat uit </a:t>
            </a:r>
            <a:r>
              <a:rPr lang="nl-NL" sz="1600" b="1" dirty="0">
                <a:latin typeface="Source Sans Pro"/>
              </a:rPr>
              <a:t>twee lesschema’s </a:t>
            </a:r>
            <a:r>
              <a:rPr lang="nl-NL" sz="1600" dirty="0">
                <a:latin typeface="Source Sans Pro"/>
              </a:rPr>
              <a:t>uitgewerkt voor leerlingen van het vijfde en/of zesde leerjaar. Ontdek spelenderwijs wie Warme William is en waarvoor hij staat. </a:t>
            </a:r>
          </a:p>
          <a:p>
            <a:r>
              <a:rPr lang="nl-BE" sz="1600" dirty="0">
                <a:latin typeface="Source Sans Pro"/>
              </a:rPr>
              <a:t> </a:t>
            </a:r>
          </a:p>
          <a:p>
            <a:r>
              <a:rPr lang="nl-BE" sz="1600" b="1" dirty="0">
                <a:solidFill>
                  <a:srgbClr val="C00000"/>
                </a:solidFill>
                <a:latin typeface="Source Sans Pro"/>
              </a:rPr>
              <a:t>Kostprijs?</a:t>
            </a:r>
            <a:endParaRPr lang="nl-BE" sz="1600" dirty="0">
              <a:solidFill>
                <a:srgbClr val="C00000"/>
              </a:solidFill>
              <a:latin typeface="Source Sans Pro"/>
            </a:endParaRPr>
          </a:p>
          <a:p>
            <a:r>
              <a:rPr lang="nl-BE" sz="1600" dirty="0">
                <a:latin typeface="Source Sans Pro"/>
              </a:rPr>
              <a:t>Het lessenpakket is gratis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te downloaden. Of bestel </a:t>
            </a:r>
            <a:r>
              <a:rPr lang="nl-BE" sz="1600" dirty="0">
                <a:latin typeface="Source Sans Pro"/>
                <a:hlinkClick r:id="rId3">
                  <a:extLst>
                    <a:ext uri="{A12FA001-AC4F-418D-AE19-62706E023703}">
                      <ahyp:hlinkClr xmlns:ahyp="http://schemas.microsoft.com/office/drawing/2018/hyperlinkcolor" val="tx"/>
                    </a:ext>
                  </a:extLst>
                </a:hlinkClick>
              </a:rPr>
              <a:t>hier</a:t>
            </a:r>
            <a:r>
              <a:rPr lang="nl-BE" sz="1600" dirty="0">
                <a:latin typeface="Source Sans Pro"/>
              </a:rPr>
              <a:t> een gratis pakket, affiches, flyers of deskbeertjes bij Logo Leieland. </a:t>
            </a:r>
          </a:p>
          <a:p>
            <a:r>
              <a:rPr lang="nl-BE" sz="1600" dirty="0">
                <a:latin typeface="Source Sans Pro"/>
              </a:rPr>
              <a:t> </a:t>
            </a:r>
          </a:p>
          <a:p>
            <a:r>
              <a:rPr lang="nl-BE" sz="1600" b="1" dirty="0">
                <a:solidFill>
                  <a:srgbClr val="C00000"/>
                </a:solidFill>
                <a:latin typeface="Source Sans Pro"/>
              </a:rPr>
              <a:t>Meer info?</a:t>
            </a:r>
            <a:endParaRPr lang="nl-BE" sz="1600" dirty="0">
              <a:solidFill>
                <a:srgbClr val="C00000"/>
              </a:solidFill>
              <a:latin typeface="Source Sans Pro"/>
            </a:endParaRPr>
          </a:p>
          <a:p>
            <a:r>
              <a:rPr lang="nl-BE" sz="1600" dirty="0">
                <a:latin typeface="Source Sans Pro"/>
              </a:rPr>
              <a:t>Tel: 056/44.07.94</a:t>
            </a:r>
          </a:p>
          <a:p>
            <a:r>
              <a:rPr lang="nl-BE" sz="1600" dirty="0">
                <a:latin typeface="Source Sans Pro"/>
              </a:rPr>
              <a:t>E-mail: logo@logoleieland.be</a:t>
            </a:r>
          </a:p>
          <a:p>
            <a:r>
              <a:rPr lang="nl-BE" sz="1600" dirty="0">
                <a:latin typeface="Source Sans Pro"/>
              </a:rPr>
              <a:t>Website: </a:t>
            </a:r>
            <a:r>
              <a:rPr lang="nl-BE" sz="1600" u="sng" dirty="0">
                <a:latin typeface="Source Sans Pro"/>
                <a:hlinkClick r:id="rId4"/>
              </a:rPr>
              <a:t>www.warmewilliam.be</a:t>
            </a:r>
            <a:r>
              <a:rPr lang="nl-BE" sz="1600" dirty="0">
                <a:latin typeface="Source Sans Pro"/>
              </a:rPr>
              <a:t> </a:t>
            </a:r>
          </a:p>
        </p:txBody>
      </p:sp>
      <p:pic>
        <p:nvPicPr>
          <p:cNvPr id="12" name="Afbeelding 11" descr="Warme William luistert éch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818" y="2313698"/>
            <a:ext cx="3148941" cy="1796406"/>
          </a:xfrm>
          <a:prstGeom prst="rect">
            <a:avLst/>
          </a:prstGeom>
          <a:noFill/>
          <a:ln>
            <a:noFill/>
          </a:ln>
        </p:spPr>
      </p:pic>
    </p:spTree>
    <p:extLst>
      <p:ext uri="{BB962C8B-B14F-4D97-AF65-F5344CB8AC3E}">
        <p14:creationId xmlns:p14="http://schemas.microsoft.com/office/powerpoint/2010/main" val="4143190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646271"/>
            <a:ext cx="9292334" cy="4915217"/>
          </a:xfrm>
        </p:spPr>
        <p:txBody>
          <a:bodyPr>
            <a:normAutofit/>
          </a:bodyPr>
          <a:lstStyle/>
          <a:p>
            <a:pPr marL="0" indent="0">
              <a:buNone/>
            </a:pPr>
            <a:r>
              <a:rPr lang="nl-BE" sz="2400" b="1" dirty="0">
                <a:solidFill>
                  <a:srgbClr val="C90735"/>
                </a:solidFill>
                <a:latin typeface="Source Sans Pro"/>
              </a:rPr>
              <a:t>Geluk voor kinderen – boeken en spel</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936884" y="1062593"/>
            <a:ext cx="7557304" cy="5293757"/>
          </a:xfrm>
          <a:prstGeom prst="rect">
            <a:avLst/>
          </a:prstGeom>
        </p:spPr>
        <p:txBody>
          <a:bodyPr wrap="square">
            <a:spAutoFit/>
          </a:bodyPr>
          <a:lstStyle/>
          <a:p>
            <a:r>
              <a:rPr lang="nl-BE" sz="1600" dirty="0">
                <a:latin typeface="Source Sans Pro"/>
              </a:rPr>
              <a:t> </a:t>
            </a:r>
          </a:p>
          <a:p>
            <a:r>
              <a:rPr lang="nl-BE" sz="1400" b="1" dirty="0">
                <a:solidFill>
                  <a:srgbClr val="C00000"/>
                </a:solidFill>
                <a:latin typeface="Source Sans Pro"/>
              </a:rPr>
              <a:t>Wat? </a:t>
            </a:r>
            <a:endParaRPr lang="nl-BE" sz="1400" dirty="0">
              <a:solidFill>
                <a:srgbClr val="C00000"/>
              </a:solidFill>
              <a:latin typeface="Source Sans Pro"/>
            </a:endParaRPr>
          </a:p>
          <a:p>
            <a:pPr fontAlgn="base"/>
            <a:r>
              <a:rPr lang="nl-BE" sz="1400" dirty="0" err="1">
                <a:latin typeface="Source Sans Pro"/>
              </a:rPr>
              <a:t>Geluksexpert</a:t>
            </a:r>
            <a:r>
              <a:rPr lang="nl-BE" sz="1400" dirty="0">
                <a:latin typeface="Source Sans Pro"/>
              </a:rPr>
              <a:t> Leo Bormans schreef naast zijn </a:t>
            </a:r>
            <a:r>
              <a:rPr lang="nl-BE" sz="1400" dirty="0" err="1">
                <a:latin typeface="Source Sans Pro"/>
              </a:rPr>
              <a:t>geluksboek</a:t>
            </a:r>
            <a:r>
              <a:rPr lang="nl-BE" sz="1400" dirty="0">
                <a:latin typeface="Source Sans Pro"/>
              </a:rPr>
              <a:t> ook </a:t>
            </a:r>
            <a:r>
              <a:rPr lang="nl-BE" sz="1400" dirty="0" err="1">
                <a:latin typeface="Source Sans Pro"/>
              </a:rPr>
              <a:t>geluksboeken</a:t>
            </a:r>
            <a:r>
              <a:rPr lang="nl-BE" sz="1400" dirty="0">
                <a:latin typeface="Source Sans Pro"/>
              </a:rPr>
              <a:t> voor kinderen. </a:t>
            </a:r>
          </a:p>
          <a:p>
            <a:pPr fontAlgn="base"/>
            <a:endParaRPr lang="nl-BE" sz="1400" dirty="0">
              <a:latin typeface="Source Sans Pro"/>
            </a:endParaRPr>
          </a:p>
          <a:p>
            <a:pPr fontAlgn="base"/>
            <a:r>
              <a:rPr lang="nl-BE" sz="1400" dirty="0">
                <a:latin typeface="Source Sans Pro"/>
              </a:rPr>
              <a:t>In het boek </a:t>
            </a:r>
            <a:r>
              <a:rPr lang="nl-BE" sz="1400" i="1" dirty="0">
                <a:latin typeface="Source Sans Pro"/>
                <a:hlinkClick r:id="rId2"/>
              </a:rPr>
              <a:t>Geluk voor kinderen</a:t>
            </a:r>
            <a:r>
              <a:rPr lang="nl-BE" sz="1400" dirty="0">
                <a:latin typeface="Source Sans Pro"/>
              </a:rPr>
              <a:t> vind je tien spannende voorleesverhalen over tien geluksvogels. Elk verhaal is gebouwd op een van de tien pijlers van geluk. Bij elk verhaal krijg je ook stimulerende vragen en opdrachten om het thema voor iedereen bespreekbaar te maken.</a:t>
            </a:r>
          </a:p>
          <a:p>
            <a:pPr fontAlgn="base"/>
            <a:r>
              <a:rPr lang="nl-BE" sz="1400" dirty="0">
                <a:latin typeface="Source Sans Pro"/>
              </a:rPr>
              <a:t>Het boek </a:t>
            </a:r>
            <a:r>
              <a:rPr lang="nl-BE" sz="1400" dirty="0">
                <a:latin typeface="Source Sans Pro"/>
                <a:hlinkClick r:id="rId3"/>
              </a:rPr>
              <a:t>Geluk voor kinderen –vriendschap </a:t>
            </a:r>
            <a:r>
              <a:rPr lang="nl-BE" sz="1400" dirty="0">
                <a:latin typeface="Source Sans Pro"/>
              </a:rPr>
              <a:t>toont hoe je een vriend kunt zijn en blijven. Lees samen deze tien verhalen en laat je leiden door de creatieve opdrachten en tips.</a:t>
            </a:r>
          </a:p>
          <a:p>
            <a:pPr fontAlgn="base"/>
            <a:r>
              <a:rPr lang="nl-BE" sz="1400" dirty="0">
                <a:latin typeface="Source Sans Pro"/>
              </a:rPr>
              <a:t>In het </a:t>
            </a:r>
            <a:r>
              <a:rPr lang="nl-BE" sz="1400" dirty="0">
                <a:latin typeface="Source Sans Pro"/>
                <a:hlinkClick r:id="rId4"/>
              </a:rPr>
              <a:t>spel</a:t>
            </a:r>
            <a:r>
              <a:rPr lang="nl-BE" sz="1400" dirty="0">
                <a:latin typeface="Source Sans Pro"/>
              </a:rPr>
              <a:t> bouw je samen met de spelers aan geluk. Samen praten over geluk en stappen zetten om gelukkiger te worden. Daarvoor wordt een zo groot mogelijk warm nest gebouwd door de geluksopdrachten uit te voeren. Bij elke goed uitgevoerde opdracht mag je een stukje van het nest kleuren. Je kunt het spel onafhankelijk van het boek spelen, maar het boek biedt wel een meerwaarde.</a:t>
            </a:r>
          </a:p>
          <a:p>
            <a:pPr fontAlgn="base"/>
            <a:endParaRPr lang="nl-BE" sz="1400" dirty="0">
              <a:latin typeface="Source Sans Pro"/>
            </a:endParaRPr>
          </a:p>
          <a:p>
            <a:r>
              <a:rPr lang="nl-BE" sz="1400" b="1" dirty="0">
                <a:solidFill>
                  <a:srgbClr val="C00000"/>
                </a:solidFill>
                <a:latin typeface="Source Sans Pro"/>
              </a:rPr>
              <a:t>Kostprijs?</a:t>
            </a:r>
            <a:endParaRPr lang="nl-BE" sz="1400" dirty="0">
              <a:solidFill>
                <a:srgbClr val="C00000"/>
              </a:solidFill>
              <a:latin typeface="Source Sans Pro"/>
            </a:endParaRPr>
          </a:p>
          <a:p>
            <a:r>
              <a:rPr lang="nl-BE" sz="1400" dirty="0">
                <a:latin typeface="Source Sans Pro"/>
              </a:rPr>
              <a:t>Gratis te ontlenen bij Logo Leieland: </a:t>
            </a:r>
          </a:p>
          <a:p>
            <a:r>
              <a:rPr lang="nl-BE" sz="1400" dirty="0">
                <a:latin typeface="Source Sans Pro"/>
              </a:rPr>
              <a:t>Boek geluk: klik </a:t>
            </a:r>
            <a:r>
              <a:rPr lang="nl-BE" sz="1400" dirty="0">
                <a:latin typeface="Source Sans Pro"/>
                <a:hlinkClick r:id="rId2">
                  <a:extLst>
                    <a:ext uri="{A12FA001-AC4F-418D-AE19-62706E023703}">
                      <ahyp:hlinkClr xmlns:ahyp="http://schemas.microsoft.com/office/drawing/2018/hyperlinkcolor" val="tx"/>
                    </a:ext>
                  </a:extLst>
                </a:hlinkClick>
              </a:rPr>
              <a:t>hier</a:t>
            </a:r>
            <a:r>
              <a:rPr lang="nl-BE" sz="1400" dirty="0">
                <a:latin typeface="Source Sans Pro"/>
              </a:rPr>
              <a:t>. </a:t>
            </a:r>
          </a:p>
          <a:p>
            <a:r>
              <a:rPr lang="nl-BE" sz="1400" dirty="0">
                <a:latin typeface="Source Sans Pro"/>
              </a:rPr>
              <a:t>Boek vriendschap: klik </a:t>
            </a:r>
            <a:r>
              <a:rPr lang="nl-BE" sz="1400" dirty="0">
                <a:latin typeface="Source Sans Pro"/>
                <a:hlinkClick r:id="rId3"/>
              </a:rPr>
              <a:t>hier</a:t>
            </a:r>
            <a:r>
              <a:rPr lang="nl-BE" sz="1400" dirty="0">
                <a:latin typeface="Source Sans Pro"/>
              </a:rPr>
              <a:t>.</a:t>
            </a:r>
          </a:p>
          <a:p>
            <a:r>
              <a:rPr lang="nl-BE" sz="1400" dirty="0">
                <a:latin typeface="Source Sans Pro"/>
              </a:rPr>
              <a:t>Spel: klik </a:t>
            </a:r>
            <a:r>
              <a:rPr lang="nl-BE" sz="1400" dirty="0">
                <a:latin typeface="Source Sans Pro"/>
                <a:hlinkClick r:id="rId4"/>
              </a:rPr>
              <a:t>hier</a:t>
            </a:r>
            <a:r>
              <a:rPr lang="nl-BE" sz="1400" dirty="0">
                <a:latin typeface="Source Sans Pro"/>
              </a:rPr>
              <a:t>.</a:t>
            </a:r>
            <a:br>
              <a:rPr lang="nl-BE" sz="1400" dirty="0">
                <a:latin typeface="Source Sans Pro"/>
              </a:rPr>
            </a:br>
            <a:r>
              <a:rPr lang="nl-BE" sz="1400" dirty="0">
                <a:latin typeface="Source Sans Pro"/>
              </a:rPr>
              <a:t> </a:t>
            </a:r>
          </a:p>
          <a:p>
            <a:r>
              <a:rPr lang="nl-BE" sz="1400" b="1" dirty="0">
                <a:solidFill>
                  <a:srgbClr val="C00000"/>
                </a:solidFill>
                <a:latin typeface="Source Sans Pro"/>
              </a:rPr>
              <a:t>Meer info?</a:t>
            </a:r>
            <a:endParaRPr lang="nl-BE" sz="1400" dirty="0">
              <a:solidFill>
                <a:srgbClr val="C00000"/>
              </a:solidFill>
              <a:latin typeface="Source Sans Pro"/>
            </a:endParaRPr>
          </a:p>
          <a:p>
            <a:r>
              <a:rPr lang="nl-BE" sz="1400" dirty="0">
                <a:latin typeface="Source Sans Pro"/>
              </a:rPr>
              <a:t>Tel: 056/44.07.94</a:t>
            </a:r>
          </a:p>
          <a:p>
            <a:r>
              <a:rPr lang="nl-BE" sz="1400" dirty="0">
                <a:latin typeface="Source Sans Pro"/>
              </a:rPr>
              <a:t>E-mail: </a:t>
            </a:r>
            <a:r>
              <a:rPr lang="nl-BE" sz="1400" dirty="0">
                <a:latin typeface="Source Sans Pro"/>
                <a:hlinkClick r:id="rId5"/>
              </a:rPr>
              <a:t>logo@logoleieland.be</a:t>
            </a:r>
            <a:r>
              <a:rPr lang="nl-BE" sz="1400" dirty="0">
                <a:latin typeface="Source Sans Pro"/>
              </a:rPr>
              <a:t> </a:t>
            </a:r>
          </a:p>
        </p:txBody>
      </p:sp>
      <p:pic>
        <p:nvPicPr>
          <p:cNvPr id="5122" name="Picture 2" descr="Geluk voor kinderen | Uitgeverij Lanno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638" y="1747520"/>
            <a:ext cx="3516858" cy="429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20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Ontspanningskalender</a:t>
            </a:r>
            <a:br>
              <a:rPr lang="nl-BE" sz="2400" b="1" dirty="0">
                <a:solidFill>
                  <a:srgbClr val="C90735"/>
                </a:solidFill>
                <a:latin typeface="Source Sans Pro"/>
              </a:rPr>
            </a:br>
            <a:r>
              <a:rPr lang="nl-BE" sz="1800" b="1" dirty="0">
                <a:solidFill>
                  <a:srgbClr val="C90735"/>
                </a:solidFill>
                <a:latin typeface="Source Sans Pro"/>
              </a:rPr>
              <a:t>(5 tot 10 jaar)</a:t>
            </a: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796496" y="1292543"/>
            <a:ext cx="7557304" cy="4278094"/>
          </a:xfrm>
          <a:prstGeom prst="rect">
            <a:avLst/>
          </a:prstGeom>
        </p:spPr>
        <p:txBody>
          <a:bodyPr wrap="square">
            <a:spAutoFit/>
          </a:bodyPr>
          <a:lstStyle/>
          <a:p>
            <a:r>
              <a:rPr lang="nl-BE" sz="1600" dirty="0">
                <a:latin typeface="Source Sans Pro"/>
              </a:rPr>
              <a:t> </a:t>
            </a:r>
          </a:p>
          <a:p>
            <a:r>
              <a:rPr lang="nl-BE" sz="1600" b="1" dirty="0">
                <a:solidFill>
                  <a:srgbClr val="C00000"/>
                </a:solidFill>
                <a:latin typeface="Source Sans Pro"/>
              </a:rPr>
              <a:t>Wat? </a:t>
            </a:r>
            <a:endParaRPr lang="nl-BE" sz="1600" dirty="0">
              <a:solidFill>
                <a:srgbClr val="C00000"/>
              </a:solidFill>
              <a:latin typeface="Source Sans Pro"/>
            </a:endParaRPr>
          </a:p>
          <a:p>
            <a:pPr fontAlgn="base"/>
            <a:r>
              <a:rPr lang="nl-BE" sz="1600" dirty="0">
                <a:latin typeface="Source Sans Pro"/>
              </a:rPr>
              <a:t>Deze kalender wil kinderen tussen vijf en tien jaar een </a:t>
            </a:r>
            <a:r>
              <a:rPr lang="nl-BE" sz="1600" b="1" dirty="0">
                <a:latin typeface="Source Sans Pro"/>
              </a:rPr>
              <a:t>moment van rust </a:t>
            </a:r>
            <a:r>
              <a:rPr lang="nl-BE" sz="1600" dirty="0">
                <a:latin typeface="Source Sans Pro"/>
              </a:rPr>
              <a:t>aanbieden in hun hectisch leven. Want rust is noodzakelijk om te evolueren tot een evenwichtige persoon. Een inspiratiebron voor leerkrachten, begeleiders en ouders.</a:t>
            </a:r>
            <a:br>
              <a:rPr lang="nl-BE" sz="1600" dirty="0">
                <a:latin typeface="Source Sans Pro"/>
              </a:rPr>
            </a:br>
            <a:r>
              <a:rPr lang="nl-BE" sz="1600" dirty="0">
                <a:latin typeface="Source Sans Pro"/>
              </a:rPr>
              <a:t>De oefeningen laten de kinderen kennismaken met hun </a:t>
            </a:r>
            <a:r>
              <a:rPr lang="nl-BE" sz="1600" b="1" dirty="0">
                <a:latin typeface="Source Sans Pro"/>
              </a:rPr>
              <a:t>eigen lichaam </a:t>
            </a:r>
            <a:r>
              <a:rPr lang="nl-BE" sz="1600" dirty="0">
                <a:latin typeface="Source Sans Pro"/>
              </a:rPr>
              <a:t>en ademhaling, met het verschil tussen spanning en ontspanning, met massage en dagdromen... Daarnaast is er veel aandacht voor </a:t>
            </a:r>
            <a:r>
              <a:rPr lang="nl-BE" sz="1600" b="1" dirty="0">
                <a:latin typeface="Source Sans Pro"/>
              </a:rPr>
              <a:t>sociale vaardigheden</a:t>
            </a:r>
            <a:r>
              <a:rPr lang="nl-BE" sz="1600" dirty="0">
                <a:latin typeface="Source Sans Pro"/>
              </a:rPr>
              <a:t>. De kalender bestaat uit 200 oefeningen die gebundeld zijn in 40 themaweken en 11 doelstellingen. Genoeg voorbeelden om elke dag van het schooljaar een andere opdracht aan te bieden.</a:t>
            </a:r>
            <a:br>
              <a:rPr lang="nl-BE" sz="1600" dirty="0">
                <a:latin typeface="Source Sans Pro"/>
              </a:rPr>
            </a:br>
            <a:r>
              <a:rPr lang="nl-BE" sz="1600" dirty="0">
                <a:latin typeface="Source Sans Pro"/>
              </a:rPr>
              <a:t> </a:t>
            </a:r>
          </a:p>
          <a:p>
            <a:r>
              <a:rPr lang="nl-BE" sz="1600" b="1" dirty="0">
                <a:solidFill>
                  <a:srgbClr val="C00000"/>
                </a:solidFill>
                <a:latin typeface="Source Sans Pro"/>
              </a:rPr>
              <a:t>Kostprijs?</a:t>
            </a:r>
            <a:endParaRPr lang="nl-BE" sz="1600" dirty="0">
              <a:solidFill>
                <a:srgbClr val="C00000"/>
              </a:solidFill>
              <a:latin typeface="Source Sans Pro"/>
            </a:endParaRPr>
          </a:p>
          <a:p>
            <a:r>
              <a:rPr lang="nl-BE" sz="1600" dirty="0">
                <a:latin typeface="Source Sans Pro"/>
              </a:rPr>
              <a:t>Gratis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te ontlenen bij Logo Leieland. </a:t>
            </a:r>
          </a:p>
          <a:p>
            <a:endParaRPr lang="nl-BE" sz="1600" dirty="0">
              <a:latin typeface="Source Sans Pro"/>
            </a:endParaRPr>
          </a:p>
          <a:p>
            <a:r>
              <a:rPr lang="nl-BE" sz="1600" b="1" dirty="0">
                <a:solidFill>
                  <a:srgbClr val="C00000"/>
                </a:solidFill>
                <a:latin typeface="Source Sans Pro"/>
              </a:rPr>
              <a:t>Meer info?</a:t>
            </a:r>
            <a:endParaRPr lang="nl-BE" sz="1600" dirty="0">
              <a:solidFill>
                <a:srgbClr val="C00000"/>
              </a:solidFill>
              <a:latin typeface="Source Sans Pro"/>
            </a:endParaRPr>
          </a:p>
          <a:p>
            <a:r>
              <a:rPr lang="nl-BE" sz="1600" dirty="0">
                <a:latin typeface="Source Sans Pro"/>
              </a:rPr>
              <a:t>Tel: 056/44.07.94</a:t>
            </a:r>
          </a:p>
          <a:p>
            <a:r>
              <a:rPr lang="nl-BE" sz="1600" dirty="0">
                <a:latin typeface="Source Sans Pro"/>
              </a:rPr>
              <a:t>E-mail: logo@logoleieland.be</a:t>
            </a:r>
          </a:p>
        </p:txBody>
      </p:sp>
      <p:pic>
        <p:nvPicPr>
          <p:cNvPr id="6146" name="Picture 2" descr="Ontspanningskalender: Veronique Benoit en Ariane Moreels leren kinderen  stoom afblazen: Benoit, V., Moreels, A.: Amazon.nl"/>
          <p:cNvPicPr>
            <a:picLocks noChangeAspect="1" noChangeArrowheads="1"/>
          </p:cNvPicPr>
          <p:nvPr/>
        </p:nvPicPr>
        <p:blipFill rotWithShape="1">
          <a:blip r:embed="rId3">
            <a:extLst>
              <a:ext uri="{28A0092B-C50C-407E-A947-70E740481C1C}">
                <a14:useLocalDpi xmlns:a14="http://schemas.microsoft.com/office/drawing/2010/main" val="0"/>
              </a:ext>
            </a:extLst>
          </a:blip>
          <a:srcRect r="424" b="36119"/>
          <a:stretch/>
        </p:blipFill>
        <p:spPr bwMode="auto">
          <a:xfrm>
            <a:off x="379095" y="1946226"/>
            <a:ext cx="3039517" cy="213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70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Emoscoop</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796496" y="1292543"/>
            <a:ext cx="7557304" cy="4524315"/>
          </a:xfrm>
          <a:prstGeom prst="rect">
            <a:avLst/>
          </a:prstGeom>
        </p:spPr>
        <p:txBody>
          <a:bodyPr wrap="square">
            <a:spAutoFit/>
          </a:bodyPr>
          <a:lstStyle/>
          <a:p>
            <a:r>
              <a:rPr lang="nl-BE" sz="1600" dirty="0">
                <a:latin typeface="Source Sans Pro"/>
              </a:rPr>
              <a:t> </a:t>
            </a:r>
          </a:p>
          <a:p>
            <a:r>
              <a:rPr lang="nl-BE" sz="1600" b="1" dirty="0">
                <a:solidFill>
                  <a:srgbClr val="C00000"/>
                </a:solidFill>
                <a:latin typeface="Source Sans Pro"/>
              </a:rPr>
              <a:t>Wat? </a:t>
            </a:r>
            <a:endParaRPr lang="nl-BE" sz="1600" dirty="0">
              <a:solidFill>
                <a:srgbClr val="C00000"/>
              </a:solidFill>
              <a:latin typeface="Source Sans Pro"/>
            </a:endParaRPr>
          </a:p>
          <a:p>
            <a:r>
              <a:rPr lang="nl-BE" sz="1600" dirty="0">
                <a:latin typeface="Source Sans Pro"/>
              </a:rPr>
              <a:t>Eenentwintig gevoelens verwerkt in 63 situatieprenten, 63 verhalen en 100 dialogen, vormen de basis van de Emoscoop. De Emoscoop realiseert haar dubbele doelstelling (kinderen die </a:t>
            </a:r>
            <a:r>
              <a:rPr lang="nl-BE" sz="1600" b="1" dirty="0">
                <a:latin typeface="Source Sans Pro"/>
              </a:rPr>
              <a:t>goed in hun vel zitten én sociaal competent zijn</a:t>
            </a:r>
            <a:r>
              <a:rPr lang="nl-BE" sz="1600" dirty="0">
                <a:latin typeface="Source Sans Pro"/>
              </a:rPr>
              <a:t>):</a:t>
            </a:r>
          </a:p>
          <a:p>
            <a:pPr marL="285750" indent="-285750">
              <a:buFont typeface="Arial" panose="020B0604020202020204" pitchFamily="34" charset="0"/>
              <a:buChar char="•"/>
            </a:pPr>
            <a:r>
              <a:rPr lang="nl-BE" sz="1600" dirty="0">
                <a:latin typeface="Source Sans Pro"/>
              </a:rPr>
              <a:t>Verschillende spelvormen die slechts een korte introductie vergen</a:t>
            </a:r>
          </a:p>
          <a:p>
            <a:pPr marL="285750" indent="-285750">
              <a:buFont typeface="Arial" panose="020B0604020202020204" pitchFamily="34" charset="0"/>
              <a:buChar char="•"/>
            </a:pPr>
            <a:r>
              <a:rPr lang="nl-BE" sz="1600" dirty="0">
                <a:latin typeface="Source Sans Pro"/>
              </a:rPr>
              <a:t>Kinderen kunnen zelfstandig aan de slag (perfect voor hoeken- en contractwerk)</a:t>
            </a:r>
          </a:p>
          <a:p>
            <a:pPr marL="285750" indent="-285750">
              <a:buFont typeface="Arial" panose="020B0604020202020204" pitchFamily="34" charset="0"/>
              <a:buChar char="•"/>
            </a:pPr>
            <a:r>
              <a:rPr lang="nl-BE" sz="1600" dirty="0">
                <a:latin typeface="Source Sans Pro"/>
              </a:rPr>
              <a:t>Kinderen leren gevoelens herkennen en uitdrukken</a:t>
            </a:r>
          </a:p>
          <a:p>
            <a:pPr marL="285750" indent="-285750">
              <a:buFont typeface="Arial" panose="020B0604020202020204" pitchFamily="34" charset="0"/>
              <a:buChar char="•"/>
            </a:pPr>
            <a:r>
              <a:rPr lang="nl-BE" sz="1600" dirty="0">
                <a:latin typeface="Source Sans Pro"/>
              </a:rPr>
              <a:t>Kinderen leren gevoelens uitdrukken door middel van mimiek, beeld en taal</a:t>
            </a:r>
          </a:p>
          <a:p>
            <a:pPr marL="285750" indent="-285750">
              <a:buFont typeface="Arial" panose="020B0604020202020204" pitchFamily="34" charset="0"/>
              <a:buChar char="•"/>
            </a:pPr>
            <a:r>
              <a:rPr lang="nl-BE" sz="1600" dirty="0">
                <a:latin typeface="Source Sans Pro"/>
              </a:rPr>
              <a:t>Kinderen reflecteren op eigen ervaringen en belevingen (en hoe mensen dingen op verschillende manieren kunnen ervaren)</a:t>
            </a:r>
          </a:p>
          <a:p>
            <a:pPr fontAlgn="base"/>
            <a:r>
              <a:rPr lang="nl-BE" sz="1600" dirty="0">
                <a:latin typeface="Source Sans Pro"/>
              </a:rPr>
              <a:t> </a:t>
            </a:r>
          </a:p>
          <a:p>
            <a:r>
              <a:rPr lang="nl-BE" sz="1600" b="1" dirty="0">
                <a:solidFill>
                  <a:srgbClr val="C00000"/>
                </a:solidFill>
                <a:latin typeface="Source Sans Pro"/>
              </a:rPr>
              <a:t>Kostprijs?</a:t>
            </a:r>
            <a:endParaRPr lang="nl-BE" sz="1600" dirty="0">
              <a:solidFill>
                <a:srgbClr val="C00000"/>
              </a:solidFill>
              <a:latin typeface="Source Sans Pro"/>
            </a:endParaRPr>
          </a:p>
          <a:p>
            <a:r>
              <a:rPr lang="nl-BE" sz="1600" dirty="0">
                <a:latin typeface="Source Sans Pro"/>
              </a:rPr>
              <a:t>Gratis </a:t>
            </a:r>
            <a:r>
              <a:rPr lang="nl-BE" sz="1600" dirty="0">
                <a:latin typeface="Source Sans Pro"/>
                <a:hlinkClick r:id="rId2"/>
              </a:rPr>
              <a:t>hier</a:t>
            </a:r>
            <a:r>
              <a:rPr lang="nl-BE" sz="1600" dirty="0">
                <a:latin typeface="Source Sans Pro"/>
              </a:rPr>
              <a:t> te ontlenen bij Logo Leieland.</a:t>
            </a:r>
          </a:p>
          <a:p>
            <a:endParaRPr lang="nl-BE" sz="1600" dirty="0">
              <a:latin typeface="Source Sans Pro"/>
            </a:endParaRPr>
          </a:p>
          <a:p>
            <a:r>
              <a:rPr lang="nl-BE" sz="1600" b="1" dirty="0">
                <a:solidFill>
                  <a:srgbClr val="C00000"/>
                </a:solidFill>
                <a:latin typeface="Source Sans Pro"/>
              </a:rPr>
              <a:t>Meer info?</a:t>
            </a:r>
            <a:endParaRPr lang="nl-BE" sz="1600" dirty="0">
              <a:solidFill>
                <a:srgbClr val="C00000"/>
              </a:solidFill>
              <a:latin typeface="Source Sans Pro"/>
            </a:endParaRPr>
          </a:p>
          <a:p>
            <a:r>
              <a:rPr lang="nl-BE" sz="1600" dirty="0">
                <a:latin typeface="Source Sans Pro"/>
              </a:rPr>
              <a:t>Tel: 056/44.07.94</a:t>
            </a:r>
          </a:p>
          <a:p>
            <a:r>
              <a:rPr lang="nl-BE" sz="1600" dirty="0">
                <a:latin typeface="Source Sans Pro"/>
              </a:rPr>
              <a:t>E-mail: logo@logoleieland.be</a:t>
            </a:r>
          </a:p>
        </p:txBody>
      </p:sp>
      <p:pic>
        <p:nvPicPr>
          <p:cNvPr id="7170" name="Picture 2" descr="De Emoscoop | Emoscoop kopen? | Marsival.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26" y="1757739"/>
            <a:ext cx="3003396" cy="300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629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fontScale="92500" lnSpcReduction="20000"/>
          </a:bodyPr>
          <a:lstStyle/>
          <a:p>
            <a:pPr marL="0" indent="0">
              <a:buNone/>
            </a:pPr>
            <a:r>
              <a:rPr lang="nl-BE" sz="2600" b="1" dirty="0">
                <a:solidFill>
                  <a:srgbClr val="C90735"/>
                </a:solidFill>
                <a:latin typeface="Source Sans Pro"/>
              </a:rPr>
              <a:t>Vlieg erin!</a:t>
            </a:r>
            <a:br>
              <a:rPr lang="nl-BE" sz="2400" b="1" dirty="0">
                <a:solidFill>
                  <a:srgbClr val="C90735"/>
                </a:solidFill>
                <a:latin typeface="Source Sans Pro"/>
              </a:rPr>
            </a:br>
            <a:r>
              <a:rPr lang="nl-BE" sz="1900" b="1" dirty="0">
                <a:solidFill>
                  <a:srgbClr val="C90735"/>
                </a:solidFill>
                <a:latin typeface="Source Sans Pro"/>
              </a:rPr>
              <a:t>(enkel derde graad)</a:t>
            </a:r>
            <a:endParaRPr lang="nl-BE" sz="1900" dirty="0">
              <a:solidFill>
                <a:srgbClr val="C90735"/>
              </a:solidFill>
              <a:latin typeface="Source Sans Pro"/>
            </a:endParaRPr>
          </a:p>
          <a:p>
            <a:pPr marL="0" indent="0">
              <a:buNone/>
            </a:pPr>
            <a:endParaRPr lang="nl-BE" dirty="0">
              <a:latin typeface="Source Sans Pro"/>
            </a:endParaRPr>
          </a:p>
          <a:p>
            <a:pPr marL="0" indent="0">
              <a:buNone/>
            </a:pPr>
            <a:r>
              <a:rPr lang="nl-NL" sz="1700" b="1" dirty="0">
                <a:solidFill>
                  <a:srgbClr val="C90735"/>
                </a:solidFill>
                <a:latin typeface="Source Sans Pro"/>
              </a:rPr>
              <a:t>Wat?</a:t>
            </a:r>
            <a:r>
              <a:rPr lang="nl-NL" sz="1700" dirty="0">
                <a:latin typeface="Source Sans Pro"/>
              </a:rPr>
              <a:t> </a:t>
            </a:r>
            <a:br>
              <a:rPr lang="nl-NL" sz="1700" dirty="0">
                <a:latin typeface="Source Sans Pro"/>
              </a:rPr>
            </a:br>
            <a:r>
              <a:rPr lang="nl-NL" sz="1700" dirty="0">
                <a:latin typeface="Source Sans Pro"/>
              </a:rPr>
              <a:t>Met ‘Vlieg erin!’ werk je aan het mentaal welbevinden van de leerlingen, laat je hen sterker in hun schoenen staan, </a:t>
            </a:r>
            <a:r>
              <a:rPr lang="nl-NL" sz="1700" b="1" dirty="0">
                <a:latin typeface="Source Sans Pro"/>
              </a:rPr>
              <a:t>versterk je hun veerkracht en talenten</a:t>
            </a:r>
            <a:r>
              <a:rPr lang="nl-NL" sz="1700" dirty="0">
                <a:latin typeface="Source Sans Pro"/>
              </a:rPr>
              <a:t>. Zo zullen kinderen ook als volwassen persoon goed in hun vel zitten en psychisch gezonder zijn. Daarnaast stimuleert het ook een positief klasklimaat. Op een waarderende manier wordt aan de sociaal-emotionele ontwikkeling van leerlingen gewerkt. Dit pakket is gebaseerd op theorieën uit de </a:t>
            </a:r>
            <a:r>
              <a:rPr lang="nl-NL" sz="1700" b="1" dirty="0">
                <a:latin typeface="Source Sans Pro"/>
              </a:rPr>
              <a:t>positieve psychologie</a:t>
            </a:r>
            <a:r>
              <a:rPr lang="nl-NL" sz="1700" dirty="0">
                <a:latin typeface="Source Sans Pro"/>
              </a:rPr>
              <a:t>. Het biedt een breed palet aan werkvormen die de leerlingen uitdagen en aanspreken op eigen creativiteit. Het pakket bevat de volgende materialen: handleiding, handvaten om ouders te betrekken, tips voor een geestelijke gezondheidsbeleid op school, poster, werkbladen en achtergrondinformatie. </a:t>
            </a:r>
          </a:p>
          <a:p>
            <a:pPr marL="0" indent="0">
              <a:buNone/>
            </a:pPr>
            <a:endParaRPr lang="nl-NL" sz="1700" b="1" dirty="0">
              <a:solidFill>
                <a:srgbClr val="C90735"/>
              </a:solidFill>
              <a:latin typeface="Source Sans Pro"/>
            </a:endParaRPr>
          </a:p>
          <a:p>
            <a:pPr marL="0" indent="0">
              <a:buNone/>
            </a:pPr>
            <a:r>
              <a:rPr lang="nl-NL" sz="1700" b="1" dirty="0">
                <a:solidFill>
                  <a:srgbClr val="C90735"/>
                </a:solidFill>
                <a:latin typeface="Source Sans Pro"/>
              </a:rPr>
              <a:t>Kostprijs? </a:t>
            </a:r>
            <a:br>
              <a:rPr lang="nl-NL" sz="1700" dirty="0">
                <a:latin typeface="Source Sans Pro"/>
              </a:rPr>
            </a:br>
            <a:r>
              <a:rPr lang="nl-NL" sz="1700" dirty="0">
                <a:latin typeface="Source Sans Pro"/>
              </a:rPr>
              <a:t>35 euro (excl. verzendingskosten) </a:t>
            </a:r>
            <a:br>
              <a:rPr lang="nl-NL" sz="1700" dirty="0">
                <a:latin typeface="Source Sans Pro"/>
              </a:rPr>
            </a:br>
            <a:r>
              <a:rPr lang="nl-NL" sz="1700" dirty="0">
                <a:latin typeface="Source Sans Pro"/>
              </a:rPr>
              <a:t>Gratis </a:t>
            </a:r>
            <a:r>
              <a:rPr lang="nl-NL" sz="1700" dirty="0">
                <a:latin typeface="Source Sans Pro"/>
                <a:hlinkClick r:id="rId2"/>
              </a:rPr>
              <a:t>hier</a:t>
            </a:r>
            <a:r>
              <a:rPr lang="nl-NL" sz="1700" dirty="0">
                <a:latin typeface="Source Sans Pro"/>
              </a:rPr>
              <a:t> te ontlenen bij Logo Leieland.</a:t>
            </a:r>
          </a:p>
          <a:p>
            <a:pPr marL="0" indent="0">
              <a:buNone/>
            </a:pPr>
            <a:br>
              <a:rPr lang="nl-NL" sz="1700" b="1" dirty="0">
                <a:solidFill>
                  <a:srgbClr val="C90735"/>
                </a:solidFill>
                <a:latin typeface="Source Sans Pro"/>
              </a:rPr>
            </a:br>
            <a:r>
              <a:rPr lang="nl-NL" sz="1700" b="1" dirty="0">
                <a:solidFill>
                  <a:srgbClr val="C90735"/>
                </a:solidFill>
                <a:latin typeface="Source Sans Pro"/>
              </a:rPr>
              <a:t>Meer info? </a:t>
            </a:r>
            <a:br>
              <a:rPr lang="nl-NL" sz="1700" b="1" u="sng" dirty="0">
                <a:solidFill>
                  <a:srgbClr val="C90735"/>
                </a:solidFill>
                <a:latin typeface="Source Sans Pro"/>
              </a:rPr>
            </a:br>
            <a:r>
              <a:rPr lang="nl-NL" sz="1700" dirty="0">
                <a:latin typeface="Source Sans Pro"/>
              </a:rPr>
              <a:t>Telefoon: 056/44.07.94 </a:t>
            </a:r>
            <a:br>
              <a:rPr lang="nl-NL" sz="1700" dirty="0">
                <a:latin typeface="Source Sans Pro"/>
              </a:rPr>
            </a:br>
            <a:r>
              <a:rPr lang="nl-NL" sz="1700" dirty="0">
                <a:latin typeface="Source Sans Pro"/>
              </a:rPr>
              <a:t>E-mail: </a:t>
            </a:r>
            <a:r>
              <a:rPr lang="nl-NL" sz="1700" dirty="0">
                <a:latin typeface="Source Sans Pro"/>
                <a:hlinkClick r:id="rId3"/>
              </a:rPr>
              <a:t>logo@logoleieland.be</a:t>
            </a:r>
            <a:br>
              <a:rPr lang="nl-NL" sz="1700" dirty="0">
                <a:latin typeface="Source Sans Pro"/>
              </a:rPr>
            </a:br>
            <a:r>
              <a:rPr lang="nl-NL" sz="1700" dirty="0">
                <a:latin typeface="Source Sans Pro"/>
              </a:rPr>
              <a:t>Website: meer informatie vind je </a:t>
            </a:r>
            <a:r>
              <a:rPr lang="nl-NL" sz="1700" dirty="0">
                <a:latin typeface="Source Sans Pro"/>
                <a:hlinkClick r:id="rId4">
                  <a:extLst>
                    <a:ext uri="{A12FA001-AC4F-418D-AE19-62706E023703}">
                      <ahyp:hlinkClr xmlns:ahyp="http://schemas.microsoft.com/office/drawing/2018/hyperlinkcolor" val="tx"/>
                    </a:ext>
                  </a:extLst>
                </a:hlinkClick>
              </a:rPr>
              <a:t>hier</a:t>
            </a:r>
            <a:r>
              <a:rPr lang="nl-NL" sz="17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Picture 2" descr="https://www.cm.be/media/Vlieg-erin_tcm47-306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5083" y="4096511"/>
            <a:ext cx="3141454" cy="184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272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lnSpcReduction="10000"/>
          </a:bodyPr>
          <a:lstStyle/>
          <a:p>
            <a:pPr marL="0" indent="0">
              <a:buNone/>
            </a:pPr>
            <a:r>
              <a:rPr lang="nl-BE" sz="2400" b="1" dirty="0">
                <a:solidFill>
                  <a:srgbClr val="C90735"/>
                </a:solidFill>
                <a:latin typeface="Source Sans Pro"/>
              </a:rPr>
              <a:t>Ik ben nummer 13 </a:t>
            </a:r>
            <a:br>
              <a:rPr lang="nl-BE" sz="2400" b="1" dirty="0">
                <a:solidFill>
                  <a:srgbClr val="C90735"/>
                </a:solidFill>
                <a:latin typeface="Source Sans Pro"/>
              </a:rPr>
            </a:br>
            <a:r>
              <a:rPr lang="nl-BE" sz="1800" b="1" dirty="0">
                <a:solidFill>
                  <a:srgbClr val="C90735"/>
                </a:solidFill>
                <a:latin typeface="Source Sans Pro"/>
              </a:rPr>
              <a:t>(enkel derde graad)</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De map geeft leerkrachten concrete lessuggesties en methodieken om in de klas aan de slag te gaan rond het </a:t>
            </a:r>
            <a:r>
              <a:rPr lang="nl-NL" sz="1600" b="1" dirty="0">
                <a:latin typeface="Source Sans Pro"/>
              </a:rPr>
              <a:t>praten over gevoelens</a:t>
            </a:r>
            <a:r>
              <a:rPr lang="nl-NL" sz="1600" dirty="0">
                <a:latin typeface="Source Sans Pro"/>
              </a:rPr>
              <a:t>. Daarnaast biedt de map ook de volgende informatie: achtergrondinformatie over het thema ‘gevoelens’ en tips over andere nuttige pakketten, websites en literatuur. Bij een aantal werkvormen vormt het leesboek de rode draad. De volgende doelstelling staan in het pakket centraal: gevoelens correct leren (h)erkennen en uiten, tijdig hulp zoeken, weten waar men terecht kan met sombere gevoelens…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br>
              <a:rPr lang="nl-NL" sz="1600" b="1" dirty="0">
                <a:solidFill>
                  <a:srgbClr val="C90735"/>
                </a:solidFill>
                <a:latin typeface="Source Sans Pro"/>
              </a:rPr>
            </a:br>
            <a:endParaRPr lang="nl-NL" sz="1600" b="1" dirty="0">
              <a:solidFill>
                <a:srgbClr val="C90735"/>
              </a:solidFill>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3314" name="Picture 2" descr="Ik ben nummer 13 | Logo Leie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3974" y="3846416"/>
            <a:ext cx="1795558" cy="269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61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lnSpcReduction="10000"/>
          </a:bodyPr>
          <a:lstStyle/>
          <a:p>
            <a:pPr marL="0" indent="0">
              <a:buNone/>
            </a:pPr>
            <a:r>
              <a:rPr lang="nl-BE" sz="2400" b="1" dirty="0">
                <a:solidFill>
                  <a:srgbClr val="C90735"/>
                </a:solidFill>
                <a:latin typeface="Source Sans Pro"/>
              </a:rPr>
              <a:t>Een huis vol gevoelens en </a:t>
            </a:r>
            <a:r>
              <a:rPr lang="nl-BE" sz="2400" b="1" dirty="0" err="1">
                <a:solidFill>
                  <a:srgbClr val="C90735"/>
                </a:solidFill>
                <a:latin typeface="Source Sans Pro"/>
              </a:rPr>
              <a:t>axen</a:t>
            </a:r>
            <a:endParaRPr lang="nl-BE" sz="24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‘Een huis vol gevoelens en </a:t>
            </a:r>
            <a:r>
              <a:rPr lang="nl-NL" sz="1600" dirty="0" err="1">
                <a:latin typeface="Source Sans Pro"/>
              </a:rPr>
              <a:t>axen</a:t>
            </a:r>
            <a:r>
              <a:rPr lang="nl-NL" sz="1600" dirty="0">
                <a:latin typeface="Source Sans Pro"/>
              </a:rPr>
              <a:t>’ bestaat uit verschillende activiteiten opgebouwd rond een waaier van </a:t>
            </a:r>
            <a:r>
              <a:rPr lang="nl-NL" sz="1600" b="1" dirty="0">
                <a:latin typeface="Source Sans Pro"/>
              </a:rPr>
              <a:t>gevoelens</a:t>
            </a:r>
            <a:r>
              <a:rPr lang="nl-NL" sz="1600" dirty="0">
                <a:latin typeface="Source Sans Pro"/>
              </a:rPr>
              <a:t>: eenzaam, ongelukkig, bang, verlegen, beschaamd, verdrietig, trots, ontroerd, verliefd, in paniek, ontgoocheld, woedend, blij, dankbaar, onrustig, jaloers, schuldig, beledigd, veilig, gelukkig en machteloos. Het pakket biedt een betrouwbare en krachtige ondersteuning aan kinderen om g</a:t>
            </a:r>
            <a:r>
              <a:rPr lang="nl-NL" sz="1600" b="1" dirty="0">
                <a:latin typeface="Source Sans Pro"/>
              </a:rPr>
              <a:t>evoelens te benoemen en (h)erkennen, en te leren hoe deze gevoelens een uitwerking hebben op hun relaties met anderen</a:t>
            </a:r>
            <a:r>
              <a:rPr lang="nl-NL" sz="1600" dirty="0">
                <a:latin typeface="Source Sans Pro"/>
              </a:rPr>
              <a:t>. De </a:t>
            </a:r>
            <a:r>
              <a:rPr lang="nl-NL" sz="1600" dirty="0" err="1">
                <a:latin typeface="Source Sans Pro"/>
              </a:rPr>
              <a:t>Axenroos</a:t>
            </a:r>
            <a:r>
              <a:rPr lang="nl-NL" sz="1600" dirty="0">
                <a:latin typeface="Source Sans Pro"/>
              </a:rPr>
              <a:t> onderscheidt tien </a:t>
            </a:r>
            <a:r>
              <a:rPr lang="nl-NL" sz="1600" b="1" dirty="0">
                <a:latin typeface="Source Sans Pro"/>
              </a:rPr>
              <a:t>relatiewijzen</a:t>
            </a:r>
            <a:r>
              <a:rPr lang="nl-NL" sz="1600" dirty="0">
                <a:latin typeface="Source Sans Pro"/>
              </a:rPr>
              <a:t> van hoe mensen met elkaar kunnen omgaan, allen voorgesteld door een dier.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39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4338" name="Picture 2" descr="Een huis vol gevoelens en axen | Logo Leie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703" y="4273693"/>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285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252" y="996133"/>
            <a:ext cx="10515600" cy="5300163"/>
          </a:xfrm>
        </p:spPr>
        <p:txBody>
          <a:bodyPr>
            <a:normAutofit/>
          </a:bodyPr>
          <a:lstStyle/>
          <a:p>
            <a:pPr marL="0" indent="0">
              <a:buNone/>
            </a:pPr>
            <a:r>
              <a:rPr lang="nl-BE" sz="1600" dirty="0">
                <a:latin typeface="Source Sans Pro"/>
              </a:rPr>
              <a:t>Beste leerkracht, zorgcoördinator, directie, CLB/ Pedagogische dienst -medewerker,</a:t>
            </a:r>
            <a:br>
              <a:rPr lang="nl-BE" sz="1600" dirty="0">
                <a:latin typeface="Source Sans Pro"/>
              </a:rPr>
            </a:br>
            <a:br>
              <a:rPr lang="nl-BE" sz="1600" dirty="0">
                <a:latin typeface="Source Sans Pro"/>
              </a:rPr>
            </a:br>
            <a:r>
              <a:rPr lang="nl-BE" sz="1600" dirty="0">
                <a:latin typeface="Source Sans Pro"/>
              </a:rPr>
              <a:t>Bij deze stellen wij graag het aanbod voor om binnen jouw school of klas werk te maken van gezondheid! Uiteraard is dit slechts een greep uit het volledige aanbod van allerhande partners met een aanbod omtrent gezondheid.</a:t>
            </a:r>
          </a:p>
          <a:p>
            <a:pPr marL="0" indent="0">
              <a:buNone/>
            </a:pPr>
            <a:r>
              <a:rPr lang="nl-BE" sz="1600" dirty="0">
                <a:latin typeface="Source Sans Pro"/>
              </a:rPr>
              <a:t>Laat je inspireren door tal van </a:t>
            </a:r>
            <a:r>
              <a:rPr lang="nl-BE" sz="1600" b="1" dirty="0">
                <a:latin typeface="Source Sans Pro"/>
              </a:rPr>
              <a:t>projecten, methodieken, vormingen</a:t>
            </a:r>
            <a:r>
              <a:rPr lang="nl-BE" sz="1600" dirty="0">
                <a:latin typeface="Source Sans Pro"/>
              </a:rPr>
              <a:t>… en verruim je blik op het gezondheidsbeleid op school!</a:t>
            </a:r>
            <a:br>
              <a:rPr lang="nl-BE" sz="1600" dirty="0">
                <a:latin typeface="Source Sans Pro"/>
              </a:rPr>
            </a:br>
            <a:r>
              <a:rPr lang="nl-BE" sz="1600" dirty="0">
                <a:latin typeface="Source Sans Pro"/>
              </a:rPr>
              <a:t>Er is een aparte gids beschikbaar voor zowel het </a:t>
            </a:r>
            <a:r>
              <a:rPr lang="nl-BE" sz="1600" b="1" dirty="0">
                <a:latin typeface="Source Sans Pro"/>
              </a:rPr>
              <a:t>kleuter-, lager-, secundair- als hoger onderwijs</a:t>
            </a:r>
            <a:r>
              <a:rPr lang="nl-BE" sz="1600" dirty="0">
                <a:latin typeface="Source Sans Pro"/>
              </a:rPr>
              <a:t>. Wanneer een methodiek zich specifiek richt naar leerlingen uit het </a:t>
            </a:r>
            <a:r>
              <a:rPr lang="nl-BE" sz="1600" b="1" dirty="0">
                <a:latin typeface="Source Sans Pro"/>
              </a:rPr>
              <a:t>buitengewoon onderwijs,</a:t>
            </a:r>
            <a:r>
              <a:rPr lang="nl-BE" sz="1600" dirty="0">
                <a:latin typeface="Source Sans Pro"/>
              </a:rPr>
              <a:t> dan wordt dit expliciet vermeld.</a:t>
            </a:r>
          </a:p>
          <a:p>
            <a:pPr marL="0" indent="0">
              <a:buNone/>
            </a:pPr>
            <a:r>
              <a:rPr lang="nl-BE" sz="1600" dirty="0">
                <a:latin typeface="Source Sans Pro"/>
              </a:rPr>
              <a:t>Je kan telkens op zoek gaan per thema naar wat je precies zoekt of blader even door de brochure om ideeën op te doen. De volgende </a:t>
            </a:r>
            <a:r>
              <a:rPr lang="nl-BE" sz="1600" b="1" dirty="0">
                <a:latin typeface="Source Sans Pro"/>
              </a:rPr>
              <a:t>thema’s</a:t>
            </a:r>
            <a:r>
              <a:rPr lang="nl-BE" sz="1600" dirty="0">
                <a:latin typeface="Source Sans Pro"/>
              </a:rPr>
              <a:t> kan je terug vinden in de gids:</a:t>
            </a:r>
          </a:p>
          <a:p>
            <a:pPr lvl="1"/>
            <a:r>
              <a:rPr lang="nl-BE" sz="1600" b="1" dirty="0">
                <a:latin typeface="Source Sans Pro"/>
              </a:rPr>
              <a:t>Voeding en beweging</a:t>
            </a:r>
            <a:r>
              <a:rPr lang="nl-BE" sz="1600" dirty="0">
                <a:latin typeface="Source Sans Pro"/>
              </a:rPr>
              <a:t> (werken rond gezonde voeding, bewegingstussendoortjes, sporten, speelimpulsen, tegen gaan van sedentair gedrag…) </a:t>
            </a:r>
          </a:p>
          <a:p>
            <a:pPr lvl="1"/>
            <a:r>
              <a:rPr lang="nl-BE" sz="1600" b="1" dirty="0">
                <a:latin typeface="Source Sans Pro"/>
              </a:rPr>
              <a:t>Mentaal welbevinden </a:t>
            </a:r>
            <a:r>
              <a:rPr lang="nl-BE" sz="1600" dirty="0">
                <a:latin typeface="Source Sans Pro"/>
              </a:rPr>
              <a:t> (versterken van de veerkracht, het welbevinden, praten over gevoelens…) </a:t>
            </a:r>
          </a:p>
          <a:p>
            <a:pPr lvl="1"/>
            <a:r>
              <a:rPr lang="nl-BE" sz="1600" b="1" dirty="0">
                <a:latin typeface="Source Sans Pro"/>
              </a:rPr>
              <a:t>Tabak, alcohol, illegale drugs, gokken en gamen </a:t>
            </a:r>
            <a:r>
              <a:rPr lang="nl-BE" sz="1600" dirty="0">
                <a:latin typeface="Source Sans Pro"/>
              </a:rPr>
              <a:t>(maar ook werken aan sociale vaardigheden en versterken van de weerbaarheid bij jonge kinderen) </a:t>
            </a:r>
          </a:p>
          <a:p>
            <a:pPr lvl="1"/>
            <a:r>
              <a:rPr lang="nl-BE" sz="1600" b="1" dirty="0">
                <a:latin typeface="Source Sans Pro"/>
              </a:rPr>
              <a:t>Hygiëne</a:t>
            </a:r>
            <a:r>
              <a:rPr lang="nl-BE" sz="1600" dirty="0">
                <a:latin typeface="Source Sans Pro"/>
              </a:rPr>
              <a:t> (luizen, mond- en tandhygiëne…) </a:t>
            </a:r>
          </a:p>
          <a:p>
            <a:pPr lvl="1"/>
            <a:r>
              <a:rPr lang="nl-BE" sz="1600" b="1" dirty="0">
                <a:latin typeface="Source Sans Pro"/>
              </a:rPr>
              <a:t>Relaties en seksualiteit</a:t>
            </a:r>
            <a:r>
              <a:rPr lang="nl-BE" sz="1600" dirty="0">
                <a:latin typeface="Source Sans Pro"/>
              </a:rPr>
              <a:t> (verliefd zijn, veilig vrijen, (seksueel) grensoverschrijdend gedrag…) </a:t>
            </a:r>
          </a:p>
          <a:p>
            <a:pPr lvl="1"/>
            <a:r>
              <a:rPr lang="nl-BE" sz="1600" b="1" dirty="0">
                <a:latin typeface="Source Sans Pro"/>
              </a:rPr>
              <a:t>Gezondheid en milieu</a:t>
            </a:r>
            <a:r>
              <a:rPr lang="nl-BE" sz="1600" dirty="0">
                <a:latin typeface="Source Sans Pro"/>
              </a:rPr>
              <a:t> (teken, zonnen, binnenmilieu…)</a:t>
            </a:r>
          </a:p>
          <a:p>
            <a:pPr lvl="1"/>
            <a:r>
              <a:rPr lang="nl-BE" sz="1600" b="1" dirty="0">
                <a:latin typeface="Source Sans Pro"/>
              </a:rPr>
              <a:t>Thema-overstijgend</a:t>
            </a:r>
            <a:r>
              <a:rPr lang="nl-BE" sz="1600" dirty="0">
                <a:latin typeface="Source Sans Pro"/>
              </a:rPr>
              <a:t> (gezondheidsbeleid op school, gezond opvoeden…)</a:t>
            </a:r>
          </a:p>
          <a:p>
            <a:pPr marL="457200" lvl="1" indent="0">
              <a:buNone/>
            </a:pPr>
            <a:endParaRPr lang="nl-BE" sz="3700" dirty="0">
              <a:latin typeface="Source Sans Pro"/>
            </a:endParaRPr>
          </a:p>
          <a:p>
            <a:pPr marL="0" lvl="0" indent="0">
              <a:buNone/>
            </a:pPr>
            <a:endParaRPr lang="nl-BE" sz="3700" dirty="0">
              <a:latin typeface="Source Sans Pro"/>
            </a:endParaRPr>
          </a:p>
          <a:p>
            <a:pPr marL="0" indent="0">
              <a:buNone/>
            </a:pPr>
            <a:endParaRPr lang="nl-BE" dirty="0"/>
          </a:p>
          <a:p>
            <a:endParaRPr lang="nl-BE" dirty="0"/>
          </a:p>
        </p:txBody>
      </p:sp>
      <p:sp>
        <p:nvSpPr>
          <p:cNvPr id="8" name="Rechthoek 7"/>
          <p:cNvSpPr/>
          <p:nvPr/>
        </p:nvSpPr>
        <p:spPr>
          <a:xfrm>
            <a:off x="433252" y="355011"/>
            <a:ext cx="3254375" cy="413385"/>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BE" sz="2400" b="1" dirty="0">
                <a:latin typeface="Source Sans Pro"/>
              </a:rPr>
              <a:t>INLEIDING</a:t>
            </a:r>
            <a:r>
              <a:rPr lang="nl-BE" b="1" dirty="0"/>
              <a:t> </a:t>
            </a:r>
            <a:endParaRPr lang="nl-BE" dirty="0"/>
          </a:p>
        </p:txBody>
      </p:sp>
      <p:sp>
        <p:nvSpPr>
          <p:cNvPr id="6" name="Tijdelijke aanduiding voor dianummer 5"/>
          <p:cNvSpPr>
            <a:spLocks noGrp="1"/>
          </p:cNvSpPr>
          <p:nvPr>
            <p:ph type="sldNum" sz="quarter" idx="12"/>
          </p:nvPr>
        </p:nvSpPr>
        <p:spPr/>
        <p:txBody>
          <a:bodyPr/>
          <a:lstStyle/>
          <a:p>
            <a:fld id="{7C0F7DF6-0891-4C89-AB79-072BFD111A44}" type="slidenum">
              <a:rPr lang="nl-BE" smtClean="0"/>
              <a:t>4</a:t>
            </a:fld>
            <a:endParaRPr lang="nl-BE"/>
          </a:p>
        </p:txBody>
      </p:sp>
    </p:spTree>
    <p:extLst>
      <p:ext uri="{BB962C8B-B14F-4D97-AF65-F5344CB8AC3E}">
        <p14:creationId xmlns:p14="http://schemas.microsoft.com/office/powerpoint/2010/main" val="202413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Kinderkwaliteitenspel</a:t>
            </a:r>
            <a:endParaRPr lang="nl-BE" sz="24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Elk kind heeft kwaliteiten en talenten. Dit spel leert kinderen </a:t>
            </a:r>
            <a:r>
              <a:rPr lang="nl-NL" sz="1600" b="1" dirty="0">
                <a:latin typeface="Source Sans Pro"/>
              </a:rPr>
              <a:t>bewust te worden van hun eigen kwaliteiten en die van anderen. </a:t>
            </a:r>
            <a:r>
              <a:rPr lang="nl-NL" sz="1600" dirty="0">
                <a:latin typeface="Source Sans Pro"/>
              </a:rPr>
              <a:t>Dit kan bijdragen tot een positief zelfbeeld. Het kan </a:t>
            </a:r>
            <a:r>
              <a:rPr lang="nl-NL" sz="1600" b="1" dirty="0">
                <a:latin typeface="Source Sans Pro"/>
              </a:rPr>
              <a:t>individueel of in groepjes </a:t>
            </a:r>
            <a:r>
              <a:rPr lang="nl-NL" sz="1600" dirty="0">
                <a:latin typeface="Source Sans Pro"/>
              </a:rPr>
              <a:t>gespeeld worden. Het kan voor leerkrachten ook als aanknopingspunt gebruikt worden om een groepsgesprek te starten.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te ontlenen bij Logo Leieland.</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5362" name="Picture 2" descr="Kinderkwaliteiten | Logo Leie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3866" y="3201510"/>
            <a:ext cx="3912333" cy="293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92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Babbelspel</a:t>
            </a:r>
            <a:br>
              <a:rPr lang="nl-BE" sz="2400" b="1" dirty="0">
                <a:solidFill>
                  <a:srgbClr val="C90735"/>
                </a:solidFill>
                <a:latin typeface="Source Sans Pro"/>
              </a:rPr>
            </a:br>
            <a:r>
              <a:rPr lang="nl-BE" sz="1800" b="1" dirty="0">
                <a:solidFill>
                  <a:srgbClr val="C90735"/>
                </a:solidFill>
                <a:latin typeface="Source Sans Pro"/>
              </a:rPr>
              <a:t>(7 tot 15 jaar)</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Via het babbelspel worden via opdrachten </a:t>
            </a:r>
            <a:r>
              <a:rPr lang="nl-NL" sz="1600" b="1" dirty="0">
                <a:latin typeface="Source Sans Pro"/>
              </a:rPr>
              <a:t>sociale en interpersoonlijke vaardigheden geoefend</a:t>
            </a:r>
            <a:r>
              <a:rPr lang="nl-NL" sz="1600" dirty="0">
                <a:latin typeface="Source Sans Pro"/>
              </a:rPr>
              <a:t>. De vaardigheden zijn onderverdeeld in 6 categorieën: praten over een onderwerp, praten over de eigen persoon, het uiten van meningen, non-verbale communicatie, rollenspel en inzicht krijgen in sociale vaardigheden. Andere belangrijke thema’s zoals weerbaarheid, media en internet, pesten en gezinsvormen komen in het spel aan bod. Het kan zowel met de hele klas, in kleine groepjes als per twee gespeeld worden. </a:t>
            </a:r>
          </a:p>
          <a:p>
            <a:pPr marL="0" indent="0">
              <a:buNone/>
            </a:pPr>
            <a:br>
              <a:rPr lang="nl-NL" sz="1600" b="1" dirty="0">
                <a:solidFill>
                  <a:srgbClr val="C90735"/>
                </a:solidFill>
                <a:latin typeface="Source Sans Pro"/>
              </a:rPr>
            </a:b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6386" name="Picture 2" descr="https://logoleieland.be/sites/default/files/styles/material_picture/public/materials/Babbeldoos.JPG?itok=zwXS48U8&amp;c=24ce675e0d14dfc79df301afc940b4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960" y="4132420"/>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36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693474"/>
          </a:xfrm>
        </p:spPr>
        <p:txBody>
          <a:bodyPr>
            <a:normAutofit fontScale="92500" lnSpcReduction="20000"/>
          </a:bodyPr>
          <a:lstStyle/>
          <a:p>
            <a:pPr marL="0" indent="0">
              <a:buNone/>
            </a:pPr>
            <a:r>
              <a:rPr lang="nl-BE" sz="2600" b="1" dirty="0">
                <a:solidFill>
                  <a:srgbClr val="C90735"/>
                </a:solidFill>
                <a:latin typeface="Source Sans Pro"/>
              </a:rPr>
              <a:t>Hartenboeken </a:t>
            </a:r>
            <a:br>
              <a:rPr lang="nl-BE" sz="2400" b="1" dirty="0">
                <a:solidFill>
                  <a:srgbClr val="C90735"/>
                </a:solidFill>
                <a:latin typeface="Source Sans Pro"/>
              </a:rPr>
            </a:br>
            <a:r>
              <a:rPr lang="nl-BE" sz="1900" b="1" dirty="0">
                <a:solidFill>
                  <a:srgbClr val="C90735"/>
                </a:solidFill>
                <a:latin typeface="Source Sans Pro"/>
              </a:rPr>
              <a:t>(5 tot 10 jaar)</a:t>
            </a:r>
            <a:endParaRPr lang="nl-BE" sz="1900" dirty="0">
              <a:solidFill>
                <a:srgbClr val="C90735"/>
              </a:solidFill>
              <a:latin typeface="Source Sans Pro"/>
            </a:endParaRPr>
          </a:p>
          <a:p>
            <a:pPr marL="0" indent="0">
              <a:buNone/>
            </a:pPr>
            <a:endParaRPr lang="nl-BE" dirty="0">
              <a:latin typeface="Source Sans Pro"/>
            </a:endParaRPr>
          </a:p>
          <a:p>
            <a:pPr marL="0" indent="0">
              <a:buNone/>
            </a:pPr>
            <a:r>
              <a:rPr lang="nl-NL" sz="1700" b="1" dirty="0">
                <a:solidFill>
                  <a:srgbClr val="C90735"/>
                </a:solidFill>
                <a:latin typeface="Source Sans Pro"/>
              </a:rPr>
              <a:t>Wat? </a:t>
            </a:r>
            <a:br>
              <a:rPr lang="nl-NL" sz="1700" b="1" dirty="0">
                <a:solidFill>
                  <a:srgbClr val="C90735"/>
                </a:solidFill>
                <a:latin typeface="Source Sans Pro"/>
              </a:rPr>
            </a:br>
            <a:r>
              <a:rPr lang="nl-NL" sz="1700" dirty="0">
                <a:latin typeface="Source Sans Pro"/>
              </a:rPr>
              <a:t>De reeks hartenboeken van Ann De Bode en Rien Broere bestaan uit verschillende lees- en prentenboeken rond </a:t>
            </a:r>
            <a:r>
              <a:rPr lang="nl-NL" sz="1700" b="1" dirty="0">
                <a:latin typeface="Source Sans Pro"/>
              </a:rPr>
              <a:t>gevoelige onderwerpen die in het leven van jonge kinderen kunnen voorkomen</a:t>
            </a:r>
            <a:r>
              <a:rPr lang="nl-NL" sz="1700" dirty="0">
                <a:latin typeface="Source Sans Pro"/>
              </a:rPr>
              <a:t>. De focus ligt sterk op de emotionele en sociale aspecten. Bij elke serie is er een handleiding voorzien met de voorleesversie van elk boek en een cd met de verhalen. </a:t>
            </a:r>
            <a:br>
              <a:rPr lang="nl-NL" sz="1700" dirty="0">
                <a:latin typeface="Source Sans Pro"/>
              </a:rPr>
            </a:br>
            <a:r>
              <a:rPr lang="nl-NL" sz="1700" dirty="0">
                <a:latin typeface="Source Sans Pro"/>
              </a:rPr>
              <a:t>Reeks 2 (deel 1): </a:t>
            </a:r>
            <a:br>
              <a:rPr lang="nl-NL" sz="1700" dirty="0">
                <a:latin typeface="Source Sans Pro"/>
              </a:rPr>
            </a:br>
            <a:r>
              <a:rPr lang="nl-NL" sz="1700" dirty="0">
                <a:latin typeface="Source Sans Pro"/>
              </a:rPr>
              <a:t>	• Een kind van ver (adoptie) </a:t>
            </a:r>
            <a:br>
              <a:rPr lang="nl-NL" sz="1700" dirty="0">
                <a:latin typeface="Source Sans Pro"/>
              </a:rPr>
            </a:br>
            <a:r>
              <a:rPr lang="nl-NL" sz="1700" dirty="0">
                <a:latin typeface="Source Sans Pro"/>
              </a:rPr>
              <a:t>	• Bang voor de bende (diefstal en geweld) </a:t>
            </a:r>
            <a:br>
              <a:rPr lang="nl-NL" sz="1700" dirty="0">
                <a:latin typeface="Source Sans Pro"/>
              </a:rPr>
            </a:br>
            <a:r>
              <a:rPr lang="nl-NL" sz="1700" dirty="0">
                <a:latin typeface="Source Sans Pro"/>
              </a:rPr>
              <a:t>	• Ik ben er ook nog! (jaloers zijn) </a:t>
            </a:r>
            <a:br>
              <a:rPr lang="nl-NL" sz="1700" dirty="0">
                <a:latin typeface="Source Sans Pro"/>
              </a:rPr>
            </a:br>
            <a:r>
              <a:rPr lang="nl-NL" sz="1700" dirty="0">
                <a:latin typeface="Source Sans Pro"/>
              </a:rPr>
              <a:t>	• Waar is mama? (verdwaald zijn) </a:t>
            </a:r>
            <a:br>
              <a:rPr lang="nl-NL" sz="1700" dirty="0">
                <a:latin typeface="Source Sans Pro"/>
              </a:rPr>
            </a:br>
            <a:r>
              <a:rPr lang="nl-NL" sz="1700" dirty="0">
                <a:latin typeface="Source Sans Pro"/>
              </a:rPr>
              <a:t>	• Ridders in mijn bloed (leukemie) </a:t>
            </a:r>
          </a:p>
          <a:p>
            <a:pPr marL="0" indent="0">
              <a:buNone/>
            </a:pPr>
            <a:r>
              <a:rPr lang="nl-NL" sz="1700" dirty="0">
                <a:latin typeface="Source Sans Pro"/>
              </a:rPr>
              <a:t>Reeks 2 (deel 2): </a:t>
            </a:r>
            <a:br>
              <a:rPr lang="nl-NL" sz="1700" dirty="0">
                <a:latin typeface="Source Sans Pro"/>
              </a:rPr>
            </a:br>
            <a:r>
              <a:rPr lang="nl-NL" sz="1700" dirty="0">
                <a:latin typeface="Source Sans Pro"/>
              </a:rPr>
              <a:t>	• Morgen ben ik weer beter (ziekenhuis, hartoperatie) </a:t>
            </a:r>
            <a:br>
              <a:rPr lang="nl-NL" sz="1700" dirty="0">
                <a:latin typeface="Source Sans Pro"/>
              </a:rPr>
            </a:br>
            <a:r>
              <a:rPr lang="nl-NL" sz="1700" dirty="0">
                <a:latin typeface="Source Sans Pro"/>
              </a:rPr>
              <a:t>	• Mag het licht nog even aan? (angst voor het donker) </a:t>
            </a:r>
            <a:br>
              <a:rPr lang="nl-NL" sz="1700" dirty="0">
                <a:latin typeface="Source Sans Pro"/>
              </a:rPr>
            </a:br>
            <a:r>
              <a:rPr lang="nl-NL" sz="1700" dirty="0">
                <a:latin typeface="Source Sans Pro"/>
              </a:rPr>
              <a:t>	• Altijd moeten ze mij hebben (pesten) </a:t>
            </a:r>
            <a:br>
              <a:rPr lang="nl-NL" sz="1700" dirty="0">
                <a:latin typeface="Source Sans Pro"/>
              </a:rPr>
            </a:br>
            <a:r>
              <a:rPr lang="nl-NL" sz="1700" dirty="0">
                <a:latin typeface="Source Sans Pro"/>
              </a:rPr>
              <a:t>	• Opa duurt ontelbaar lang (sterfgeval) </a:t>
            </a:r>
            <a:br>
              <a:rPr lang="nl-NL" sz="1700" dirty="0">
                <a:latin typeface="Source Sans Pro"/>
              </a:rPr>
            </a:br>
            <a:r>
              <a:rPr lang="nl-NL" sz="1700" dirty="0">
                <a:latin typeface="Source Sans Pro"/>
              </a:rPr>
              <a:t>	• Maar jij blijft mijn papa (scheiding) </a:t>
            </a:r>
          </a:p>
          <a:p>
            <a:pPr marL="0" indent="0">
              <a:buNone/>
            </a:pPr>
            <a:endParaRPr lang="nl-NL" sz="1700" b="1" dirty="0">
              <a:solidFill>
                <a:srgbClr val="C90735"/>
              </a:solidFill>
              <a:latin typeface="Source Sans Pro"/>
            </a:endParaRPr>
          </a:p>
          <a:p>
            <a:pPr marL="0" indent="0">
              <a:buNone/>
            </a:pPr>
            <a:r>
              <a:rPr lang="nl-NL" sz="1700" b="1" dirty="0">
                <a:solidFill>
                  <a:srgbClr val="C90735"/>
                </a:solidFill>
                <a:latin typeface="Source Sans Pro"/>
              </a:rPr>
              <a:t>Kostprijs? </a:t>
            </a:r>
            <a:br>
              <a:rPr lang="nl-NL" sz="1700" b="1" dirty="0">
                <a:solidFill>
                  <a:srgbClr val="C90735"/>
                </a:solidFill>
                <a:latin typeface="Source Sans Pro"/>
              </a:rPr>
            </a:br>
            <a:r>
              <a:rPr lang="nl-NL" sz="1700" dirty="0">
                <a:latin typeface="Source Sans Pro"/>
              </a:rPr>
              <a:t>Gratis </a:t>
            </a:r>
            <a:r>
              <a:rPr lang="nl-NL" sz="1700" dirty="0">
                <a:latin typeface="Source Sans Pro"/>
                <a:hlinkClick r:id="rId2"/>
              </a:rPr>
              <a:t>hier</a:t>
            </a:r>
            <a:r>
              <a:rPr lang="nl-NL" sz="1700" dirty="0">
                <a:latin typeface="Source Sans Pro"/>
              </a:rPr>
              <a:t> te ontlenen bij Logo Leieland.</a:t>
            </a:r>
            <a:br>
              <a:rPr lang="nl-NL" sz="1700" dirty="0">
                <a:latin typeface="Source Sans Pro"/>
              </a:rPr>
            </a:br>
            <a:br>
              <a:rPr lang="nl-NL" sz="1700" dirty="0">
                <a:latin typeface="Source Sans Pro"/>
              </a:rPr>
            </a:br>
            <a:r>
              <a:rPr lang="nl-NL" sz="1700" b="1" dirty="0">
                <a:solidFill>
                  <a:srgbClr val="C90735"/>
                </a:solidFill>
                <a:latin typeface="Source Sans Pro"/>
              </a:rPr>
              <a:t>Meer info? </a:t>
            </a:r>
            <a:br>
              <a:rPr lang="nl-NL" sz="1700" b="1" dirty="0">
                <a:solidFill>
                  <a:srgbClr val="C90735"/>
                </a:solidFill>
                <a:latin typeface="Source Sans Pro"/>
              </a:rPr>
            </a:br>
            <a:r>
              <a:rPr lang="nl-NL" sz="1700" dirty="0">
                <a:latin typeface="Source Sans Pro"/>
              </a:rPr>
              <a:t>Telefoon: 056/44.07.94 </a:t>
            </a:r>
            <a:br>
              <a:rPr lang="nl-NL" sz="1700" dirty="0">
                <a:latin typeface="Source Sans Pro"/>
              </a:rPr>
            </a:br>
            <a:r>
              <a:rPr lang="nl-NL" sz="1700" dirty="0">
                <a:latin typeface="Source Sans Pro"/>
              </a:rPr>
              <a:t>E-mail: </a:t>
            </a:r>
            <a:r>
              <a:rPr lang="nl-NL" sz="1700" dirty="0">
                <a:latin typeface="Source Sans Pro"/>
                <a:hlinkClick r:id="rId3"/>
              </a:rPr>
              <a:t>logo@logoleieland.be</a:t>
            </a:r>
            <a:r>
              <a:rPr lang="nl-NL" sz="1700" dirty="0">
                <a:latin typeface="Source Sans Pro"/>
              </a:rPr>
              <a:t> </a:t>
            </a:r>
            <a:endParaRPr lang="nl-BE" sz="17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7410" name="Picture 2" descr="https://logoleieland.be/sites/default/files/domain%20editor/leielandcm/Hartenboek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3123" y="2926080"/>
            <a:ext cx="4600677" cy="181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177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Kikker be cool</a:t>
            </a:r>
            <a:br>
              <a:rPr lang="nl-BE" sz="2400" b="1" dirty="0">
                <a:solidFill>
                  <a:srgbClr val="C90735"/>
                </a:solidFill>
                <a:latin typeface="Source Sans Pro"/>
              </a:rPr>
            </a:br>
            <a:r>
              <a:rPr lang="nl-BE" sz="1800" b="1" dirty="0">
                <a:solidFill>
                  <a:srgbClr val="C90735"/>
                </a:solidFill>
                <a:latin typeface="Source Sans Pro"/>
              </a:rPr>
              <a:t>(vanaf 8 jaar)</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Via Kikker Be Cool leren kinderen heel wat vaardigheden zoals goede manieren, </a:t>
            </a:r>
            <a:r>
              <a:rPr lang="nl-NL" sz="1600" b="1" dirty="0">
                <a:latin typeface="Source Sans Pro"/>
              </a:rPr>
              <a:t>opkomen voor zichzelf, omgaan met pesten en plagen en sociale vaardigheden</a:t>
            </a:r>
            <a:r>
              <a:rPr lang="nl-NL" sz="1600" dirty="0">
                <a:latin typeface="Source Sans Pro"/>
              </a:rPr>
              <a:t>. De kinderen moeten proberen als een coole kikker te antwoorden op de vragen uit het spel. Een coole kikker kan niet alleen goed met anderen omgaan, maar komt ook op voor zichzelf. Hij heeft goede manieren en laat niet zomaar over zich heen lopen bij pest- of plaaggedrag.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8434" name="Picture 2" descr="Bordspel Kikkerbecool voor kinderen vanaf 7 ja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4721" y="3622545"/>
            <a:ext cx="3870713" cy="280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50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876354"/>
          </a:xfrm>
        </p:spPr>
        <p:txBody>
          <a:bodyPr>
            <a:normAutofit fontScale="92500" lnSpcReduction="20000"/>
          </a:bodyPr>
          <a:lstStyle/>
          <a:p>
            <a:pPr marL="0" indent="0">
              <a:buNone/>
            </a:pPr>
            <a:r>
              <a:rPr lang="nl-BE" sz="2600" b="1" dirty="0">
                <a:solidFill>
                  <a:srgbClr val="C90735"/>
                </a:solidFill>
                <a:latin typeface="Source Sans Pro"/>
              </a:rPr>
              <a:t>Een wereld vol troost</a:t>
            </a:r>
            <a:endParaRPr lang="nl-BE" sz="2600" dirty="0">
              <a:solidFill>
                <a:srgbClr val="C90735"/>
              </a:solidFill>
              <a:latin typeface="Source Sans Pro"/>
            </a:endParaRPr>
          </a:p>
          <a:p>
            <a:pPr marL="0" indent="0">
              <a:buNone/>
            </a:pPr>
            <a:endParaRPr lang="nl-BE" dirty="0">
              <a:latin typeface="Source Sans Pro"/>
            </a:endParaRPr>
          </a:p>
          <a:p>
            <a:pPr marL="0" indent="0">
              <a:buNone/>
            </a:pPr>
            <a:r>
              <a:rPr lang="nl-NL" sz="1700" b="1" dirty="0">
                <a:solidFill>
                  <a:srgbClr val="C90735"/>
                </a:solidFill>
                <a:latin typeface="Source Sans Pro"/>
              </a:rPr>
              <a:t>Wat? </a:t>
            </a:r>
            <a:br>
              <a:rPr lang="nl-NL" sz="1700" b="1" dirty="0">
                <a:solidFill>
                  <a:srgbClr val="C90735"/>
                </a:solidFill>
                <a:latin typeface="Source Sans Pro"/>
              </a:rPr>
            </a:br>
            <a:r>
              <a:rPr lang="nl-NL" sz="1700" dirty="0">
                <a:latin typeface="Source Sans Pro"/>
              </a:rPr>
              <a:t>Het pakket ‘een wereld vol troost’ helpt kinderen te </a:t>
            </a:r>
            <a:r>
              <a:rPr lang="nl-NL" sz="1700" b="1" dirty="0">
                <a:latin typeface="Source Sans Pro"/>
              </a:rPr>
              <a:t>communiceren over verlieservaringen </a:t>
            </a:r>
            <a:r>
              <a:rPr lang="nl-NL" sz="1700" dirty="0">
                <a:latin typeface="Source Sans Pro"/>
              </a:rPr>
              <a:t>om op een gezonde manier hiermee te leren omgaan. Er wordt op een laagdrempelige en niet-stigmatiserende manier rond gevoelens gewerkt. Ook kinderen moeten de kans krijgen om hun gevoelens te uiten, hoe graag we hen ook willen beschermen tegen verlies. Als leerkracht of begeleider vind je zeker de nodige materialen om aan de slag te gaan rond een concrete verlieservaring. De koffer bevat materiaal rond 15 verliessituaties nl: </a:t>
            </a:r>
            <a:br>
              <a:rPr lang="nl-NL" sz="1700" dirty="0">
                <a:latin typeface="Source Sans Pro"/>
              </a:rPr>
            </a:br>
            <a:r>
              <a:rPr lang="nl-NL" sz="1700" dirty="0">
                <a:latin typeface="Source Sans Pro"/>
              </a:rPr>
              <a:t>	</a:t>
            </a:r>
            <a:r>
              <a:rPr lang="nl-NL" sz="1300" dirty="0">
                <a:latin typeface="Source Sans Pro"/>
              </a:rPr>
              <a:t>• Verandering in leefomgeving </a:t>
            </a:r>
            <a:br>
              <a:rPr lang="nl-NL" sz="1300" dirty="0">
                <a:latin typeface="Source Sans Pro"/>
              </a:rPr>
            </a:br>
            <a:r>
              <a:rPr lang="nl-NL" sz="1300" dirty="0">
                <a:latin typeface="Source Sans Pro"/>
              </a:rPr>
              <a:t>	• Inbraak en diefstal </a:t>
            </a:r>
            <a:br>
              <a:rPr lang="nl-NL" sz="1300" dirty="0">
                <a:latin typeface="Source Sans Pro"/>
              </a:rPr>
            </a:br>
            <a:r>
              <a:rPr lang="nl-NL" sz="1300" dirty="0">
                <a:latin typeface="Source Sans Pro"/>
              </a:rPr>
              <a:t>	• Confrontatie met (natuur)rampen en oorlog </a:t>
            </a:r>
            <a:br>
              <a:rPr lang="nl-NL" sz="1300" dirty="0">
                <a:latin typeface="Source Sans Pro"/>
              </a:rPr>
            </a:br>
            <a:r>
              <a:rPr lang="nl-NL" sz="1300" dirty="0">
                <a:latin typeface="Source Sans Pro"/>
              </a:rPr>
              <a:t>	• Ziekte, opname in een ziekenhuis, functieverlies </a:t>
            </a:r>
            <a:br>
              <a:rPr lang="nl-NL" sz="1300" dirty="0">
                <a:latin typeface="Source Sans Pro"/>
              </a:rPr>
            </a:br>
            <a:r>
              <a:rPr lang="nl-NL" sz="1300" dirty="0">
                <a:latin typeface="Source Sans Pro"/>
              </a:rPr>
              <a:t>	• Veranderingen n.a.v. de ontwikkeling van het kind (ouder worden) </a:t>
            </a:r>
            <a:br>
              <a:rPr lang="nl-NL" sz="1300" dirty="0">
                <a:latin typeface="Source Sans Pro"/>
              </a:rPr>
            </a:br>
            <a:r>
              <a:rPr lang="nl-NL" sz="1300" dirty="0">
                <a:latin typeface="Source Sans Pro"/>
              </a:rPr>
              <a:t>	• Dementie </a:t>
            </a:r>
            <a:br>
              <a:rPr lang="nl-NL" sz="1300" dirty="0">
                <a:latin typeface="Source Sans Pro"/>
              </a:rPr>
            </a:br>
            <a:r>
              <a:rPr lang="nl-NL" sz="1300" dirty="0">
                <a:latin typeface="Source Sans Pro"/>
              </a:rPr>
              <a:t>	• Overlijden </a:t>
            </a:r>
            <a:br>
              <a:rPr lang="nl-NL" sz="1300" dirty="0">
                <a:latin typeface="Source Sans Pro"/>
              </a:rPr>
            </a:br>
            <a:r>
              <a:rPr lang="nl-NL" sz="1300" dirty="0">
                <a:latin typeface="Source Sans Pro"/>
              </a:rPr>
              <a:t>	• Scheiding van iemand, een dier dat wegloopt, (echt)scheiding </a:t>
            </a:r>
            <a:br>
              <a:rPr lang="nl-NL" sz="1300" dirty="0">
                <a:latin typeface="Source Sans Pro"/>
              </a:rPr>
            </a:br>
            <a:r>
              <a:rPr lang="nl-NL" sz="1300" dirty="0">
                <a:latin typeface="Source Sans Pro"/>
              </a:rPr>
              <a:t>	• Iemand wordt vermist, loopt verloren </a:t>
            </a:r>
            <a:br>
              <a:rPr lang="nl-NL" sz="1300" dirty="0">
                <a:latin typeface="Source Sans Pro"/>
              </a:rPr>
            </a:br>
            <a:r>
              <a:rPr lang="nl-NL" sz="1300" dirty="0">
                <a:latin typeface="Source Sans Pro"/>
              </a:rPr>
              <a:t>	• Afwijzing door anderen </a:t>
            </a:r>
            <a:br>
              <a:rPr lang="nl-NL" sz="1300" dirty="0">
                <a:latin typeface="Source Sans Pro"/>
              </a:rPr>
            </a:br>
            <a:r>
              <a:rPr lang="nl-NL" sz="1300" dirty="0">
                <a:latin typeface="Source Sans Pro"/>
              </a:rPr>
              <a:t>	• Belangrijke veranderingen bij ouders </a:t>
            </a:r>
            <a:br>
              <a:rPr lang="nl-NL" sz="1300" dirty="0">
                <a:latin typeface="Source Sans Pro"/>
              </a:rPr>
            </a:br>
            <a:r>
              <a:rPr lang="nl-NL" sz="1300" dirty="0">
                <a:latin typeface="Source Sans Pro"/>
              </a:rPr>
              <a:t>	• Verlies van een betekenisvol object </a:t>
            </a:r>
            <a:br>
              <a:rPr lang="nl-NL" sz="1300" dirty="0">
                <a:latin typeface="Source Sans Pro"/>
              </a:rPr>
            </a:br>
            <a:r>
              <a:rPr lang="nl-NL" sz="1300" dirty="0">
                <a:latin typeface="Source Sans Pro"/>
              </a:rPr>
              <a:t>	• Verlies in het spel </a:t>
            </a:r>
            <a:br>
              <a:rPr lang="nl-NL" sz="1300" dirty="0">
                <a:latin typeface="Source Sans Pro"/>
              </a:rPr>
            </a:br>
            <a:r>
              <a:rPr lang="nl-NL" sz="1300" dirty="0">
                <a:latin typeface="Source Sans Pro"/>
              </a:rPr>
              <a:t>	• Een familielid met een handicap, met een ziekte </a:t>
            </a:r>
            <a:br>
              <a:rPr lang="nl-NL" sz="1300" dirty="0">
                <a:latin typeface="Source Sans Pro"/>
              </a:rPr>
            </a:br>
            <a:r>
              <a:rPr lang="nl-NL" sz="1300" dirty="0">
                <a:latin typeface="Source Sans Pro"/>
              </a:rPr>
              <a:t>	• Natuur </a:t>
            </a:r>
          </a:p>
          <a:p>
            <a:pPr marL="0" indent="0">
              <a:buNone/>
            </a:pPr>
            <a:endParaRPr lang="nl-NL" sz="1700" b="1" dirty="0">
              <a:solidFill>
                <a:srgbClr val="C90735"/>
              </a:solidFill>
              <a:latin typeface="Source Sans Pro"/>
            </a:endParaRPr>
          </a:p>
          <a:p>
            <a:pPr marL="0" indent="0">
              <a:buNone/>
            </a:pPr>
            <a:r>
              <a:rPr lang="nl-NL" sz="1700" b="1" dirty="0">
                <a:solidFill>
                  <a:srgbClr val="C90735"/>
                </a:solidFill>
                <a:latin typeface="Source Sans Pro"/>
              </a:rPr>
              <a:t>Kostprijs? </a:t>
            </a:r>
            <a:br>
              <a:rPr lang="nl-NL" sz="1700" b="1" dirty="0">
                <a:solidFill>
                  <a:srgbClr val="C90735"/>
                </a:solidFill>
                <a:latin typeface="Source Sans Pro"/>
              </a:rPr>
            </a:br>
            <a:r>
              <a:rPr lang="nl-NL" sz="1700" dirty="0">
                <a:latin typeface="Source Sans Pro"/>
              </a:rPr>
              <a:t>Gratis </a:t>
            </a:r>
            <a:r>
              <a:rPr lang="nl-NL" sz="1700" dirty="0">
                <a:latin typeface="Source Sans Pro"/>
                <a:hlinkClick r:id="rId2"/>
              </a:rPr>
              <a:t>hier</a:t>
            </a:r>
            <a:r>
              <a:rPr lang="nl-NL" sz="1700" dirty="0">
                <a:latin typeface="Source Sans Pro"/>
              </a:rPr>
              <a:t> te ontlenen bij Logo Leieland.</a:t>
            </a:r>
            <a:br>
              <a:rPr lang="nl-NL" sz="1700" dirty="0">
                <a:latin typeface="Source Sans Pro"/>
              </a:rPr>
            </a:br>
            <a:br>
              <a:rPr lang="nl-NL" sz="1700" dirty="0">
                <a:latin typeface="Source Sans Pro"/>
              </a:rPr>
            </a:br>
            <a:endParaRPr lang="nl-NL" sz="1700" dirty="0">
              <a:latin typeface="Source Sans Pro"/>
            </a:endParaRPr>
          </a:p>
          <a:p>
            <a:pPr marL="0" indent="0">
              <a:buNone/>
            </a:pPr>
            <a:r>
              <a:rPr lang="nl-NL" sz="1700" b="1" dirty="0">
                <a:solidFill>
                  <a:srgbClr val="C90735"/>
                </a:solidFill>
                <a:latin typeface="Source Sans Pro"/>
              </a:rPr>
              <a:t>Meer info? </a:t>
            </a:r>
            <a:br>
              <a:rPr lang="nl-NL" sz="1700" b="1" dirty="0">
                <a:solidFill>
                  <a:srgbClr val="C90735"/>
                </a:solidFill>
                <a:latin typeface="Source Sans Pro"/>
              </a:rPr>
            </a:br>
            <a:r>
              <a:rPr lang="nl-NL" sz="1700" dirty="0">
                <a:latin typeface="Source Sans Pro"/>
              </a:rPr>
              <a:t>Telefoon: 056/44.07.94 </a:t>
            </a:r>
            <a:br>
              <a:rPr lang="nl-NL" sz="1700" dirty="0">
                <a:latin typeface="Source Sans Pro"/>
              </a:rPr>
            </a:br>
            <a:r>
              <a:rPr lang="nl-NL" sz="1700" dirty="0">
                <a:latin typeface="Source Sans Pro"/>
              </a:rPr>
              <a:t>E-mail: </a:t>
            </a:r>
            <a:r>
              <a:rPr lang="nl-NL" sz="1700" dirty="0">
                <a:latin typeface="Source Sans Pro"/>
                <a:hlinkClick r:id="rId3"/>
              </a:rPr>
              <a:t>logo@logoleieland.be</a:t>
            </a:r>
            <a:r>
              <a:rPr lang="nl-NL" sz="1700" dirty="0">
                <a:latin typeface="Source Sans Pro"/>
              </a:rPr>
              <a:t> </a:t>
            </a:r>
            <a:endParaRPr lang="nl-BE" sz="17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9458" name="Picture 2" descr="Een wereld vol troost | Zakboekje (in 5-voud) kopen? | Marsival.be"/>
          <p:cNvPicPr>
            <a:picLocks noChangeAspect="1" noChangeArrowheads="1"/>
          </p:cNvPicPr>
          <p:nvPr/>
        </p:nvPicPr>
        <p:blipFill rotWithShape="1">
          <a:blip r:embed="rId4">
            <a:extLst>
              <a:ext uri="{28A0092B-C50C-407E-A947-70E740481C1C}">
                <a14:useLocalDpi xmlns:a14="http://schemas.microsoft.com/office/drawing/2010/main" val="0"/>
              </a:ext>
            </a:extLst>
          </a:blip>
          <a:srcRect l="-1505" t="20573" b="17927"/>
          <a:stretch/>
        </p:blipFill>
        <p:spPr bwMode="auto">
          <a:xfrm>
            <a:off x="8191893" y="3242822"/>
            <a:ext cx="3407381" cy="206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9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876354"/>
          </a:xfrm>
        </p:spPr>
        <p:txBody>
          <a:bodyPr>
            <a:normAutofit/>
          </a:bodyPr>
          <a:lstStyle/>
          <a:p>
            <a:pPr marL="0" indent="0">
              <a:buNone/>
            </a:pPr>
            <a:r>
              <a:rPr lang="nl-BE" sz="2400" b="1" dirty="0">
                <a:solidFill>
                  <a:srgbClr val="C90735"/>
                </a:solidFill>
                <a:latin typeface="Source Sans Pro"/>
              </a:rPr>
              <a:t>Over jou. Omdat ik je nooit vergeet. </a:t>
            </a:r>
            <a:endParaRPr lang="nl-BE" sz="24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In dit werkboek help je kinderen omgaan met de dood van een dierbare. Via invulblaadjes staan kinderen stil bij het afscheid nemen van iemand die ze graag zien, hun emoties en de verwerking ervan, het rouwproces in al zijn facetten. </a:t>
            </a:r>
            <a:r>
              <a:rPr lang="nl-BE" sz="1600" dirty="0">
                <a:latin typeface="Source Sans Pro"/>
              </a:rPr>
              <a:t>Het geeft tevens een goede basis aan ouders of leraren om in gesprek te gaan over het thema.</a:t>
            </a:r>
            <a:endParaRPr lang="nl-NL" sz="1600" dirty="0">
              <a:latin typeface="Source Sans Pro"/>
            </a:endParaRPr>
          </a:p>
          <a:p>
            <a:pPr marL="0" indent="0">
              <a:buNone/>
            </a:pPr>
            <a:endParaRPr lang="nl-NL" sz="1600" dirty="0">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Bestellen kan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a:t>
            </a:r>
            <a:br>
              <a:rPr lang="nl-NL" sz="1600" b="1" dirty="0">
                <a:solidFill>
                  <a:srgbClr val="C90735"/>
                </a:solidFill>
                <a:latin typeface="Source Sans Pro"/>
              </a:rPr>
            </a:br>
            <a:br>
              <a:rPr lang="nl-NL" sz="1600" b="1" dirty="0">
                <a:solidFill>
                  <a:srgbClr val="C90735"/>
                </a:solidFill>
                <a:latin typeface="Source Sans Pro"/>
              </a:rPr>
            </a:br>
            <a:endParaRPr lang="nl-NL" sz="1600" b="1" dirty="0">
              <a:solidFill>
                <a:srgbClr val="C90735"/>
              </a:solidFill>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Website: meer informatie vind je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hlinkClick r:id="rId2">
                <a:extLst>
                  <a:ext uri="{A12FA001-AC4F-418D-AE19-62706E023703}">
                    <ahyp:hlinkClr xmlns:ahyp="http://schemas.microsoft.com/office/drawing/2018/hyperlinkcolor" val="tx"/>
                  </a:ext>
                </a:extLst>
              </a:hlinkClick>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30" name="Picture 6" descr="Boek &amp;#39;Over jou. Omdat ik je nooit vergeet.&amp;#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600" y="2919458"/>
            <a:ext cx="3802017" cy="380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164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Mimürfel</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err="1">
                <a:latin typeface="Source Sans Pro"/>
              </a:rPr>
              <a:t>Mimürfel</a:t>
            </a:r>
            <a:r>
              <a:rPr lang="nl-NL" sz="1600" dirty="0">
                <a:latin typeface="Source Sans Pro"/>
              </a:rPr>
              <a:t> bestaat uit een aantal </a:t>
            </a:r>
            <a:r>
              <a:rPr lang="nl-NL" sz="1600" b="1" dirty="0">
                <a:latin typeface="Source Sans Pro"/>
              </a:rPr>
              <a:t>dobbelstenen met aan elke zijde een mimiek</a:t>
            </a:r>
            <a:r>
              <a:rPr lang="nl-NL" sz="1600" dirty="0">
                <a:latin typeface="Source Sans Pro"/>
              </a:rPr>
              <a:t>: de vrolijke, de optimist, de besluitloze, de verbaasde, de pessimist en de woedende. Hiermee kunnen veel technieken uitgeprobeerd worden, waarvan een aantal suggesties bij de speluitleg staan bv. lees het nieuwsbericht voor op een vrolijke manier. Het spelen van dit spel kan aanleiding geven tot het voeren van een </a:t>
            </a:r>
            <a:r>
              <a:rPr lang="nl-NL" sz="1600" b="1" dirty="0">
                <a:latin typeface="Source Sans Pro"/>
              </a:rPr>
              <a:t>klasgesprek of discussie </a:t>
            </a:r>
            <a:r>
              <a:rPr lang="nl-NL" sz="1600" dirty="0">
                <a:latin typeface="Source Sans Pro"/>
              </a:rPr>
              <a:t>en leert kinderen omgaan met emoties.</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484" name="Picture 4" descr="https://logoleieland.be/sites/default/files/styles/material_picture/public/materials/Mim%C3%BCrfel.JPG?itok=EU_LLWE3&amp;c=24ce675e0d14dfc79df301afc940b4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225" y="4111623"/>
            <a:ext cx="3479801" cy="260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56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784914"/>
          </a:xfrm>
        </p:spPr>
        <p:txBody>
          <a:bodyPr>
            <a:normAutofit lnSpcReduction="10000"/>
          </a:bodyPr>
          <a:lstStyle/>
          <a:p>
            <a:pPr marL="0" indent="0">
              <a:buNone/>
            </a:pPr>
            <a:r>
              <a:rPr lang="nl-BE" sz="2400" b="1" dirty="0">
                <a:solidFill>
                  <a:srgbClr val="C90735"/>
                </a:solidFill>
                <a:latin typeface="Source Sans Pro"/>
              </a:rPr>
              <a:t>De coole kikker </a:t>
            </a:r>
            <a:br>
              <a:rPr lang="nl-BE" sz="2400" b="1" dirty="0">
                <a:solidFill>
                  <a:srgbClr val="C90735"/>
                </a:solidFill>
                <a:latin typeface="Source Sans Pro"/>
              </a:rPr>
            </a:br>
            <a:r>
              <a:rPr lang="nl-BE" sz="1800" b="1" dirty="0">
                <a:solidFill>
                  <a:srgbClr val="C90735"/>
                </a:solidFill>
                <a:latin typeface="Source Sans Pro"/>
              </a:rPr>
              <a:t>(vanaf 8 jaar)</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dirty="0">
                <a:latin typeface="Source Sans Pro"/>
              </a:rPr>
            </a:br>
            <a:r>
              <a:rPr lang="nl-NL" sz="1600" dirty="0">
                <a:latin typeface="Source Sans Pro"/>
              </a:rPr>
              <a:t>Dit kwartetspel helpt kinderen en volwassenen zich socialer te gedragen. Kinderen en jongeren die </a:t>
            </a:r>
            <a:r>
              <a:rPr lang="nl-NL" sz="1600" b="1" dirty="0">
                <a:latin typeface="Source Sans Pro"/>
              </a:rPr>
              <a:t>sociaal vaardig zijn </a:t>
            </a:r>
            <a:r>
              <a:rPr lang="nl-NL" sz="1600" dirty="0">
                <a:latin typeface="Source Sans Pro"/>
              </a:rPr>
              <a:t>voelen zich vaak beter, hebben meer zelfvertrouwen en kunnen tegen een stootje. Het spel bestaat uit 9 kwartetten met diverse onderwerpen die ook tijdens sociale vaardigheidstrainingen gebruikt kunnen worden. De thema’s zijn de volgende: </a:t>
            </a:r>
            <a:br>
              <a:rPr lang="nl-NL" sz="1700" dirty="0">
                <a:latin typeface="Source Sans Pro"/>
              </a:rPr>
            </a:br>
            <a:r>
              <a:rPr lang="nl-NL" sz="1300" dirty="0">
                <a:latin typeface="Source Sans Pro"/>
              </a:rPr>
              <a:t>	• Hoe leer je iemand snel kennen? </a:t>
            </a:r>
            <a:br>
              <a:rPr lang="nl-NL" sz="1300" dirty="0">
                <a:latin typeface="Source Sans Pro"/>
              </a:rPr>
            </a:br>
            <a:r>
              <a:rPr lang="nl-NL" sz="1300" dirty="0">
                <a:latin typeface="Source Sans Pro"/>
              </a:rPr>
              <a:t>	• Hoe krijg je vrienden? </a:t>
            </a:r>
            <a:br>
              <a:rPr lang="nl-NL" sz="1300" dirty="0">
                <a:latin typeface="Source Sans Pro"/>
              </a:rPr>
            </a:br>
            <a:r>
              <a:rPr lang="nl-NL" sz="1300" dirty="0">
                <a:latin typeface="Source Sans Pro"/>
              </a:rPr>
              <a:t>	• Hoe werk je goed samen? </a:t>
            </a:r>
            <a:br>
              <a:rPr lang="nl-NL" sz="1300" dirty="0">
                <a:latin typeface="Source Sans Pro"/>
              </a:rPr>
            </a:br>
            <a:r>
              <a:rPr lang="nl-NL" sz="1300" dirty="0">
                <a:latin typeface="Source Sans Pro"/>
              </a:rPr>
              <a:t>	• Hoe onderhandel je? </a:t>
            </a:r>
            <a:br>
              <a:rPr lang="nl-NL" sz="1300" dirty="0">
                <a:latin typeface="Source Sans Pro"/>
              </a:rPr>
            </a:br>
            <a:r>
              <a:rPr lang="nl-NL" sz="1300" dirty="0">
                <a:latin typeface="Source Sans Pro"/>
              </a:rPr>
              <a:t>	• Hoe vraag je of je mee mag spelen? </a:t>
            </a:r>
            <a:br>
              <a:rPr lang="nl-NL" sz="1300" dirty="0">
                <a:latin typeface="Source Sans Pro"/>
              </a:rPr>
            </a:br>
            <a:r>
              <a:rPr lang="nl-NL" sz="1300" dirty="0">
                <a:latin typeface="Source Sans Pro"/>
              </a:rPr>
              <a:t>	• Wat doe je als je uitgescholden wordt? </a:t>
            </a:r>
            <a:br>
              <a:rPr lang="nl-NL" sz="1300" dirty="0">
                <a:latin typeface="Source Sans Pro"/>
              </a:rPr>
            </a:br>
            <a:r>
              <a:rPr lang="nl-NL" sz="1300" dirty="0">
                <a:latin typeface="Source Sans Pro"/>
              </a:rPr>
              <a:t>	• Een groep pest 1 kind. Wat doe je? </a:t>
            </a:r>
            <a:br>
              <a:rPr lang="nl-NL" sz="1300" dirty="0">
                <a:latin typeface="Source Sans Pro"/>
              </a:rPr>
            </a:br>
            <a:r>
              <a:rPr lang="nl-NL" sz="1300" dirty="0">
                <a:latin typeface="Source Sans Pro"/>
              </a:rPr>
              <a:t>	• Een meisje wordt buitengesloten. </a:t>
            </a:r>
            <a:br>
              <a:rPr lang="nl-NL" sz="1300" dirty="0">
                <a:latin typeface="Source Sans Pro"/>
              </a:rPr>
            </a:br>
            <a:r>
              <a:rPr lang="nl-NL" sz="1300" dirty="0">
                <a:latin typeface="Source Sans Pro"/>
              </a:rPr>
              <a:t>	• Wat doe je als je gepest wordt? </a:t>
            </a:r>
          </a:p>
          <a:p>
            <a:pPr marL="0" indent="0">
              <a:buNone/>
            </a:pPr>
            <a:endParaRPr lang="nl-NL" sz="1700" dirty="0">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1506" name="Picture 2" descr="https://logoleieland.be/sites/default/files/styles/material_picture/public/materials/De%20coole%20kikker_0.JPG?itok=3HLwFDLm&amp;c=f15abd2e45d2c903ed8dec7a10c8d7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3182112"/>
            <a:ext cx="2377863" cy="178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021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Monsterkoffers </a:t>
            </a:r>
            <a:br>
              <a:rPr lang="nl-BE" sz="2400" b="1" dirty="0">
                <a:solidFill>
                  <a:srgbClr val="C90735"/>
                </a:solidFill>
                <a:latin typeface="Source Sans Pro"/>
              </a:rPr>
            </a:br>
            <a:r>
              <a:rPr lang="nl-BE" sz="1800" b="1" dirty="0">
                <a:solidFill>
                  <a:srgbClr val="C90735"/>
                </a:solidFill>
                <a:latin typeface="Source Sans Pro"/>
              </a:rPr>
              <a:t>(eerste, tweede, derde leerjaar)</a:t>
            </a:r>
            <a:endParaRPr lang="nl-BE" sz="1800" dirty="0">
              <a:solidFill>
                <a:srgbClr val="C90735"/>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2530" name="Picture 2" descr="https://logoleieland.be/sites/default/files/domain%20editor/leielandcm/Monsterkoffer%20inhou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26" y="2164049"/>
            <a:ext cx="4134102" cy="275693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5257800" y="1864465"/>
            <a:ext cx="6096000" cy="3785652"/>
          </a:xfrm>
          <a:prstGeom prst="rect">
            <a:avLst/>
          </a:prstGeom>
        </p:spPr>
        <p:txBody>
          <a:bodyPr>
            <a:spAutoFit/>
          </a:bodyPr>
          <a:lstStyle/>
          <a:p>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De twee monsterkoffers bieden een hulp bij het </a:t>
            </a:r>
            <a:r>
              <a:rPr lang="nl-NL" sz="1600" b="1" dirty="0">
                <a:latin typeface="Source Sans Pro"/>
              </a:rPr>
              <a:t>praten over angsten met kinderen</a:t>
            </a:r>
            <a:r>
              <a:rPr lang="nl-NL" sz="1600" dirty="0">
                <a:latin typeface="Source Sans Pro"/>
              </a:rPr>
              <a:t>. Ze kunnen zowel in de </a:t>
            </a:r>
            <a:r>
              <a:rPr lang="nl-NL" sz="1600" b="1" dirty="0">
                <a:latin typeface="Source Sans Pro"/>
              </a:rPr>
              <a:t>klas als thuis </a:t>
            </a:r>
            <a:r>
              <a:rPr lang="nl-NL" sz="1600" dirty="0">
                <a:latin typeface="Source Sans Pro"/>
              </a:rPr>
              <a:t>gebruikt worden. De blauwe koffer bevat platen die samen een verhaal vormen, maar die ook afzonderlijk gebruikt kunnen worden. De rode koffer bevat een T-shirt die als luister-, verdwijn- of slaapshirt gebruikt kan worden. </a:t>
            </a:r>
          </a:p>
          <a:p>
            <a:endParaRPr lang="nl-NL" sz="1600" dirty="0">
              <a:latin typeface="Source Sans Pro"/>
            </a:endParaRPr>
          </a:p>
          <a:p>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3"/>
              </a:rPr>
              <a:t>hier</a:t>
            </a:r>
            <a:r>
              <a:rPr lang="nl-NL" sz="1600" dirty="0">
                <a:latin typeface="Source Sans Pro"/>
              </a:rPr>
              <a:t> te ontlenen bij Logo Leieland.</a:t>
            </a:r>
            <a:br>
              <a:rPr lang="nl-NL" sz="1600" dirty="0">
                <a:latin typeface="Source Sans Pro"/>
              </a:rPr>
            </a:br>
            <a:endParaRPr lang="nl-NL" sz="1600" dirty="0">
              <a:latin typeface="Source Sans Pro"/>
            </a:endParaRPr>
          </a:p>
          <a:p>
            <a:endParaRPr lang="nl-NL" sz="1600" b="1" dirty="0">
              <a:solidFill>
                <a:srgbClr val="C90735"/>
              </a:solidFill>
              <a:latin typeface="Source Sans Pro"/>
            </a:endParaRPr>
          </a:p>
          <a:p>
            <a:r>
              <a:rPr lang="nl-NL" sz="1600" b="1" dirty="0">
                <a:solidFill>
                  <a:srgbClr val="C90735"/>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4"/>
              </a:rPr>
              <a:t>logo@logoleieland.be</a:t>
            </a:r>
            <a:r>
              <a:rPr lang="nl-NL" sz="1600" dirty="0">
                <a:latin typeface="Source Sans Pro"/>
              </a:rPr>
              <a:t> </a:t>
            </a:r>
            <a:endParaRPr lang="nl-BE" sz="1600" b="1" dirty="0">
              <a:latin typeface="Source Sans Pro"/>
            </a:endParaRPr>
          </a:p>
        </p:txBody>
      </p:sp>
    </p:spTree>
    <p:extLst>
      <p:ext uri="{BB962C8B-B14F-4D97-AF65-F5344CB8AC3E}">
        <p14:creationId xmlns:p14="http://schemas.microsoft.com/office/powerpoint/2010/main" val="1360780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721086" cy="5464874"/>
          </a:xfrm>
        </p:spPr>
        <p:txBody>
          <a:bodyPr>
            <a:normAutofit fontScale="70000" lnSpcReduction="20000"/>
          </a:bodyPr>
          <a:lstStyle/>
          <a:p>
            <a:pPr marL="0" indent="0">
              <a:buNone/>
            </a:pPr>
            <a:r>
              <a:rPr lang="nl-BE" sz="3400" b="1" dirty="0">
                <a:solidFill>
                  <a:srgbClr val="C90735"/>
                </a:solidFill>
                <a:latin typeface="Source Sans Pro"/>
              </a:rPr>
              <a:t>Onze klas, ons team</a:t>
            </a:r>
            <a:endParaRPr lang="nl-BE" sz="3400" dirty="0">
              <a:latin typeface="Source Sans Pro"/>
            </a:endParaRPr>
          </a:p>
          <a:p>
            <a:pPr marL="0" indent="0">
              <a:buNone/>
            </a:pPr>
            <a:endParaRPr lang="nl-NL" sz="1700" b="1" dirty="0">
              <a:solidFill>
                <a:srgbClr val="C90735"/>
              </a:solidFill>
              <a:latin typeface="Source Sans Pro"/>
            </a:endParaRPr>
          </a:p>
          <a:p>
            <a:pPr marL="0" indent="0">
              <a:buNone/>
            </a:pPr>
            <a:r>
              <a:rPr lang="nl-NL" sz="2300" b="1" dirty="0">
                <a:solidFill>
                  <a:srgbClr val="C90735"/>
                </a:solidFill>
                <a:latin typeface="Source Sans Pro"/>
              </a:rPr>
              <a:t>Wat? </a:t>
            </a:r>
            <a:br>
              <a:rPr lang="nl-NL" sz="2300" b="1" dirty="0">
                <a:solidFill>
                  <a:srgbClr val="C90735"/>
                </a:solidFill>
                <a:latin typeface="Source Sans Pro"/>
              </a:rPr>
            </a:br>
            <a:r>
              <a:rPr lang="nl-NL" sz="2300" dirty="0">
                <a:latin typeface="Source Sans Pro"/>
              </a:rPr>
              <a:t>Scholen, leerkrachten en ouders willen een </a:t>
            </a:r>
            <a:r>
              <a:rPr lang="nl-NL" sz="2300" b="1" dirty="0">
                <a:latin typeface="Source Sans Pro"/>
              </a:rPr>
              <a:t>warm schoolklimaat</a:t>
            </a:r>
            <a:r>
              <a:rPr lang="nl-NL" sz="2300" dirty="0">
                <a:latin typeface="Source Sans Pro"/>
              </a:rPr>
              <a:t>, een plek waar het kind zich goed kan voelen en vertrouwen kan hebben in zichzelf en anderen. Pesten zorgt ervoor dat de klassfeer verziekt wordt, het zelfvertrouwen van leerlingen daalt… Het pakket ‘Onze klas, ons team’ omvat materialen om een </a:t>
            </a:r>
            <a:r>
              <a:rPr lang="nl-NL" sz="2300" b="1" dirty="0">
                <a:latin typeface="Source Sans Pro"/>
              </a:rPr>
              <a:t>positieve groepsvorming </a:t>
            </a:r>
            <a:r>
              <a:rPr lang="nl-NL" sz="2300" dirty="0">
                <a:latin typeface="Source Sans Pro"/>
              </a:rPr>
              <a:t>aan te moedigen. Kinderen verwerven inzichten, vaardigheden en een positieve attitude tegenover zichzelf en anderen door de ervaring en kennis die ze in de klas opdoen. Daarnaast verwerven ze sociale vaardigheden die een buffer vormen tegen groepsproblemen en pestgedrag Het pakket bestaat uit 9 thema’s die op maat uitgewerkt zijn per leerjaar: </a:t>
            </a:r>
            <a:br>
              <a:rPr lang="nl-NL" sz="1700" dirty="0">
                <a:latin typeface="Source Sans Pro"/>
              </a:rPr>
            </a:br>
            <a:r>
              <a:rPr lang="nl-NL" sz="1700" dirty="0">
                <a:latin typeface="Source Sans Pro"/>
              </a:rPr>
              <a:t>	• Samenwerken, respect tonen voor elkaar, afspraken maken, vertrouwen in de groep; </a:t>
            </a:r>
            <a:br>
              <a:rPr lang="nl-NL" sz="1700" dirty="0">
                <a:latin typeface="Source Sans Pro"/>
              </a:rPr>
            </a:br>
            <a:r>
              <a:rPr lang="nl-NL" sz="1700" dirty="0">
                <a:latin typeface="Source Sans Pro"/>
              </a:rPr>
              <a:t>	• Gevoelens; </a:t>
            </a:r>
            <a:br>
              <a:rPr lang="nl-NL" sz="1700" dirty="0">
                <a:latin typeface="Source Sans Pro"/>
              </a:rPr>
            </a:br>
            <a:r>
              <a:rPr lang="nl-NL" sz="1700" dirty="0">
                <a:latin typeface="Source Sans Pro"/>
              </a:rPr>
              <a:t>	• Groepsdynamiek; </a:t>
            </a:r>
            <a:br>
              <a:rPr lang="nl-NL" sz="1700" dirty="0">
                <a:latin typeface="Source Sans Pro"/>
              </a:rPr>
            </a:br>
            <a:r>
              <a:rPr lang="nl-NL" sz="1700" dirty="0">
                <a:latin typeface="Source Sans Pro"/>
              </a:rPr>
              <a:t>	• Leren omgaan met verschillen; </a:t>
            </a:r>
            <a:br>
              <a:rPr lang="nl-NL" sz="1700" dirty="0">
                <a:latin typeface="Source Sans Pro"/>
              </a:rPr>
            </a:br>
            <a:r>
              <a:rPr lang="nl-NL" sz="1700" dirty="0">
                <a:latin typeface="Source Sans Pro"/>
              </a:rPr>
              <a:t>	• Effectief communiceren; </a:t>
            </a:r>
            <a:br>
              <a:rPr lang="nl-NL" sz="1700" dirty="0">
                <a:latin typeface="Source Sans Pro"/>
              </a:rPr>
            </a:br>
            <a:r>
              <a:rPr lang="nl-NL" sz="1700" dirty="0">
                <a:latin typeface="Source Sans Pro"/>
              </a:rPr>
              <a:t>	• Herkennen van pesten; </a:t>
            </a:r>
            <a:br>
              <a:rPr lang="nl-NL" sz="1700" dirty="0">
                <a:latin typeface="Source Sans Pro"/>
              </a:rPr>
            </a:br>
            <a:r>
              <a:rPr lang="nl-NL" sz="1700" dirty="0">
                <a:latin typeface="Source Sans Pro"/>
              </a:rPr>
              <a:t>	• Signaleren en bespreekbaar maken van pesten; </a:t>
            </a:r>
            <a:br>
              <a:rPr lang="nl-NL" sz="1700" dirty="0">
                <a:latin typeface="Source Sans Pro"/>
              </a:rPr>
            </a:br>
            <a:r>
              <a:rPr lang="nl-NL" sz="1700" dirty="0">
                <a:latin typeface="Source Sans Pro"/>
              </a:rPr>
              <a:t>	• Verwerven van inzicht in de rol van de groep bij </a:t>
            </a:r>
            <a:br>
              <a:rPr lang="nl-NL" sz="1700" dirty="0">
                <a:latin typeface="Source Sans Pro"/>
              </a:rPr>
            </a:br>
            <a:r>
              <a:rPr lang="nl-NL" sz="1700" dirty="0">
                <a:latin typeface="Source Sans Pro"/>
              </a:rPr>
              <a:t>	het in stand houden van pesten en andere groepsproblemen; </a:t>
            </a:r>
            <a:br>
              <a:rPr lang="nl-NL" sz="1700" dirty="0">
                <a:latin typeface="Source Sans Pro"/>
              </a:rPr>
            </a:br>
            <a:r>
              <a:rPr lang="nl-NL" sz="1700" dirty="0">
                <a:latin typeface="Source Sans Pro"/>
              </a:rPr>
              <a:t>	• Oplossen van conflicten en pestsituaties </a:t>
            </a:r>
            <a:br>
              <a:rPr lang="nl-NL" sz="1700" dirty="0">
                <a:latin typeface="Source Sans Pro"/>
              </a:rPr>
            </a:br>
            <a:r>
              <a:rPr lang="nl-NL" sz="1700" dirty="0">
                <a:latin typeface="Source Sans Pro"/>
              </a:rPr>
              <a:t>	(als groep en individueel).</a:t>
            </a:r>
          </a:p>
          <a:p>
            <a:pPr marL="0" indent="0">
              <a:buNone/>
            </a:pPr>
            <a:endParaRPr lang="nl-NL" sz="1900" b="1" dirty="0">
              <a:solidFill>
                <a:srgbClr val="C90735"/>
              </a:solidFill>
              <a:latin typeface="Source Sans Pro"/>
            </a:endParaRPr>
          </a:p>
          <a:p>
            <a:pPr marL="0" indent="0">
              <a:buNone/>
            </a:pPr>
            <a:r>
              <a:rPr lang="nl-NL" sz="2300" b="1" dirty="0">
                <a:solidFill>
                  <a:srgbClr val="C90735"/>
                </a:solidFill>
                <a:latin typeface="Source Sans Pro"/>
              </a:rPr>
              <a:t>Kostprijs? </a:t>
            </a:r>
            <a:br>
              <a:rPr lang="nl-NL" sz="2300" b="1" dirty="0">
                <a:solidFill>
                  <a:srgbClr val="C90735"/>
                </a:solidFill>
                <a:latin typeface="Source Sans Pro"/>
              </a:rPr>
            </a:br>
            <a:r>
              <a:rPr lang="nl-NL" sz="2300" dirty="0">
                <a:latin typeface="Source Sans Pro"/>
              </a:rPr>
              <a:t>Gratis </a:t>
            </a:r>
            <a:r>
              <a:rPr lang="nl-NL" sz="2300" dirty="0">
                <a:latin typeface="Source Sans Pro"/>
                <a:hlinkClick r:id="rId2"/>
              </a:rPr>
              <a:t>hier</a:t>
            </a:r>
            <a:r>
              <a:rPr lang="nl-NL" sz="2300" dirty="0">
                <a:latin typeface="Source Sans Pro"/>
              </a:rPr>
              <a:t> te ontlenen bij Logo Leieland (enkel pakket van eerste en tweede leerjaar).</a:t>
            </a:r>
            <a:br>
              <a:rPr lang="nl-NL" sz="2300" dirty="0">
                <a:latin typeface="Source Sans Pro"/>
              </a:rPr>
            </a:br>
            <a:endParaRPr lang="nl-NL" sz="2300" dirty="0">
              <a:latin typeface="Source Sans Pro"/>
            </a:endParaRPr>
          </a:p>
          <a:p>
            <a:pPr marL="0" indent="0">
              <a:buNone/>
            </a:pPr>
            <a:endParaRPr lang="nl-NL" sz="2300" b="1" dirty="0">
              <a:solidFill>
                <a:srgbClr val="C90735"/>
              </a:solidFill>
              <a:latin typeface="Source Sans Pro"/>
            </a:endParaRPr>
          </a:p>
          <a:p>
            <a:pPr marL="0" indent="0">
              <a:buNone/>
            </a:pPr>
            <a:r>
              <a:rPr lang="nl-NL" sz="2300" b="1" dirty="0">
                <a:solidFill>
                  <a:srgbClr val="C90735"/>
                </a:solidFill>
                <a:latin typeface="Source Sans Pro"/>
              </a:rPr>
              <a:t>Meer info? </a:t>
            </a:r>
            <a:br>
              <a:rPr lang="nl-NL" sz="2300" dirty="0">
                <a:latin typeface="Source Sans Pro"/>
              </a:rPr>
            </a:br>
            <a:r>
              <a:rPr lang="nl-NL" sz="2300" dirty="0">
                <a:latin typeface="Source Sans Pro"/>
              </a:rPr>
              <a:t>Telefoon: 056/44.07.94 </a:t>
            </a:r>
            <a:br>
              <a:rPr lang="nl-NL" sz="2300" dirty="0">
                <a:latin typeface="Source Sans Pro"/>
              </a:rPr>
            </a:br>
            <a:r>
              <a:rPr lang="nl-NL" sz="2300" dirty="0">
                <a:latin typeface="Source Sans Pro"/>
              </a:rPr>
              <a:t>E-mail: </a:t>
            </a:r>
            <a:r>
              <a:rPr lang="nl-NL" sz="2300" dirty="0">
                <a:latin typeface="Source Sans Pro"/>
                <a:hlinkClick r:id="rId3"/>
              </a:rPr>
              <a:t>logo@logoleieland.be</a:t>
            </a:r>
            <a:r>
              <a:rPr lang="nl-NL" sz="2300" dirty="0">
                <a:latin typeface="Source Sans Pro"/>
              </a:rPr>
              <a:t> </a:t>
            </a:r>
            <a:endParaRPr lang="nl-BE" sz="23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49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3554" name="Picture 2" descr="https://logoleieland.be/sites/default/files/styles/material_picture/public/materials/onze%20klas%2C%20ons%20team.JPG?itok=vpV41ujG&amp;c=1626da0e2bb4763fb72390797f47ef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337" y="3389947"/>
            <a:ext cx="3632200"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07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252" y="996133"/>
            <a:ext cx="10515600" cy="5463449"/>
          </a:xfrm>
        </p:spPr>
        <p:txBody>
          <a:bodyPr>
            <a:normAutofit fontScale="25000" lnSpcReduction="20000"/>
          </a:bodyPr>
          <a:lstStyle/>
          <a:p>
            <a:pPr marL="0" indent="0">
              <a:buNone/>
            </a:pPr>
            <a:r>
              <a:rPr lang="nl-BE" sz="6400" dirty="0">
                <a:latin typeface="Source Sans Pro"/>
              </a:rPr>
              <a:t>In de rechter bovenhoek is telkens aangeduid om welk soort interventie het gaat: </a:t>
            </a:r>
          </a:p>
          <a:p>
            <a:pPr lvl="1"/>
            <a:r>
              <a:rPr lang="nl-BE" sz="6400" b="1" dirty="0">
                <a:latin typeface="Source Sans Pro"/>
              </a:rPr>
              <a:t>Educatief materiaal</a:t>
            </a:r>
            <a:r>
              <a:rPr lang="nl-BE" sz="6400" dirty="0">
                <a:latin typeface="Source Sans Pro"/>
              </a:rPr>
              <a:t> (spelmateriaal, methodieken te gebruiken in de klas of school, lesmateriaal…) </a:t>
            </a:r>
          </a:p>
          <a:p>
            <a:pPr lvl="1"/>
            <a:r>
              <a:rPr lang="nl-BE" sz="6400" b="1" dirty="0">
                <a:latin typeface="Source Sans Pro"/>
              </a:rPr>
              <a:t>Projecten</a:t>
            </a:r>
            <a:r>
              <a:rPr lang="nl-BE" sz="6400" dirty="0">
                <a:latin typeface="Source Sans Pro"/>
              </a:rPr>
              <a:t> (projecten binnen je school of klas) </a:t>
            </a:r>
          </a:p>
          <a:p>
            <a:pPr lvl="1"/>
            <a:r>
              <a:rPr lang="nl-BE" sz="6400" dirty="0">
                <a:latin typeface="Source Sans Pro"/>
              </a:rPr>
              <a:t>ouders…)</a:t>
            </a:r>
          </a:p>
          <a:p>
            <a:pPr lvl="1"/>
            <a:r>
              <a:rPr lang="nl-BE" sz="6400" b="1" dirty="0">
                <a:latin typeface="Source Sans Pro"/>
              </a:rPr>
              <a:t>Workshop</a:t>
            </a:r>
            <a:r>
              <a:rPr lang="nl-BE" sz="6400" dirty="0">
                <a:latin typeface="Source Sans Pro"/>
              </a:rPr>
              <a:t> (workshop gericht naar leerlingen, ouders…) </a:t>
            </a:r>
          </a:p>
          <a:p>
            <a:pPr lvl="1"/>
            <a:r>
              <a:rPr lang="nl-BE" sz="6400" b="1" dirty="0">
                <a:latin typeface="Source Sans Pro"/>
              </a:rPr>
              <a:t>Vormingen</a:t>
            </a:r>
            <a:r>
              <a:rPr lang="nl-BE" sz="6400" dirty="0">
                <a:latin typeface="Source Sans Pro"/>
              </a:rPr>
              <a:t> (vormingen voor leerkrachten, directie, zorgcoördinatoren om zelf aan de slag te gaan rond een specifiek thema) </a:t>
            </a:r>
          </a:p>
          <a:p>
            <a:pPr lvl="1"/>
            <a:r>
              <a:rPr lang="nl-BE" sz="6400" b="1" dirty="0">
                <a:latin typeface="Source Sans Pro"/>
              </a:rPr>
              <a:t>Beleidsmateriaal</a:t>
            </a:r>
            <a:r>
              <a:rPr lang="nl-BE" sz="6400" dirty="0">
                <a:latin typeface="Source Sans Pro"/>
              </a:rPr>
              <a:t> (ondersteuningsmethodiek in de uitbouw van een breder gezondheidsbeleid op school of in de klas) </a:t>
            </a:r>
          </a:p>
          <a:p>
            <a:pPr lvl="1"/>
            <a:r>
              <a:rPr lang="nl-BE" sz="6400" b="1" dirty="0">
                <a:latin typeface="Source Sans Pro"/>
              </a:rPr>
              <a:t>Ondersteuning</a:t>
            </a:r>
            <a:r>
              <a:rPr lang="nl-BE" sz="6400" dirty="0">
                <a:latin typeface="Source Sans Pro"/>
              </a:rPr>
              <a:t> (achtergrondinformatie voor de leerkracht, extra ondersteuning voor ouders, …)</a:t>
            </a:r>
            <a:endParaRPr lang="nl-BE" sz="6400" dirty="0"/>
          </a:p>
          <a:p>
            <a:pPr marL="0" indent="0">
              <a:buNone/>
            </a:pPr>
            <a:endParaRPr lang="nl-BE" sz="6400" dirty="0"/>
          </a:p>
          <a:p>
            <a:pPr marL="0" indent="0">
              <a:buNone/>
            </a:pPr>
            <a:r>
              <a:rPr lang="nl-BE" sz="6400" dirty="0">
                <a:latin typeface="Source Sans Pro"/>
              </a:rPr>
              <a:t>Veel plezier en aarzel niet om contact met ons op te nemen bij vragen.</a:t>
            </a:r>
          </a:p>
          <a:p>
            <a:endParaRPr lang="nl-BE" sz="6400" dirty="0">
              <a:latin typeface="Source Sans Pro"/>
            </a:endParaRPr>
          </a:p>
          <a:p>
            <a:endParaRPr lang="nl-BE" sz="6400" dirty="0">
              <a:latin typeface="Source Sans Pro"/>
            </a:endParaRPr>
          </a:p>
          <a:p>
            <a:endParaRPr lang="nl-BE" sz="6400" dirty="0">
              <a:latin typeface="Source Sans Pro"/>
            </a:endParaRPr>
          </a:p>
          <a:p>
            <a:pPr marL="0" indent="0">
              <a:buNone/>
            </a:pPr>
            <a:r>
              <a:rPr lang="nl-BE" sz="6400" dirty="0">
                <a:latin typeface="Source Sans Pro"/>
              </a:rPr>
              <a:t>Gezonde groeten,</a:t>
            </a:r>
          </a:p>
          <a:p>
            <a:pPr marL="0" indent="0">
              <a:buNone/>
            </a:pPr>
            <a:r>
              <a:rPr lang="nl-BE" sz="6400" b="1" dirty="0">
                <a:latin typeface="Source Sans Pro"/>
              </a:rPr>
              <a:t>Logo Leieland</a:t>
            </a:r>
            <a:endParaRPr lang="nl-BE" sz="6400" dirty="0">
              <a:latin typeface="Source Sans Pro"/>
            </a:endParaRPr>
          </a:p>
          <a:p>
            <a:pPr marL="0" indent="0">
              <a:buNone/>
            </a:pPr>
            <a:r>
              <a:rPr lang="nl-BE" sz="6400" dirty="0">
                <a:latin typeface="Source Sans Pro"/>
              </a:rPr>
              <a:t>President Kennedypark 10, 8500 Kortrijk</a:t>
            </a:r>
            <a:br>
              <a:rPr lang="nl-BE" sz="6400" dirty="0">
                <a:latin typeface="Source Sans Pro"/>
              </a:rPr>
            </a:br>
            <a:endParaRPr lang="nl-BE" sz="6400" dirty="0">
              <a:latin typeface="Source Sans Pro"/>
            </a:endParaRPr>
          </a:p>
          <a:p>
            <a:pPr marL="0" indent="0">
              <a:buNone/>
            </a:pPr>
            <a:r>
              <a:rPr lang="nl-BE" sz="6400" dirty="0">
                <a:latin typeface="Source Sans Pro"/>
              </a:rPr>
              <a:t>056/44.07.94</a:t>
            </a:r>
            <a:br>
              <a:rPr lang="nl-BE" sz="6400" dirty="0">
                <a:latin typeface="Source Sans Pro"/>
              </a:rPr>
            </a:br>
            <a:r>
              <a:rPr lang="nl-BE" sz="6400" u="sng" dirty="0">
                <a:latin typeface="Source Sans Pro"/>
                <a:hlinkClick r:id="rId2"/>
              </a:rPr>
              <a:t>info@logoleieland.be</a:t>
            </a:r>
            <a:endParaRPr lang="nl-BE" sz="6400" dirty="0">
              <a:latin typeface="Source Sans Pro"/>
            </a:endParaRPr>
          </a:p>
          <a:p>
            <a:endParaRPr lang="nl-BE" dirty="0"/>
          </a:p>
        </p:txBody>
      </p:sp>
      <p:sp>
        <p:nvSpPr>
          <p:cNvPr id="2" name="Tijdelijke aanduiding voor dianummer 1"/>
          <p:cNvSpPr>
            <a:spLocks noGrp="1"/>
          </p:cNvSpPr>
          <p:nvPr>
            <p:ph type="sldNum" sz="quarter" idx="12"/>
          </p:nvPr>
        </p:nvSpPr>
        <p:spPr/>
        <p:txBody>
          <a:bodyPr/>
          <a:lstStyle/>
          <a:p>
            <a:fld id="{7C0F7DF6-0891-4C89-AB79-072BFD111A44}" type="slidenum">
              <a:rPr lang="nl-BE" smtClean="0"/>
              <a:t>5</a:t>
            </a:fld>
            <a:endParaRPr lang="nl-BE" dirty="0"/>
          </a:p>
        </p:txBody>
      </p:sp>
      <p:pic>
        <p:nvPicPr>
          <p:cNvPr id="9" name="Afbeelding 8"/>
          <p:cNvPicPr/>
          <p:nvPr/>
        </p:nvPicPr>
        <p:blipFill>
          <a:blip r:embed="rId3" cstate="print">
            <a:extLst>
              <a:ext uri="{28A0092B-C50C-407E-A947-70E740481C1C}">
                <a14:useLocalDpi xmlns:a14="http://schemas.microsoft.com/office/drawing/2010/main" val="0"/>
              </a:ext>
            </a:extLst>
          </a:blip>
          <a:stretch>
            <a:fillRect/>
          </a:stretch>
        </p:blipFill>
        <p:spPr>
          <a:xfrm>
            <a:off x="4969511" y="5077822"/>
            <a:ext cx="2252980" cy="1381760"/>
          </a:xfrm>
          <a:prstGeom prst="rect">
            <a:avLst/>
          </a:prstGeom>
        </p:spPr>
      </p:pic>
    </p:spTree>
    <p:extLst>
      <p:ext uri="{BB962C8B-B14F-4D97-AF65-F5344CB8AC3E}">
        <p14:creationId xmlns:p14="http://schemas.microsoft.com/office/powerpoint/2010/main" val="1024415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Voelsprieten </a:t>
            </a:r>
            <a:br>
              <a:rPr lang="nl-BE" sz="2400" b="1" dirty="0">
                <a:solidFill>
                  <a:srgbClr val="C90735"/>
                </a:solidFill>
                <a:latin typeface="Source Sans Pro"/>
              </a:rPr>
            </a:br>
            <a:r>
              <a:rPr lang="nl-BE" sz="1800" b="1" dirty="0">
                <a:solidFill>
                  <a:srgbClr val="C90735"/>
                </a:solidFill>
                <a:latin typeface="Source Sans Pro"/>
              </a:rPr>
              <a:t>(9 tot 12 jaar)</a:t>
            </a:r>
            <a:endParaRPr lang="nl-BE" sz="1800" dirty="0">
              <a:solidFill>
                <a:srgbClr val="C90735"/>
              </a:solidFill>
              <a:latin typeface="Source Sans Pro"/>
            </a:endParaRPr>
          </a:p>
          <a:p>
            <a:pPr marL="0" indent="0">
              <a:buNone/>
            </a:pPr>
            <a:endParaRPr lang="nl-BE" sz="1600"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Het </a:t>
            </a:r>
            <a:r>
              <a:rPr lang="nl-NL" sz="1600" b="1" dirty="0">
                <a:latin typeface="Source Sans Pro"/>
              </a:rPr>
              <a:t>verdriet</a:t>
            </a:r>
            <a:r>
              <a:rPr lang="nl-NL" sz="1600" dirty="0">
                <a:latin typeface="Source Sans Pro"/>
              </a:rPr>
              <a:t> van kinderen wordt vaak niet au </a:t>
            </a:r>
            <a:r>
              <a:rPr lang="nl-NL" sz="1600" dirty="0" err="1">
                <a:latin typeface="Source Sans Pro"/>
              </a:rPr>
              <a:t>serieux</a:t>
            </a:r>
            <a:r>
              <a:rPr lang="nl-NL" sz="1600" dirty="0">
                <a:latin typeface="Source Sans Pro"/>
              </a:rPr>
              <a:t> genomen. Ondanks het feit dat het </a:t>
            </a:r>
            <a:r>
              <a:rPr lang="nl-NL" sz="1600" b="1" dirty="0">
                <a:latin typeface="Source Sans Pro"/>
              </a:rPr>
              <a:t>leren uiten van gevoelens</a:t>
            </a:r>
            <a:r>
              <a:rPr lang="nl-NL" sz="1600" dirty="0">
                <a:latin typeface="Source Sans Pro"/>
              </a:rPr>
              <a:t> zeer belangrijk is ter bescherming tegen neerslachtigheid, is praten over gevoelens niet evident. Daarom leren kinderen in het spel </a:t>
            </a:r>
            <a:r>
              <a:rPr lang="nl-NL" sz="1600" i="1" dirty="0">
                <a:latin typeface="Source Sans Pro"/>
              </a:rPr>
              <a:t>Voelsprieten </a:t>
            </a:r>
            <a:r>
              <a:rPr lang="nl-NL" sz="1600" dirty="0">
                <a:latin typeface="Source Sans Pro"/>
              </a:rPr>
              <a:t>op een speelse manier nadenken en praten over gevoelens. Kinderen leren op deze manier dat alle gevoelens er mogen zijn.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b="1" dirty="0">
                <a:solidFill>
                  <a:srgbClr val="C90735"/>
                </a:solidFill>
                <a:latin typeface="Source Sans Pro"/>
              </a:rPr>
            </a:br>
            <a:br>
              <a:rPr lang="nl-NL" sz="1600" b="1" dirty="0">
                <a:solidFill>
                  <a:srgbClr val="C90735"/>
                </a:solidFill>
                <a:latin typeface="Source Sans Pro"/>
              </a:rPr>
            </a:br>
            <a:endParaRPr lang="nl-NL" sz="1600" b="1" dirty="0">
              <a:solidFill>
                <a:srgbClr val="C90735"/>
              </a:solidFill>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4578" name="Picture 2" descr="https://logoleieland.be/sites/default/files/styles/material_picture/public/materials/Voelsprieten.JPG?itok=iOMgMZI5&amp;c=e9bc1123e9c6e08d9eb656ca2cf7b1f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544" y="3953743"/>
            <a:ext cx="3446890" cy="25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02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lnSpcReduction="10000"/>
          </a:bodyPr>
          <a:lstStyle/>
          <a:p>
            <a:pPr marL="0" indent="0">
              <a:buNone/>
            </a:pPr>
            <a:r>
              <a:rPr lang="nl-BE" sz="2400" b="1" dirty="0">
                <a:solidFill>
                  <a:srgbClr val="C90735"/>
                </a:solidFill>
                <a:latin typeface="Source Sans Pro"/>
              </a:rPr>
              <a:t>Maak van je school een goedgevoel school!?</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Iedere school streeft naar een school zonder pesten. Het zorgt voor een betere sfeer en draagt bij tot het welzijn van zowel de kinderen, ouders als leerkrachten. Maar een school zonder pesten is niet automatisch een </a:t>
            </a:r>
            <a:r>
              <a:rPr lang="nl-NL" sz="1600" b="1" dirty="0">
                <a:latin typeface="Source Sans Pro"/>
              </a:rPr>
              <a:t>goedgevoel school</a:t>
            </a:r>
            <a:r>
              <a:rPr lang="nl-NL" sz="1600" dirty="0">
                <a:latin typeface="Source Sans Pro"/>
              </a:rPr>
              <a:t>. Zeggen jullie elke dag ‘goeie morgen’? Besteed je veel aandacht aan een fijne sfeer in de groep? Geef je alle kinderen voldoende positieve opmerkingen? Het boek richt zich op </a:t>
            </a:r>
            <a:r>
              <a:rPr lang="nl-NL" sz="1600" b="1" dirty="0">
                <a:latin typeface="Source Sans Pro"/>
              </a:rPr>
              <a:t>psychische en sociale aspecten</a:t>
            </a:r>
            <a:r>
              <a:rPr lang="nl-NL" sz="1600" dirty="0">
                <a:latin typeface="Source Sans Pro"/>
              </a:rPr>
              <a:t> en is onderverdeeld in verschillende hoofstukken zoals goeie morgen, gezellige school, anders zijn dat mag, wat zit er in de rugzak? ... In dit boek krijg je niet enkel inspirerende voorbeelden van kleine extraatjes en tips om het goedgevoel te versterken, maar ook vragenlijsten voor kinderen en het team en extra informatie.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 </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endParaRPr lang="nl-NL" sz="1600" dirty="0">
              <a:latin typeface="Source Sans Pro"/>
            </a:endParaRPr>
          </a:p>
          <a:p>
            <a:pPr marL="0" indent="0">
              <a:buNone/>
            </a:pPr>
            <a:endParaRPr lang="nl-BE" sz="1600" b="1"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5602" name="Picture 2" descr="https://logoleieland.be/sites/default/files/styles/material_picture/public/materials/Maak%20van%20je%20school%20een%20goedgevoel%20school.jpg?itok=HDuS9xJq&amp;c=91f1d7a4c2b810d71495d52913bb1576"/>
          <p:cNvPicPr>
            <a:picLocks noChangeAspect="1" noChangeArrowheads="1"/>
          </p:cNvPicPr>
          <p:nvPr/>
        </p:nvPicPr>
        <p:blipFill rotWithShape="1">
          <a:blip r:embed="rId4">
            <a:extLst>
              <a:ext uri="{28A0092B-C50C-407E-A947-70E740481C1C}">
                <a14:useLocalDpi xmlns:a14="http://schemas.microsoft.com/office/drawing/2010/main" val="0"/>
              </a:ext>
            </a:extLst>
          </a:blip>
          <a:srcRect l="19888" t="-4473" r="13897" b="4473"/>
          <a:stretch/>
        </p:blipFill>
        <p:spPr bwMode="auto">
          <a:xfrm>
            <a:off x="8430768" y="3603909"/>
            <a:ext cx="2526919" cy="286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88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Speels omgaan met agressie</a:t>
            </a:r>
            <a:br>
              <a:rPr lang="nl-BE" sz="2400" b="1" dirty="0">
                <a:solidFill>
                  <a:srgbClr val="C90735"/>
                </a:solidFill>
                <a:latin typeface="Source Sans Pro"/>
              </a:rPr>
            </a:br>
            <a:r>
              <a:rPr lang="nl-BE" sz="1800" b="1" dirty="0">
                <a:solidFill>
                  <a:srgbClr val="C90735"/>
                </a:solidFill>
                <a:latin typeface="Source Sans Pro"/>
              </a:rPr>
              <a:t>(vanaf 8 jaar)</a:t>
            </a:r>
            <a:endParaRPr lang="nl-BE" sz="1800" dirty="0">
              <a:solidFill>
                <a:srgbClr val="C90735"/>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6626" name="Picture 2" descr="bol.com | Speels omgaan met agressie | 9789073207882 | R. Portmann | Boek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26" y="1808137"/>
            <a:ext cx="2695687" cy="3850982"/>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989434" y="1915795"/>
            <a:ext cx="6096000" cy="3785652"/>
          </a:xfrm>
          <a:prstGeom prst="rect">
            <a:avLst/>
          </a:prstGeom>
        </p:spPr>
        <p:txBody>
          <a:bodyPr>
            <a:spAutoFit/>
          </a:bodyPr>
          <a:lstStyle/>
          <a:p>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Meer en meer leerkrachten krijgen te maken met </a:t>
            </a:r>
            <a:r>
              <a:rPr lang="nl-NL" sz="1600" b="1" dirty="0">
                <a:latin typeface="Source Sans Pro"/>
              </a:rPr>
              <a:t>geweld en agressiviteit </a:t>
            </a:r>
            <a:r>
              <a:rPr lang="nl-NL" sz="1600" dirty="0">
                <a:latin typeface="Source Sans Pro"/>
              </a:rPr>
              <a:t>in de klas. Vaak wordt daarbij een straf gegeven, terwijl er ook op een constructieve manier op dit gedrag gereageerd kan worden. Dit boek omvat 134 </a:t>
            </a:r>
            <a:r>
              <a:rPr lang="nl-NL" sz="1600" b="1" dirty="0">
                <a:latin typeface="Source Sans Pro"/>
              </a:rPr>
              <a:t>spelletjes en oefeningen </a:t>
            </a:r>
            <a:r>
              <a:rPr lang="nl-NL" sz="1600" dirty="0">
                <a:latin typeface="Source Sans Pro"/>
              </a:rPr>
              <a:t>om conflicten op een creatieve manier op te lossen. </a:t>
            </a:r>
          </a:p>
          <a:p>
            <a:endParaRPr lang="nl-NL" sz="1600" dirty="0">
              <a:latin typeface="Source Sans Pro"/>
            </a:endParaRPr>
          </a:p>
          <a:p>
            <a:endParaRPr lang="nl-NL" sz="1600" b="1" dirty="0">
              <a:solidFill>
                <a:srgbClr val="C90735"/>
              </a:solidFill>
              <a:latin typeface="Source Sans Pro"/>
            </a:endParaRPr>
          </a:p>
          <a:p>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3"/>
              </a:rPr>
              <a:t>hier</a:t>
            </a:r>
            <a:r>
              <a:rPr lang="nl-NL" sz="1600" dirty="0">
                <a:latin typeface="Source Sans Pro"/>
              </a:rPr>
              <a:t> te ontlenen bij Logo Leieland. </a:t>
            </a:r>
          </a:p>
          <a:p>
            <a:endParaRPr lang="nl-NL" sz="1600" dirty="0">
              <a:latin typeface="Source Sans Pro"/>
            </a:endParaRPr>
          </a:p>
          <a:p>
            <a:endParaRPr lang="nl-NL" sz="1600" b="1" dirty="0">
              <a:solidFill>
                <a:srgbClr val="C90735"/>
              </a:solidFill>
              <a:latin typeface="Source Sans Pro"/>
            </a:endParaRPr>
          </a:p>
          <a:p>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4"/>
              </a:rPr>
              <a:t>logo@logoleieland.be</a:t>
            </a:r>
            <a:r>
              <a:rPr lang="nl-NL" sz="1600" dirty="0">
                <a:latin typeface="Source Sans Pro"/>
              </a:rPr>
              <a:t> </a:t>
            </a:r>
            <a:endParaRPr lang="nl-BE" sz="1600" b="1" dirty="0">
              <a:latin typeface="Source Sans Pro"/>
            </a:endParaRPr>
          </a:p>
        </p:txBody>
      </p:sp>
    </p:spTree>
    <p:extLst>
      <p:ext uri="{BB962C8B-B14F-4D97-AF65-F5344CB8AC3E}">
        <p14:creationId xmlns:p14="http://schemas.microsoft.com/office/powerpoint/2010/main" val="4126865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Pesten stoppen, stap voor stap</a:t>
            </a:r>
            <a:endParaRPr lang="nl-BE" sz="2000" dirty="0">
              <a:solidFill>
                <a:srgbClr val="C90735"/>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181022" y="1481162"/>
            <a:ext cx="6486978" cy="4770537"/>
          </a:xfrm>
          <a:prstGeom prst="rect">
            <a:avLst/>
          </a:prstGeom>
        </p:spPr>
        <p:txBody>
          <a:bodyPr wrap="square">
            <a:spAutoFit/>
          </a:bodyPr>
          <a:lstStyle/>
          <a:p>
            <a:r>
              <a:rPr lang="nl-NL" sz="1600" b="1" dirty="0">
                <a:solidFill>
                  <a:srgbClr val="C90735"/>
                </a:solidFill>
                <a:latin typeface="Source Sans Pro"/>
              </a:rPr>
              <a:t>Wat? </a:t>
            </a:r>
            <a:br>
              <a:rPr lang="nl-NL" sz="1600" b="1" dirty="0">
                <a:solidFill>
                  <a:srgbClr val="C90735"/>
                </a:solidFill>
                <a:latin typeface="Source Sans Pro"/>
              </a:rPr>
            </a:br>
            <a:r>
              <a:rPr lang="nl-BE" sz="1600" dirty="0">
                <a:latin typeface="Source Sans Pro"/>
              </a:rPr>
              <a:t>Dit dossier voor het basisonderwijs vertrekt vanuit een ‘</a:t>
            </a:r>
            <a:r>
              <a:rPr lang="nl-BE" sz="1600" b="1" dirty="0">
                <a:latin typeface="Source Sans Pro"/>
              </a:rPr>
              <a:t>No </a:t>
            </a:r>
            <a:r>
              <a:rPr lang="nl-BE" sz="1600" b="1" dirty="0" err="1">
                <a:latin typeface="Source Sans Pro"/>
              </a:rPr>
              <a:t>Blame</a:t>
            </a:r>
            <a:r>
              <a:rPr lang="nl-BE" sz="1600" b="1" dirty="0">
                <a:latin typeface="Source Sans Pro"/>
              </a:rPr>
              <a:t>’-aanpak: </a:t>
            </a:r>
            <a:r>
              <a:rPr lang="nl-BE" sz="1600" dirty="0">
                <a:latin typeface="Source Sans Pro"/>
              </a:rPr>
              <a:t>een niet-bestraffende, maar probleemoplossende strategie om </a:t>
            </a:r>
            <a:r>
              <a:rPr lang="nl-BE" sz="1600" dirty="0" err="1">
                <a:latin typeface="Source Sans Pro"/>
              </a:rPr>
              <a:t>om</a:t>
            </a:r>
            <a:r>
              <a:rPr lang="nl-BE" sz="1600" dirty="0">
                <a:latin typeface="Source Sans Pro"/>
              </a:rPr>
              <a:t> te gaan met pestgedrag. Deze aanpak probeert via de kracht van de groep het pestprobleem op te lossen. Samen (zowel </a:t>
            </a:r>
            <a:r>
              <a:rPr lang="nl-BE" sz="1600" dirty="0" err="1">
                <a:latin typeface="Source Sans Pro"/>
              </a:rPr>
              <a:t>pesters</a:t>
            </a:r>
            <a:r>
              <a:rPr lang="nl-BE" sz="1600" dirty="0">
                <a:latin typeface="Source Sans Pro"/>
              </a:rPr>
              <a:t>, meelopers, neutrale medeleerlingen…) wordt er op zoek gegaan naar voostellen om het slachteroffer een beter gevoel te geven. Het boek start vanuit de onderwijssituatie en bespreekt daarbij de drie belangrijkste factoren van een pestbeleid nl. algemene preventie, specifieke preventie en interventie. Er wordt ingegaan op de aanpak op school en hoe een beleid rond pesten praktisch uitgewerkt kan worden. Daarbij worden praktische tips, ideeën, vragenlijsten en invulbladen meegegeven.</a:t>
            </a:r>
          </a:p>
          <a:p>
            <a:endParaRPr lang="nl-NL" sz="1600" dirty="0">
              <a:latin typeface="Source Sans Pro"/>
            </a:endParaRPr>
          </a:p>
          <a:p>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endParaRPr lang="nl-NL" sz="1600" dirty="0">
              <a:latin typeface="Source Sans Pro"/>
            </a:endParaRPr>
          </a:p>
          <a:p>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pic>
        <p:nvPicPr>
          <p:cNvPr id="2052" name="Picture 4" descr="Pesten stoppen, stap voor stap'. | Logo Brugge-Oosten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1747519"/>
            <a:ext cx="3327128" cy="475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542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C90735"/>
                </a:solidFill>
                <a:latin typeface="Source Sans Pro"/>
              </a:rPr>
              <a:t>Bang voor faalangst</a:t>
            </a:r>
            <a:endParaRPr lang="nl-BE" sz="2000" dirty="0">
              <a:solidFill>
                <a:srgbClr val="C90735"/>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181022" y="1481162"/>
            <a:ext cx="6486978" cy="4031873"/>
          </a:xfrm>
          <a:prstGeom prst="rect">
            <a:avLst/>
          </a:prstGeom>
        </p:spPr>
        <p:txBody>
          <a:bodyPr wrap="square">
            <a:spAutoFit/>
          </a:bodyPr>
          <a:lstStyle/>
          <a:p>
            <a:pPr fontAlgn="t"/>
            <a:r>
              <a:rPr lang="nl-NL" sz="1600" b="1" dirty="0">
                <a:solidFill>
                  <a:srgbClr val="C90735"/>
                </a:solidFill>
                <a:latin typeface="Source Sans Pro"/>
              </a:rPr>
              <a:t>Wat? </a:t>
            </a:r>
            <a:br>
              <a:rPr lang="nl-NL" sz="1600" b="1" dirty="0">
                <a:solidFill>
                  <a:srgbClr val="C90735"/>
                </a:solidFill>
                <a:latin typeface="Source Sans Pro"/>
              </a:rPr>
            </a:br>
            <a:r>
              <a:rPr lang="nl-BE" sz="1600" dirty="0">
                <a:latin typeface="Source Sans Pro"/>
              </a:rPr>
              <a:t>Wat is faalangst? Hoe merk je het op? Hoe ga je ermee om? Deze en nog veel meer vragen worden beantwoord in dit dossier. Dit dossier reikt leerkrachten handvatten aan om kleuters en schoolkinderen met faalangst bij te staan bij elke nieuwe bange stap.</a:t>
            </a:r>
          </a:p>
          <a:p>
            <a:pPr fontAlgn="t"/>
            <a:r>
              <a:rPr lang="nl-BE" sz="1600" dirty="0">
                <a:latin typeface="Source Sans Pro"/>
              </a:rPr>
              <a:t>Daarnaast vind je in dit boekje een aantal creatieve werkvormen om in de klas te gebruiken. Zelfvertrouwen, vertrouwen in de andere, omgaan met angst en uitkomen voor je mening zijn enkele van de thema’s die hierbij aan bod komen.</a:t>
            </a:r>
          </a:p>
          <a:p>
            <a:endParaRPr lang="nl-NL" sz="1600" dirty="0">
              <a:latin typeface="Source Sans Pro"/>
            </a:endParaRPr>
          </a:p>
          <a:p>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a:t>
            </a:r>
            <a:br>
              <a:rPr lang="nl-NL" sz="1600" dirty="0">
                <a:latin typeface="Source Sans Pro"/>
              </a:rPr>
            </a:br>
            <a:endParaRPr lang="nl-NL" sz="1600" dirty="0">
              <a:latin typeface="Source Sans Pro"/>
            </a:endParaRPr>
          </a:p>
          <a:p>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b="1" dirty="0">
              <a:latin typeface="Source Sans Pro"/>
            </a:endParaRPr>
          </a:p>
        </p:txBody>
      </p:sp>
      <p:pic>
        <p:nvPicPr>
          <p:cNvPr id="3074" name="Picture 2" descr="Themadossier 'Bang voor faalangst' | Logo Brugge-Oosten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25" y="1604099"/>
            <a:ext cx="3127391" cy="444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20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8827" y="1133862"/>
            <a:ext cx="9292334" cy="5977573"/>
          </a:xfrm>
        </p:spPr>
        <p:txBody>
          <a:bodyPr>
            <a:normAutofit fontScale="25000" lnSpcReduction="20000"/>
          </a:bodyPr>
          <a:lstStyle/>
          <a:p>
            <a:pPr marL="0" indent="0">
              <a:buNone/>
            </a:pPr>
            <a:r>
              <a:rPr lang="nl-BE" sz="9600" b="1" dirty="0">
                <a:solidFill>
                  <a:srgbClr val="C90735"/>
                </a:solidFill>
                <a:latin typeface="Source Sans Pro"/>
              </a:rPr>
              <a:t>Lespakketten rond transgenders en man-vrouw rolpatronen</a:t>
            </a:r>
          </a:p>
          <a:p>
            <a:pPr marL="0" indent="0">
              <a:buNone/>
            </a:pPr>
            <a:r>
              <a:rPr lang="nl-BE" sz="7200" b="1" dirty="0">
                <a:solidFill>
                  <a:srgbClr val="C90735"/>
                </a:solidFill>
                <a:latin typeface="Source Sans Pro"/>
              </a:rPr>
              <a:t>(vanaf de tweede graad lager onderwijs)</a:t>
            </a:r>
            <a:endParaRPr lang="nl-BE" sz="7200" dirty="0">
              <a:solidFill>
                <a:srgbClr val="C90735"/>
              </a:solidFill>
              <a:latin typeface="Source Sans Pro"/>
            </a:endParaRPr>
          </a:p>
          <a:p>
            <a:pPr marL="0" indent="0">
              <a:buNone/>
            </a:pPr>
            <a:endParaRPr lang="nl-BE" dirty="0">
              <a:latin typeface="Source Sans Pro"/>
            </a:endParaRPr>
          </a:p>
          <a:p>
            <a:pPr marL="0" indent="0">
              <a:lnSpc>
                <a:spcPct val="107000"/>
              </a:lnSpc>
              <a:spcAft>
                <a:spcPts val="0"/>
              </a:spcAft>
              <a:buNone/>
            </a:pPr>
            <a:r>
              <a:rPr lang="nl-BE" sz="5600" b="1" dirty="0">
                <a:solidFill>
                  <a:srgbClr val="C90735"/>
                </a:solidFill>
                <a:latin typeface="Source Sans Pro"/>
              </a:rPr>
              <a:t>Wat? </a:t>
            </a:r>
            <a:br>
              <a:rPr lang="nl-BE" sz="5600" b="1" dirty="0">
                <a:solidFill>
                  <a:srgbClr val="C90735"/>
                </a:solidFill>
                <a:latin typeface="Source Sans Pro"/>
              </a:rPr>
            </a:br>
            <a:r>
              <a:rPr lang="nl-BE" sz="5600" dirty="0">
                <a:latin typeface="Source Sans Pro"/>
              </a:rPr>
              <a:t>Çavaria ontwikkelde enkele </a:t>
            </a:r>
            <a:r>
              <a:rPr lang="nl-BE" sz="5600" b="1" dirty="0">
                <a:latin typeface="Source Sans Pro"/>
              </a:rPr>
              <a:t>lespakketten</a:t>
            </a:r>
            <a:r>
              <a:rPr lang="nl-BE" sz="5600" dirty="0">
                <a:latin typeface="Source Sans Pro"/>
              </a:rPr>
              <a:t> bij bestaande boeken om het </a:t>
            </a:r>
            <a:r>
              <a:rPr lang="nl-BE" sz="5600" b="1" dirty="0">
                <a:latin typeface="Source Sans Pro"/>
              </a:rPr>
              <a:t>gesprek aan te gaan rond holebi’s, transgenders en man/ vrouw-rolpatronen</a:t>
            </a:r>
            <a:r>
              <a:rPr lang="nl-BE" sz="5600" dirty="0">
                <a:latin typeface="Source Sans Pro"/>
              </a:rPr>
              <a:t>. </a:t>
            </a:r>
          </a:p>
          <a:p>
            <a:pPr>
              <a:lnSpc>
                <a:spcPct val="107000"/>
              </a:lnSpc>
            </a:pPr>
            <a:r>
              <a:rPr lang="nl-BE" sz="5600" dirty="0">
                <a:latin typeface="Source Sans Pro"/>
              </a:rPr>
              <a:t>Gelukkige </a:t>
            </a:r>
            <a:r>
              <a:rPr lang="nl-BE" sz="5600" dirty="0" err="1">
                <a:latin typeface="Source Sans Pro"/>
              </a:rPr>
              <a:t>vaderdag</a:t>
            </a:r>
            <a:r>
              <a:rPr lang="nl-BE" sz="5600" dirty="0">
                <a:latin typeface="Source Sans Pro"/>
              </a:rPr>
              <a:t>, </a:t>
            </a:r>
            <a:r>
              <a:rPr lang="nl-BE" sz="5600" dirty="0" err="1">
                <a:latin typeface="Source Sans Pro"/>
              </a:rPr>
              <a:t>Silvie</a:t>
            </a:r>
            <a:r>
              <a:rPr lang="nl-BE" sz="5600" dirty="0">
                <a:latin typeface="Source Sans Pro"/>
              </a:rPr>
              <a:t>:  Lespakket waarin kinderen kritisch leren nadenken over man/ vrouw-rollenpatronen, lesideeën waarmee je het thema ‘transgender zijn’ in de klas brengt. (2</a:t>
            </a:r>
            <a:r>
              <a:rPr lang="nl-BE" sz="5600" baseline="30000" dirty="0">
                <a:latin typeface="Source Sans Pro"/>
              </a:rPr>
              <a:t>e</a:t>
            </a:r>
            <a:r>
              <a:rPr lang="nl-BE" sz="5600" dirty="0">
                <a:latin typeface="Source Sans Pro"/>
              </a:rPr>
              <a:t> en 3</a:t>
            </a:r>
            <a:r>
              <a:rPr lang="nl-BE" sz="5600" baseline="30000" dirty="0">
                <a:latin typeface="Source Sans Pro"/>
              </a:rPr>
              <a:t>e</a:t>
            </a:r>
            <a:r>
              <a:rPr lang="nl-BE" sz="5600" dirty="0">
                <a:latin typeface="Source Sans Pro"/>
              </a:rPr>
              <a:t> graad lager onderwijs)</a:t>
            </a:r>
          </a:p>
          <a:p>
            <a:pPr>
              <a:lnSpc>
                <a:spcPct val="107000"/>
              </a:lnSpc>
            </a:pPr>
            <a:r>
              <a:rPr lang="nl-BE" sz="5600" dirty="0">
                <a:latin typeface="Source Sans Pro"/>
              </a:rPr>
              <a:t>Lily: over een meisje dat haar broer bespiedde. Werkboekje omtrent homoseksualiteit. (3</a:t>
            </a:r>
            <a:r>
              <a:rPr lang="nl-BE" sz="5600" baseline="30000" dirty="0">
                <a:latin typeface="Source Sans Pro"/>
              </a:rPr>
              <a:t>e</a:t>
            </a:r>
            <a:r>
              <a:rPr lang="nl-BE" sz="5600" dirty="0">
                <a:latin typeface="Source Sans Pro"/>
              </a:rPr>
              <a:t> graad lager onderwijs) </a:t>
            </a:r>
          </a:p>
          <a:p>
            <a:pPr>
              <a:lnSpc>
                <a:spcPct val="107000"/>
              </a:lnSpc>
            </a:pPr>
            <a:r>
              <a:rPr lang="nl-BE" sz="5600" dirty="0">
                <a:latin typeface="Source Sans Pro"/>
              </a:rPr>
              <a:t>Sam: over een jongen die een meisje wil zijn. (3</a:t>
            </a:r>
            <a:r>
              <a:rPr lang="nl-BE" sz="5600" baseline="30000" dirty="0">
                <a:latin typeface="Source Sans Pro"/>
              </a:rPr>
              <a:t>e</a:t>
            </a:r>
            <a:r>
              <a:rPr lang="nl-BE" sz="5600" dirty="0">
                <a:latin typeface="Source Sans Pro"/>
              </a:rPr>
              <a:t> graad lager onderwijs)</a:t>
            </a:r>
          </a:p>
          <a:p>
            <a:pPr marL="0" indent="0">
              <a:lnSpc>
                <a:spcPct val="107000"/>
              </a:lnSpc>
              <a:spcAft>
                <a:spcPts val="0"/>
              </a:spcAft>
              <a:buNone/>
            </a:pPr>
            <a:endParaRPr lang="nl-BE" sz="5600" dirty="0">
              <a:latin typeface="Source Sans Pro"/>
            </a:endParaRPr>
          </a:p>
          <a:p>
            <a:pPr marL="0" indent="0">
              <a:lnSpc>
                <a:spcPct val="107000"/>
              </a:lnSpc>
              <a:spcAft>
                <a:spcPts val="0"/>
              </a:spcAft>
              <a:buNone/>
            </a:pPr>
            <a:r>
              <a:rPr lang="nl-BE" sz="5600" b="1" dirty="0">
                <a:solidFill>
                  <a:srgbClr val="C90735"/>
                </a:solidFill>
                <a:latin typeface="Source Sans Pro"/>
              </a:rPr>
              <a:t>Kostprijs?</a:t>
            </a:r>
            <a:br>
              <a:rPr lang="nl-BE" sz="5600" b="1" dirty="0">
                <a:solidFill>
                  <a:srgbClr val="C90735"/>
                </a:solidFill>
                <a:latin typeface="Source Sans Pro"/>
              </a:rPr>
            </a:br>
            <a:r>
              <a:rPr lang="nl-BE" sz="5600" dirty="0">
                <a:latin typeface="Source Sans Pro"/>
              </a:rPr>
              <a:t>Gratis te downloaden via de website. Boeken aan te kopen via de boekhandel.</a:t>
            </a:r>
          </a:p>
          <a:p>
            <a:pPr marL="0" indent="0">
              <a:lnSpc>
                <a:spcPct val="107000"/>
              </a:lnSpc>
              <a:spcAft>
                <a:spcPts val="0"/>
              </a:spcAft>
              <a:buNone/>
            </a:pPr>
            <a:br>
              <a:rPr lang="nl-BE" sz="5600" b="1" dirty="0">
                <a:solidFill>
                  <a:srgbClr val="C90735"/>
                </a:solidFill>
                <a:latin typeface="Source Sans Pro"/>
              </a:rPr>
            </a:br>
            <a:r>
              <a:rPr lang="nl-BE" sz="5600" b="1" dirty="0">
                <a:solidFill>
                  <a:srgbClr val="C90735"/>
                </a:solidFill>
                <a:latin typeface="Source Sans Pro"/>
              </a:rPr>
              <a:t>Meer info?</a:t>
            </a:r>
          </a:p>
          <a:p>
            <a:pPr lvl="0">
              <a:lnSpc>
                <a:spcPct val="107000"/>
              </a:lnSpc>
              <a:spcAft>
                <a:spcPts val="0"/>
              </a:spcAft>
            </a:pPr>
            <a:r>
              <a:rPr lang="nl-BE" sz="5600" dirty="0">
                <a:latin typeface="Source Sans Pro"/>
              </a:rPr>
              <a:t>Gelukkige vaderdag - Silvie: meer informatie vind je </a:t>
            </a:r>
            <a:r>
              <a:rPr lang="nl-BE" sz="5600" dirty="0">
                <a:latin typeface="Source Sans Pro"/>
                <a:hlinkClick r:id="rId2"/>
              </a:rPr>
              <a:t>hier</a:t>
            </a:r>
            <a:r>
              <a:rPr lang="nl-BE" sz="5600" dirty="0">
                <a:latin typeface="Source Sans Pro"/>
              </a:rPr>
              <a:t>.</a:t>
            </a:r>
          </a:p>
          <a:p>
            <a:pPr lvl="0">
              <a:lnSpc>
                <a:spcPct val="107000"/>
              </a:lnSpc>
              <a:spcAft>
                <a:spcPts val="0"/>
              </a:spcAft>
            </a:pPr>
            <a:r>
              <a:rPr lang="en-US" sz="5600" dirty="0">
                <a:latin typeface="Source Sans Pro"/>
              </a:rPr>
              <a:t>Lily: meer informatie vind je </a:t>
            </a:r>
            <a:r>
              <a:rPr lang="en-US" sz="5600" dirty="0">
                <a:latin typeface="Source Sans Pro"/>
                <a:hlinkClick r:id="rId3"/>
              </a:rPr>
              <a:t>hier</a:t>
            </a:r>
            <a:r>
              <a:rPr lang="en-US" sz="5600" dirty="0">
                <a:latin typeface="Source Sans Pro"/>
              </a:rPr>
              <a:t>.</a:t>
            </a:r>
          </a:p>
          <a:p>
            <a:pPr lvl="0">
              <a:lnSpc>
                <a:spcPct val="107000"/>
              </a:lnSpc>
              <a:spcAft>
                <a:spcPts val="0"/>
              </a:spcAft>
            </a:pPr>
            <a:r>
              <a:rPr lang="en-US" sz="5600" dirty="0">
                <a:latin typeface="Source Sans Pro"/>
              </a:rPr>
              <a:t>Sam: meer informatie vind je </a:t>
            </a:r>
            <a:r>
              <a:rPr lang="en-US" sz="5600" dirty="0">
                <a:latin typeface="Source Sans Pro"/>
                <a:hlinkClick r:id="rId4"/>
              </a:rPr>
              <a:t>hier</a:t>
            </a:r>
            <a:r>
              <a:rPr lang="en-US" sz="5600" dirty="0">
                <a:latin typeface="Source Sans Pro"/>
              </a:rPr>
              <a:t>.</a:t>
            </a:r>
            <a:endParaRPr lang="nl-BE" sz="5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54"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8211" y="1133862"/>
            <a:ext cx="1034746" cy="13050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22" descr="https://www.schooluitdekast.be/sites/default/files/resize/methodiek/lilycover-200x28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8211" y="2877808"/>
            <a:ext cx="1034746" cy="1466929"/>
          </a:xfrm>
          <a:prstGeom prst="rect">
            <a:avLst/>
          </a:prstGeom>
          <a:noFill/>
          <a:extLst>
            <a:ext uri="{909E8E84-426E-40DD-AFC4-6F175D3DCCD1}">
              <a14:hiddenFill xmlns:a14="http://schemas.microsoft.com/office/drawing/2010/main">
                <a:solidFill>
                  <a:srgbClr val="FFFFFF"/>
                </a:solidFill>
              </a14:hiddenFill>
            </a:ext>
          </a:extLst>
        </p:spPr>
      </p:pic>
      <p:pic>
        <p:nvPicPr>
          <p:cNvPr id="2053" name="Afbeelding 23" descr="https://www.schooluitdekast.be/sites/default/files/resize/methodiek/samcover-200x28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52622" y="4559384"/>
            <a:ext cx="1048836" cy="148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260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2"/>
            <a:ext cx="9292334" cy="4915217"/>
          </a:xfrm>
        </p:spPr>
        <p:txBody>
          <a:bodyPr>
            <a:normAutofit/>
          </a:bodyPr>
          <a:lstStyle/>
          <a:p>
            <a:pPr marL="0" indent="0">
              <a:buNone/>
            </a:pPr>
            <a:r>
              <a:rPr lang="nl-BE" sz="2400" b="1" dirty="0">
                <a:solidFill>
                  <a:srgbClr val="C90735"/>
                </a:solidFill>
                <a:latin typeface="Source Sans Pro"/>
              </a:rPr>
              <a:t>Actiefiche ‘Gooi eens wat verbinding in je groep’</a:t>
            </a:r>
            <a:endParaRPr lang="nl-BE" sz="1800" dirty="0">
              <a:solidFill>
                <a:srgbClr val="C90735"/>
              </a:solidFill>
              <a:latin typeface="Source Sans Pro"/>
            </a:endParaRPr>
          </a:p>
          <a:p>
            <a:pPr marL="0" indent="0">
              <a:buNone/>
            </a:pPr>
            <a:endParaRPr lang="nl-BE" dirty="0">
              <a:latin typeface="Source Sans Pro"/>
            </a:endParaRPr>
          </a:p>
          <a:p>
            <a:pPr marL="0" indent="0">
              <a:buNone/>
            </a:pPr>
            <a:r>
              <a:rPr lang="nl-NL" sz="1600" b="1" dirty="0">
                <a:solidFill>
                  <a:srgbClr val="C90735"/>
                </a:solidFill>
                <a:latin typeface="Source Sans Pro"/>
              </a:rPr>
              <a:t>Wat? </a:t>
            </a:r>
            <a:br>
              <a:rPr lang="nl-NL" sz="1600" b="1" dirty="0">
                <a:solidFill>
                  <a:srgbClr val="C90735"/>
                </a:solidFill>
                <a:latin typeface="Source Sans Pro"/>
              </a:rPr>
            </a:br>
            <a:r>
              <a:rPr lang="nl-NL" sz="1600" dirty="0">
                <a:latin typeface="Source Sans Pro"/>
              </a:rPr>
              <a:t>Voor de Week tegen pesten werden verschillende actiefiches opgemaakt, zo ook voor lagere scholen. Via deze fiche kan je werken met je klas aan verbinding, een sterk wapen tegen pesten. Je vindt er kant-en-klare activiteiten om te bouwen aan een positieve groep.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612776" y="2832846"/>
            <a:ext cx="6096000" cy="2062103"/>
          </a:xfrm>
          <a:prstGeom prst="rect">
            <a:avLst/>
          </a:prstGeom>
        </p:spPr>
        <p:txBody>
          <a:bodyPr>
            <a:spAutoFit/>
          </a:bodyPr>
          <a:lstStyle/>
          <a:p>
            <a:endParaRPr lang="nl-NL" sz="1600" b="1" dirty="0">
              <a:solidFill>
                <a:srgbClr val="C90735"/>
              </a:solidFill>
              <a:latin typeface="Source Sans Pro"/>
            </a:endParaRPr>
          </a:p>
          <a:p>
            <a:r>
              <a:rPr lang="nl-NL" sz="1600" b="1" dirty="0">
                <a:solidFill>
                  <a:srgbClr val="C90735"/>
                </a:solidFill>
                <a:latin typeface="Source Sans Pro"/>
              </a:rPr>
              <a:t>Kostprijs? </a:t>
            </a:r>
            <a:br>
              <a:rPr lang="nl-NL" sz="1600" b="1" dirty="0">
                <a:solidFill>
                  <a:srgbClr val="C90735"/>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downloaden. </a:t>
            </a:r>
            <a:br>
              <a:rPr lang="nl-NL" sz="1600" dirty="0">
                <a:latin typeface="Source Sans Pro"/>
              </a:rPr>
            </a:br>
            <a:r>
              <a:rPr lang="nl-NL" sz="1600" dirty="0">
                <a:latin typeface="Source Sans Pro"/>
              </a:rPr>
              <a:t> </a:t>
            </a:r>
          </a:p>
          <a:p>
            <a:endParaRPr lang="nl-NL" sz="1600" dirty="0">
              <a:latin typeface="Source Sans Pro"/>
            </a:endParaRPr>
          </a:p>
          <a:p>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pic>
        <p:nvPicPr>
          <p:cNvPr id="1026" name="Picture 2" descr="Actiefiches | Kies Kleur tegen Pest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85" y="2832846"/>
            <a:ext cx="2362930" cy="333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6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3"/>
            <a:ext cx="9292334" cy="5612448"/>
          </a:xfrm>
        </p:spPr>
        <p:txBody>
          <a:bodyPr>
            <a:normAutofit/>
          </a:bodyPr>
          <a:lstStyle/>
          <a:p>
            <a:pPr marL="0" indent="0">
              <a:buNone/>
            </a:pPr>
            <a:r>
              <a:rPr lang="nl-BE" sz="2400" b="1" dirty="0">
                <a:solidFill>
                  <a:srgbClr val="C90735"/>
                </a:solidFill>
                <a:latin typeface="Source Sans Pro"/>
              </a:rPr>
              <a:t>Happy Snacks</a:t>
            </a:r>
          </a:p>
          <a:p>
            <a:pPr marL="0" indent="0">
              <a:buNone/>
            </a:pPr>
            <a:endParaRPr lang="nl-BE" dirty="0">
              <a:latin typeface="Source Sans Pro"/>
            </a:endParaRPr>
          </a:p>
          <a:p>
            <a:pPr marL="0" indent="0" fontAlgn="base">
              <a:buNone/>
            </a:pPr>
            <a:r>
              <a:rPr lang="nl-NL" sz="1600" b="1" dirty="0">
                <a:solidFill>
                  <a:srgbClr val="C90735"/>
                </a:solidFill>
                <a:latin typeface="Source Sans Pro"/>
              </a:rPr>
              <a:t>Wat? </a:t>
            </a:r>
            <a:br>
              <a:rPr lang="nl-NL" sz="1600" b="1" dirty="0">
                <a:solidFill>
                  <a:srgbClr val="C90735"/>
                </a:solidFill>
                <a:latin typeface="Source Sans Pro"/>
              </a:rPr>
            </a:br>
            <a:r>
              <a:rPr lang="nl-BE" sz="1600" dirty="0">
                <a:latin typeface="Source Sans Pro"/>
              </a:rPr>
              <a:t>Ga actief aan de slag met deze </a:t>
            </a:r>
            <a:r>
              <a:rPr lang="nl-BE" sz="1600" dirty="0" err="1">
                <a:latin typeface="Source Sans Pro"/>
              </a:rPr>
              <a:t>toolkit</a:t>
            </a:r>
            <a:r>
              <a:rPr lang="nl-BE" sz="1600" dirty="0">
                <a:latin typeface="Source Sans Pro"/>
              </a:rPr>
              <a:t>. Zo werk je bewust en met vaste regelmaat aan mentaal welbevinden. </a:t>
            </a:r>
            <a:r>
              <a:rPr lang="en-US" sz="1600" dirty="0">
                <a:latin typeface="Source Sans Pro"/>
              </a:rPr>
              <a:t>​</a:t>
            </a:r>
            <a:r>
              <a:rPr lang="nl-BE" sz="1600" dirty="0">
                <a:latin typeface="Source Sans Pro"/>
              </a:rPr>
              <a:t>Leerlingen reflecteren over zichzelf en ontdekken hoe ze geluk actief in handen kunnen nemen. </a:t>
            </a:r>
            <a:r>
              <a:rPr lang="en-US" sz="1600" dirty="0">
                <a:latin typeface="Source Sans Pro"/>
              </a:rPr>
              <a:t>​</a:t>
            </a:r>
          </a:p>
          <a:p>
            <a:pPr marL="0" indent="0" fontAlgn="base">
              <a:buNone/>
            </a:pPr>
            <a:r>
              <a:rPr lang="nl-BE" sz="1600" dirty="0">
                <a:latin typeface="Source Sans Pro"/>
              </a:rPr>
              <a:t>Het pakket bestaat uit 48 kaartjes met kant-en-klare kleine werkvormen gelinkt aan een competentie uit de </a:t>
            </a:r>
            <a:r>
              <a:rPr lang="nl-BE" sz="1600" dirty="0" err="1">
                <a:latin typeface="Source Sans Pro"/>
              </a:rPr>
              <a:t>geluksdriehoek</a:t>
            </a:r>
            <a:r>
              <a:rPr lang="nl-BE" sz="1600" dirty="0">
                <a:latin typeface="Source Sans Pro"/>
              </a:rPr>
              <a:t>.</a:t>
            </a:r>
            <a:r>
              <a:rPr lang="en-US" sz="1600" dirty="0">
                <a:latin typeface="Source Sans Pro"/>
              </a:rPr>
              <a:t>​</a:t>
            </a:r>
            <a:endParaRPr lang="nl-BE" sz="1600" dirty="0">
              <a:latin typeface="Source Sans Pro"/>
            </a:endParaRPr>
          </a:p>
          <a:p>
            <a:pPr marL="0" indent="0" fontAlgn="base">
              <a:buNone/>
            </a:pPr>
            <a:r>
              <a:rPr lang="nl-BE" sz="1600" dirty="0">
                <a:latin typeface="Source Sans Pro"/>
              </a:rPr>
              <a:t>Er werd ook een link gelegd met de </a:t>
            </a:r>
            <a:r>
              <a:rPr lang="nl-BE" sz="1600" dirty="0">
                <a:latin typeface="Source Sans Pro"/>
                <a:hlinkClick r:id="rId2"/>
              </a:rPr>
              <a:t>leerdoelen</a:t>
            </a:r>
            <a:r>
              <a:rPr lang="nl-BE" sz="1600" dirty="0">
                <a:latin typeface="Source Sans Pro"/>
              </a:rPr>
              <a:t>. </a:t>
            </a:r>
            <a:r>
              <a:rPr lang="en-US" sz="1600" dirty="0">
                <a:latin typeface="Source Sans Pro"/>
              </a:rPr>
              <a:t>​</a:t>
            </a:r>
          </a:p>
          <a:p>
            <a:pPr marL="0" indent="0" fontAlgn="base">
              <a:buNone/>
            </a:pPr>
            <a:endParaRPr lang="en-US" sz="1600" dirty="0"/>
          </a:p>
          <a:p>
            <a:pPr marL="0" indent="0" fontAlgn="base">
              <a:buNone/>
            </a:pPr>
            <a:r>
              <a:rPr lang="nl-NL" sz="1600" b="1" dirty="0">
                <a:solidFill>
                  <a:srgbClr val="C90735"/>
                </a:solidFill>
                <a:latin typeface="Source Sans Pro"/>
              </a:rPr>
              <a:t>Kostprijs? </a:t>
            </a:r>
            <a:br>
              <a:rPr lang="nl-NL" sz="1600" b="1" dirty="0">
                <a:solidFill>
                  <a:srgbClr val="C90735"/>
                </a:solidFill>
                <a:latin typeface="Source Sans Pro"/>
              </a:rPr>
            </a:br>
            <a:r>
              <a:rPr lang="nl-BE" sz="1600" dirty="0">
                <a:latin typeface="Source Sans Pro"/>
              </a:rPr>
              <a:t>Je kan </a:t>
            </a:r>
            <a:r>
              <a:rPr lang="nl-BE" sz="1600" dirty="0">
                <a:latin typeface="Source Sans Pro"/>
                <a:hlinkClick r:id="rId3"/>
              </a:rPr>
              <a:t>hier</a:t>
            </a:r>
            <a:r>
              <a:rPr lang="nl-BE" sz="1600" dirty="0">
                <a:latin typeface="Source Sans Pro"/>
              </a:rPr>
              <a:t> deze gratis ontlenen bij Logo Leieland.</a:t>
            </a:r>
            <a:br>
              <a:rPr lang="nl-BE" sz="1600" dirty="0">
                <a:latin typeface="Source Sans Pro"/>
              </a:rPr>
            </a:br>
            <a:br>
              <a:rPr lang="nl-BE" sz="1600" dirty="0">
                <a:latin typeface="Source Sans Pro"/>
              </a:rPr>
            </a:br>
            <a:endParaRPr lang="nl-BE" sz="1600" dirty="0">
              <a:latin typeface="Source Sans Pro"/>
            </a:endParaRPr>
          </a:p>
          <a:p>
            <a:pPr marL="0" indent="0" fontAlgn="base">
              <a:buNone/>
            </a:pPr>
            <a:r>
              <a:rPr lang="nl-NL" sz="1600" b="1" dirty="0">
                <a:solidFill>
                  <a:srgbClr val="C90735"/>
                </a:solidFill>
                <a:latin typeface="Source Sans Pro"/>
              </a:rPr>
              <a:t>Meer info? </a:t>
            </a:r>
            <a:br>
              <a:rPr lang="nl-NL" sz="1600" b="1" dirty="0">
                <a:solidFill>
                  <a:srgbClr val="C90735"/>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4"/>
              </a:rPr>
              <a:t>logo@logoleieland.be</a:t>
            </a:r>
            <a:r>
              <a:rPr lang="nl-NL" sz="1600" dirty="0">
                <a:latin typeface="Source Sans Pro"/>
              </a:rPr>
              <a:t> </a:t>
            </a:r>
          </a:p>
          <a:p>
            <a:pPr marL="0" indent="0" fontAlgn="base">
              <a:buNone/>
            </a:pPr>
            <a:r>
              <a:rPr lang="nl-BE" sz="1600" dirty="0">
                <a:latin typeface="Source Sans Pro"/>
              </a:rPr>
              <a:t>Meer informatie over Happy snacks en de routines voor in de klas: </a:t>
            </a:r>
            <a:r>
              <a:rPr lang="nl-BE" sz="1600" dirty="0">
                <a:latin typeface="Source Sans Pro"/>
                <a:hlinkClick r:id="rId5">
                  <a:extLst>
                    <a:ext uri="{A12FA001-AC4F-418D-AE19-62706E023703}">
                      <ahyp:hlinkClr xmlns:ahyp="http://schemas.microsoft.com/office/drawing/2018/hyperlinkcolor" val="tx"/>
                    </a:ext>
                  </a:extLst>
                </a:hlinkClick>
              </a:rPr>
              <a:t>Aan de slag | Gezond Leven</a:t>
            </a:r>
            <a:r>
              <a:rPr lang="nl-BE" sz="1600" dirty="0">
                <a:latin typeface="Source Sans Pro"/>
              </a:rPr>
              <a:t>​</a:t>
            </a:r>
          </a:p>
          <a:p>
            <a:pPr marL="0" indent="0" fontAlgn="base">
              <a:buNone/>
            </a:pPr>
            <a:endParaRPr lang="nl-BE" sz="2300" dirty="0">
              <a:latin typeface="Source Sans Pro"/>
            </a:endParaRPr>
          </a:p>
          <a:p>
            <a:pPr fontAlgn="base"/>
            <a:endParaRPr lang="en-US" dirty="0"/>
          </a:p>
          <a:p>
            <a:pPr marL="0" indent="0">
              <a:buNone/>
            </a:pPr>
            <a:endParaRPr lang="nl-BE" sz="1600" dirty="0"/>
          </a:p>
          <a:p>
            <a:pPr marL="0" indent="0">
              <a:buNone/>
            </a:pPr>
            <a:endParaRPr lang="nl-BE" sz="1600" dirty="0"/>
          </a:p>
          <a:p>
            <a:pPr marL="0" indent="0">
              <a:buNone/>
            </a:pPr>
            <a:endParaRPr lang="nl-BE" sz="1600"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54" name="Picture 6" descr="https://logoleieland.be/sites/default/files/styles/material_picture/public/materials/Happy%20Snacks%20materiaal.jpg?itok=ffWOvl7_&amp;c=0e3ba974f910d87a0a5edb9c82d7f7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001" y="3109912"/>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214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6770" y="743902"/>
            <a:ext cx="9292334" cy="5612448"/>
          </a:xfrm>
        </p:spPr>
        <p:txBody>
          <a:bodyPr>
            <a:normAutofit fontScale="47500" lnSpcReduction="20000"/>
          </a:bodyPr>
          <a:lstStyle/>
          <a:p>
            <a:pPr marL="0" indent="0">
              <a:buNone/>
            </a:pPr>
            <a:r>
              <a:rPr lang="nl-BE" sz="5100" b="1" dirty="0">
                <a:solidFill>
                  <a:srgbClr val="C90735"/>
                </a:solidFill>
                <a:latin typeface="Source Sans Pro"/>
              </a:rPr>
              <a:t>Lespakket </a:t>
            </a:r>
            <a:r>
              <a:rPr lang="nl-BE" sz="5100" b="1" dirty="0" err="1">
                <a:solidFill>
                  <a:srgbClr val="C90735"/>
                </a:solidFill>
                <a:latin typeface="Source Sans Pro"/>
              </a:rPr>
              <a:t>Geluksdriehoek</a:t>
            </a:r>
            <a:r>
              <a:rPr lang="nl-BE" sz="5100" b="1" dirty="0">
                <a:solidFill>
                  <a:srgbClr val="C90735"/>
                </a:solidFill>
                <a:latin typeface="Source Sans Pro"/>
              </a:rPr>
              <a:t> - geluk in de klas</a:t>
            </a:r>
          </a:p>
          <a:p>
            <a:pPr marL="0" indent="0">
              <a:buNone/>
            </a:pPr>
            <a:endParaRPr lang="nl-BE" dirty="0">
              <a:latin typeface="Source Sans Pro"/>
            </a:endParaRPr>
          </a:p>
          <a:p>
            <a:pPr marL="0" indent="0">
              <a:buNone/>
            </a:pPr>
            <a:r>
              <a:rPr lang="nl-NL" sz="3400" b="1" dirty="0">
                <a:solidFill>
                  <a:srgbClr val="C90735"/>
                </a:solidFill>
                <a:latin typeface="Source Sans Pro"/>
              </a:rPr>
              <a:t>Wat? </a:t>
            </a:r>
            <a:br>
              <a:rPr lang="nl-NL" sz="3400" b="1" dirty="0">
                <a:solidFill>
                  <a:srgbClr val="C90735"/>
                </a:solidFill>
                <a:latin typeface="Source Sans Pro"/>
              </a:rPr>
            </a:br>
            <a:r>
              <a:rPr lang="nl-NL" sz="3400" dirty="0">
                <a:latin typeface="Source Sans Pro"/>
              </a:rPr>
              <a:t>U</a:t>
            </a:r>
            <a:r>
              <a:rPr lang="nl-BE" sz="3400" dirty="0" err="1">
                <a:latin typeface="Source Sans Pro"/>
              </a:rPr>
              <a:t>it</a:t>
            </a:r>
            <a:r>
              <a:rPr lang="nl-BE" sz="3400" dirty="0">
                <a:latin typeface="Source Sans Pro"/>
              </a:rPr>
              <a:t> welke bouwstenen bestaat geluk? Kan ik mijn geluksgevoel beïnvloeden? Kan ik verdrietig en tegelijkertijd toch ook gelukkig zijn? Hoe geef ik op een laagdrempelige (en leuke) manier les over het thema? Deze en nog vele andere vragen komen aan bod in het lespakket ‘</a:t>
            </a:r>
            <a:r>
              <a:rPr lang="nl-BE" sz="3400" dirty="0" err="1">
                <a:latin typeface="Source Sans Pro"/>
              </a:rPr>
              <a:t>Geluksdriehoek</a:t>
            </a:r>
            <a:r>
              <a:rPr lang="nl-BE" sz="3400" dirty="0">
                <a:latin typeface="Source Sans Pro"/>
              </a:rPr>
              <a:t>’. ​</a:t>
            </a:r>
          </a:p>
          <a:p>
            <a:pPr marL="0" indent="0">
              <a:buNone/>
            </a:pPr>
            <a:r>
              <a:rPr lang="nl-BE" sz="3400" dirty="0">
                <a:latin typeface="Source Sans Pro"/>
              </a:rPr>
              <a:t>Er zijn 5 leeftijdsgroepen: 5-7j, 8-10j, 11-12j, 13-14j en 15+. Voor iedere leeftijdsgroep bevelen we telkens 2 verschillende lessen aan die geluk via een andere invalshoek benaderen. Voor het lager onderwijs is de ene les is wat taliger en de andere meer beeldend opgevat, terwijl er voor het secundair onderwijs eerder inductief, dan wel deductief te werk wordt gegaan. De leerkracht kiest dus de les die het beste bij zijn/haar klas past. Zo brengen jullie samen de </a:t>
            </a:r>
            <a:r>
              <a:rPr lang="nl-BE" sz="3400" dirty="0" err="1">
                <a:latin typeface="Source Sans Pro"/>
              </a:rPr>
              <a:t>geluksdriehoek</a:t>
            </a:r>
            <a:r>
              <a:rPr lang="nl-BE" sz="3400" dirty="0">
                <a:latin typeface="Source Sans Pro"/>
              </a:rPr>
              <a:t> tot leven.</a:t>
            </a:r>
          </a:p>
          <a:p>
            <a:pPr marL="0" indent="0">
              <a:buNone/>
            </a:pPr>
            <a:r>
              <a:rPr lang="nl-BE" sz="3400" dirty="0">
                <a:latin typeface="Source Sans Pro"/>
              </a:rPr>
              <a:t>De </a:t>
            </a:r>
            <a:r>
              <a:rPr lang="nl-BE" sz="3400" dirty="0" err="1">
                <a:latin typeface="Source Sans Pro"/>
              </a:rPr>
              <a:t>Kamishibai</a:t>
            </a:r>
            <a:r>
              <a:rPr lang="nl-BE" sz="3400" dirty="0">
                <a:latin typeface="Source Sans Pro"/>
              </a:rPr>
              <a:t>-vertelplaten zijn een onderdeel van de </a:t>
            </a:r>
            <a:r>
              <a:rPr lang="nl-BE" sz="3400" dirty="0">
                <a:latin typeface="Source Sans Pro"/>
                <a:hlinkClick r:id="rId2"/>
              </a:rPr>
              <a:t>les ‘nootjes van geluk’ uit het lespakket van de </a:t>
            </a:r>
            <a:r>
              <a:rPr lang="nl-BE" sz="3400" dirty="0" err="1">
                <a:latin typeface="Source Sans Pro"/>
                <a:hlinkClick r:id="rId2"/>
              </a:rPr>
              <a:t>Geluksdriehoek</a:t>
            </a:r>
            <a:r>
              <a:rPr lang="nl-BE" sz="3400" dirty="0">
                <a:latin typeface="Source Sans Pro"/>
              </a:rPr>
              <a:t> voor leerlingen uit de eerste graad van het lager onderwijs.</a:t>
            </a:r>
          </a:p>
          <a:p>
            <a:pPr marL="0" indent="0">
              <a:buNone/>
            </a:pPr>
            <a:endParaRPr lang="nl-BE" sz="2900" dirty="0">
              <a:latin typeface="Source Sans Pro"/>
            </a:endParaRPr>
          </a:p>
          <a:p>
            <a:pPr marL="0" indent="0">
              <a:buNone/>
            </a:pPr>
            <a:r>
              <a:rPr lang="nl-NL" sz="3400" b="1" dirty="0">
                <a:solidFill>
                  <a:srgbClr val="C90735"/>
                </a:solidFill>
                <a:latin typeface="Source Sans Pro"/>
              </a:rPr>
              <a:t>Kostprijs? </a:t>
            </a:r>
            <a:br>
              <a:rPr lang="nl-NL" sz="3400" b="1" dirty="0">
                <a:solidFill>
                  <a:srgbClr val="C90735"/>
                </a:solidFill>
                <a:latin typeface="Source Sans Pro"/>
              </a:rPr>
            </a:br>
            <a:r>
              <a:rPr lang="nl-BE" sz="3400" dirty="0">
                <a:latin typeface="Source Sans Pro"/>
              </a:rPr>
              <a:t>Download </a:t>
            </a:r>
            <a:r>
              <a:rPr lang="nl-BE" sz="3400" dirty="0">
                <a:latin typeface="Source Sans Pro"/>
                <a:hlinkClick r:id="rId2"/>
              </a:rPr>
              <a:t>hier</a:t>
            </a:r>
            <a:r>
              <a:rPr lang="nl-BE" sz="3400" dirty="0">
                <a:latin typeface="Source Sans Pro"/>
              </a:rPr>
              <a:t> gratis het lespakket. </a:t>
            </a:r>
          </a:p>
          <a:p>
            <a:pPr marL="0" indent="0">
              <a:buNone/>
            </a:pPr>
            <a:r>
              <a:rPr lang="nl-BE" sz="3400" dirty="0">
                <a:latin typeface="Source Sans Pro"/>
              </a:rPr>
              <a:t>De Kamishibai-vertelplaten kan je </a:t>
            </a:r>
            <a:r>
              <a:rPr lang="nl-BE" sz="3400" dirty="0">
                <a:latin typeface="Source Sans Pro"/>
                <a:hlinkClick r:id="rId3"/>
              </a:rPr>
              <a:t>hier</a:t>
            </a:r>
            <a:r>
              <a:rPr lang="nl-BE" sz="3400" dirty="0">
                <a:latin typeface="Source Sans Pro"/>
              </a:rPr>
              <a:t> gratis ontlenen bij Logo Leieland.  </a:t>
            </a:r>
            <a:endParaRPr lang="nl-NL" sz="3400" dirty="0">
              <a:latin typeface="Source Sans Pro"/>
            </a:endParaRPr>
          </a:p>
          <a:p>
            <a:pPr marL="0" indent="0">
              <a:buNone/>
            </a:pPr>
            <a:br>
              <a:rPr lang="nl-NL" sz="3400" b="1" dirty="0">
                <a:solidFill>
                  <a:srgbClr val="C90735"/>
                </a:solidFill>
                <a:latin typeface="Source Sans Pro"/>
              </a:rPr>
            </a:br>
            <a:br>
              <a:rPr lang="nl-NL" sz="3400" b="1" dirty="0">
                <a:solidFill>
                  <a:srgbClr val="C90735"/>
                </a:solidFill>
                <a:latin typeface="Source Sans Pro"/>
              </a:rPr>
            </a:br>
            <a:r>
              <a:rPr lang="nl-NL" sz="3400" b="1" dirty="0">
                <a:solidFill>
                  <a:srgbClr val="C90735"/>
                </a:solidFill>
                <a:latin typeface="Source Sans Pro"/>
              </a:rPr>
              <a:t>Meer info? </a:t>
            </a:r>
            <a:br>
              <a:rPr lang="nl-NL" sz="3400" b="1" dirty="0">
                <a:solidFill>
                  <a:srgbClr val="C90735"/>
                </a:solidFill>
                <a:latin typeface="Source Sans Pro"/>
              </a:rPr>
            </a:br>
            <a:r>
              <a:rPr lang="nl-NL" sz="3400" dirty="0">
                <a:latin typeface="Source Sans Pro"/>
              </a:rPr>
              <a:t>Telefoon: 056/44.07.94</a:t>
            </a:r>
            <a:br>
              <a:rPr lang="nl-NL" sz="3400" dirty="0">
                <a:latin typeface="Source Sans Pro"/>
              </a:rPr>
            </a:br>
            <a:r>
              <a:rPr lang="nl-NL" sz="3400" dirty="0">
                <a:latin typeface="Source Sans Pro"/>
              </a:rPr>
              <a:t>E-mail: </a:t>
            </a:r>
            <a:r>
              <a:rPr lang="nl-NL" sz="3400" dirty="0">
                <a:latin typeface="Source Sans Pro"/>
                <a:hlinkClick r:id="rId4"/>
              </a:rPr>
              <a:t>logo@logoleieland.be</a:t>
            </a:r>
            <a:r>
              <a:rPr lang="nl-NL" sz="3400" dirty="0">
                <a:latin typeface="Source Sans Pro"/>
              </a:rPr>
              <a:t> </a:t>
            </a:r>
            <a:br>
              <a:rPr lang="nl-NL" sz="3400" dirty="0">
                <a:latin typeface="Source Sans Pro"/>
              </a:rPr>
            </a:br>
            <a:r>
              <a:rPr lang="nl-NL" sz="3400" dirty="0">
                <a:latin typeface="Source Sans Pro"/>
              </a:rPr>
              <a:t>Website: meer informatie vind je </a:t>
            </a:r>
            <a:r>
              <a:rPr lang="nl-NL" sz="3400" dirty="0">
                <a:latin typeface="Source Sans Pro"/>
                <a:hlinkClick r:id="rId5"/>
              </a:rPr>
              <a:t>hier</a:t>
            </a:r>
            <a:r>
              <a:rPr lang="nl-NL" sz="3400" dirty="0">
                <a:latin typeface="Source Sans Pro"/>
              </a:rPr>
              <a:t>.</a:t>
            </a:r>
            <a:endParaRPr lang="nl-BE" sz="1600" dirty="0"/>
          </a:p>
          <a:p>
            <a:pPr marL="0" indent="0">
              <a:buNone/>
            </a:pPr>
            <a:endParaRPr lang="nl-BE" sz="1600"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 name="Picture 2" descr="Lespakket visual FB Ba O SO">
            <a:extLst>
              <a:ext uri="{FF2B5EF4-FFF2-40B4-BE49-F238E27FC236}">
                <a16:creationId xmlns:a16="http://schemas.microsoft.com/office/drawing/2014/main" id="{4FE2F40C-F0BC-194A-9F4F-7C47F27818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8244" y="4784436"/>
            <a:ext cx="3504350" cy="183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63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699391" cy="5336858"/>
          </a:xfrm>
        </p:spPr>
        <p:txBody>
          <a:bodyPr>
            <a:normAutofit fontScale="92500" lnSpcReduction="20000"/>
          </a:bodyPr>
          <a:lstStyle/>
          <a:p>
            <a:pPr marL="0" indent="0">
              <a:buNone/>
            </a:pPr>
            <a:r>
              <a:rPr lang="nl-BE" sz="2600" b="1" dirty="0">
                <a:solidFill>
                  <a:srgbClr val="C90735"/>
                </a:solidFill>
                <a:latin typeface="Source Sans Pro"/>
              </a:rPr>
              <a:t>Rots en Water</a:t>
            </a:r>
            <a:endParaRPr lang="nl-BE" sz="2600" dirty="0">
              <a:solidFill>
                <a:srgbClr val="C90735"/>
              </a:solidFill>
              <a:latin typeface="Source Sans Pro"/>
            </a:endParaRPr>
          </a:p>
          <a:p>
            <a:pPr marL="0" indent="0">
              <a:buNone/>
            </a:pPr>
            <a:endParaRPr lang="nl-BE" sz="1600" dirty="0">
              <a:latin typeface="Source Sans Pro"/>
            </a:endParaRPr>
          </a:p>
          <a:p>
            <a:pPr marL="0" indent="0">
              <a:buNone/>
            </a:pPr>
            <a:r>
              <a:rPr lang="nl-NL" sz="1700" b="1" dirty="0">
                <a:solidFill>
                  <a:srgbClr val="C90735"/>
                </a:solidFill>
                <a:latin typeface="Source Sans Pro"/>
              </a:rPr>
              <a:t>Wat? </a:t>
            </a:r>
            <a:br>
              <a:rPr lang="nl-NL" sz="1700" b="1" dirty="0">
                <a:latin typeface="Source Sans Pro"/>
              </a:rPr>
            </a:br>
            <a:r>
              <a:rPr lang="nl-BE" sz="1700" dirty="0">
                <a:latin typeface="Source Sans Pro"/>
              </a:rPr>
              <a:t>Deze boeken bieden ondersteuning bij zowel de fysiek-emotionele ontwikkeling (beweging, spel, sporten) en verbaal emotionele ontwikkeling (gesprekken). </a:t>
            </a:r>
            <a:br>
              <a:rPr lang="nl-BE" sz="1700" dirty="0">
                <a:latin typeface="Source Sans Pro"/>
              </a:rPr>
            </a:br>
            <a:br>
              <a:rPr lang="nl-BE" sz="1700" dirty="0">
                <a:latin typeface="Source Sans Pro"/>
              </a:rPr>
            </a:br>
            <a:r>
              <a:rPr lang="nl-BE" sz="1700" dirty="0">
                <a:latin typeface="Source Sans Pro"/>
              </a:rPr>
              <a:t>Het Rots en Waterprogramma, dé sociaal-emotionele vaardigheidstraining, is geschikt voor jongens én meisjes.</a:t>
            </a:r>
          </a:p>
          <a:p>
            <a:r>
              <a:rPr lang="nl-BE" sz="1700" dirty="0">
                <a:latin typeface="Source Sans Pro"/>
              </a:rPr>
              <a:t>In het </a:t>
            </a:r>
            <a:r>
              <a:rPr lang="nl-BE" sz="1700" b="1" dirty="0">
                <a:latin typeface="Source Sans Pro"/>
              </a:rPr>
              <a:t>basisboek</a:t>
            </a:r>
            <a:r>
              <a:rPr lang="nl-BE" sz="1700" dirty="0">
                <a:latin typeface="Source Sans Pro"/>
              </a:rPr>
              <a:t> wordt de methodiek van de </a:t>
            </a:r>
            <a:r>
              <a:rPr lang="nl-BE" sz="1700" dirty="0" err="1">
                <a:latin typeface="Source Sans Pro"/>
              </a:rPr>
              <a:t>psychofysieke</a:t>
            </a:r>
            <a:r>
              <a:rPr lang="nl-BE" sz="1700" dirty="0">
                <a:latin typeface="Source Sans Pro"/>
              </a:rPr>
              <a:t> training en theoretische onderbouwing beschreven.</a:t>
            </a:r>
          </a:p>
          <a:p>
            <a:r>
              <a:rPr lang="nl-BE" sz="1700" dirty="0">
                <a:latin typeface="Source Sans Pro"/>
              </a:rPr>
              <a:t>Het </a:t>
            </a:r>
            <a:r>
              <a:rPr lang="nl-BE" sz="1700" b="1" dirty="0">
                <a:latin typeface="Source Sans Pro"/>
              </a:rPr>
              <a:t>praktijkboek</a:t>
            </a:r>
            <a:r>
              <a:rPr lang="nl-BE" sz="1700" dirty="0">
                <a:latin typeface="Source Sans Pro"/>
              </a:rPr>
              <a:t> bevat dertien lesbeschrijvingen met instructieve foto's en lesbrieven</a:t>
            </a:r>
          </a:p>
          <a:p>
            <a:pPr marL="0" indent="0">
              <a:buNone/>
            </a:pPr>
            <a:r>
              <a:rPr lang="nl-BE" sz="1700" dirty="0">
                <a:latin typeface="Source Sans Pro"/>
              </a:rPr>
              <a:t>Om concreet aan de slag te gaan binnen je school kan je de Rots en Water trainingen volgen. </a:t>
            </a:r>
          </a:p>
          <a:p>
            <a:pPr marL="0" indent="0">
              <a:buNone/>
            </a:pPr>
            <a:endParaRPr lang="nl-NL" sz="1700" b="1" dirty="0">
              <a:solidFill>
                <a:srgbClr val="C90735"/>
              </a:solidFill>
              <a:latin typeface="Source Sans Pro"/>
            </a:endParaRPr>
          </a:p>
          <a:p>
            <a:pPr marL="0" indent="0">
              <a:buNone/>
            </a:pPr>
            <a:r>
              <a:rPr lang="nl-NL" sz="1700" b="1" dirty="0">
                <a:solidFill>
                  <a:srgbClr val="C90735"/>
                </a:solidFill>
                <a:latin typeface="Source Sans Pro"/>
              </a:rPr>
              <a:t>Kostprijs?</a:t>
            </a:r>
            <a:br>
              <a:rPr lang="nl-NL" sz="1700" dirty="0">
                <a:latin typeface="Source Sans Pro"/>
              </a:rPr>
            </a:br>
            <a:r>
              <a:rPr lang="nl-NL" sz="1700" dirty="0">
                <a:latin typeface="Source Sans Pro"/>
              </a:rPr>
              <a:t>Basis- en praktijkboek zijn </a:t>
            </a:r>
            <a:r>
              <a:rPr lang="nl-NL" sz="1700" dirty="0">
                <a:latin typeface="Source Sans Pro"/>
                <a:hlinkClick r:id="rId2"/>
              </a:rPr>
              <a:t>hier</a:t>
            </a:r>
            <a:r>
              <a:rPr lang="nl-NL" sz="1700" dirty="0">
                <a:latin typeface="Source Sans Pro"/>
              </a:rPr>
              <a:t> gratis te ontlenen bij Logo Leieland. </a:t>
            </a:r>
          </a:p>
          <a:p>
            <a:pPr marL="0" indent="0">
              <a:buNone/>
            </a:pPr>
            <a:r>
              <a:rPr lang="nl-BE" sz="1700" dirty="0">
                <a:latin typeface="Source Sans Pro"/>
              </a:rPr>
              <a:t>Meer informatie omtrent een vorming kan worden opgevraagd bij Logo Leieland.</a:t>
            </a:r>
          </a:p>
          <a:p>
            <a:pPr marL="0" indent="0">
              <a:buNone/>
            </a:pPr>
            <a:br>
              <a:rPr lang="nl-NL" sz="1700" b="1" dirty="0">
                <a:solidFill>
                  <a:srgbClr val="C90735"/>
                </a:solidFill>
                <a:latin typeface="Source Sans Pro"/>
              </a:rPr>
            </a:br>
            <a:r>
              <a:rPr lang="nl-NL" sz="1700" b="1" dirty="0">
                <a:solidFill>
                  <a:srgbClr val="C90735"/>
                </a:solidFill>
                <a:latin typeface="Source Sans Pro"/>
              </a:rPr>
              <a:t>Meer info? </a:t>
            </a:r>
            <a:br>
              <a:rPr lang="nl-NL" sz="1700" dirty="0">
                <a:latin typeface="Source Sans Pro"/>
              </a:rPr>
            </a:br>
            <a:r>
              <a:rPr lang="nl-NL" sz="1700" dirty="0">
                <a:latin typeface="Source Sans Pro"/>
              </a:rPr>
              <a:t>Telefoon: 056/44.07.94</a:t>
            </a:r>
            <a:br>
              <a:rPr lang="nl-NL" sz="1700" dirty="0">
                <a:latin typeface="Source Sans Pro"/>
              </a:rPr>
            </a:br>
            <a:r>
              <a:rPr lang="nl-NL" sz="1700" dirty="0">
                <a:latin typeface="Source Sans Pro"/>
              </a:rPr>
              <a:t>E-mail: </a:t>
            </a:r>
            <a:r>
              <a:rPr lang="nl-NL" sz="1700" dirty="0">
                <a:latin typeface="Source Sans Pro"/>
                <a:hlinkClick r:id="rId3"/>
              </a:rPr>
              <a:t>logo@logoleieland.be</a:t>
            </a:r>
            <a:r>
              <a:rPr lang="nl-NL" sz="1700" dirty="0">
                <a:latin typeface="Source Sans Pro"/>
              </a:rPr>
              <a:t> </a:t>
            </a:r>
            <a:br>
              <a:rPr lang="nl-NL" sz="1700" dirty="0">
                <a:latin typeface="Source Sans Pro"/>
              </a:rPr>
            </a:br>
            <a:r>
              <a:rPr lang="nl-NL" sz="1700" dirty="0">
                <a:latin typeface="Source Sans Pro"/>
              </a:rPr>
              <a:t>Website: meer informatie vind je </a:t>
            </a:r>
            <a:r>
              <a:rPr lang="nl-NL" sz="1700" dirty="0">
                <a:latin typeface="Source Sans Pro"/>
                <a:hlinkClick r:id="rId2"/>
              </a:rPr>
              <a:t>hier</a:t>
            </a:r>
            <a:r>
              <a:rPr lang="nl-NL" sz="17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59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441440" y="439579"/>
            <a:ext cx="547406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 VORMING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47626" y="3798180"/>
            <a:ext cx="5389276" cy="584775"/>
          </a:xfrm>
          <a:prstGeom prst="rect">
            <a:avLst/>
          </a:prstGeom>
        </p:spPr>
        <p:txBody>
          <a:bodyPr wrap="square">
            <a:spAutoFit/>
          </a:bodyPr>
          <a:lstStyle/>
          <a:p>
            <a:r>
              <a:rPr lang="nl-BE" sz="1600" b="1" dirty="0">
                <a:solidFill>
                  <a:srgbClr val="C00000"/>
                </a:solidFill>
                <a:latin typeface="Source Sans Pro"/>
              </a:rPr>
              <a:t> </a:t>
            </a:r>
            <a:endParaRPr lang="nl-BE" sz="1600" dirty="0">
              <a:latin typeface="Source Sans Pro"/>
              <a:ea typeface="Calibri" panose="020F0502020204030204" pitchFamily="34" charset="0"/>
              <a:cs typeface="Times New Roman" panose="02020603050405020304" pitchFamily="18" charset="0"/>
            </a:endParaRPr>
          </a:p>
          <a:p>
            <a:r>
              <a:rPr lang="nl-NL" sz="1600" dirty="0"/>
              <a:t> </a:t>
            </a:r>
            <a:endParaRPr lang="nl-BE" sz="1600" dirty="0"/>
          </a:p>
        </p:txBody>
      </p:sp>
      <p:pic>
        <p:nvPicPr>
          <p:cNvPr id="1026" name="Picture 2" descr="bol.com | Rots &amp; Water Praktijkboek | 9789066657380 | Freerk Ykema | Boek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17" y="1747520"/>
            <a:ext cx="2865937" cy="406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23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3"/>
            <a:ext cx="9292334" cy="5343388"/>
          </a:xfrm>
        </p:spPr>
        <p:txBody>
          <a:bodyPr vert="horz" lIns="91440" tIns="45720" rIns="91440" bIns="45720" rtlCol="0" anchor="t">
            <a:normAutofit lnSpcReduction="10000"/>
          </a:bodyPr>
          <a:lstStyle/>
          <a:p>
            <a:pPr marL="0" indent="0">
              <a:buNone/>
            </a:pPr>
            <a:r>
              <a:rPr lang="nl-BE" sz="2400" b="1" dirty="0">
                <a:solidFill>
                  <a:srgbClr val="7030A0"/>
                </a:solidFill>
                <a:latin typeface="Source Sans Pro"/>
              </a:rPr>
              <a:t>De Proefkampioen</a:t>
            </a:r>
            <a:br>
              <a:rPr lang="nl-BE" sz="2400" b="1" dirty="0">
                <a:solidFill>
                  <a:srgbClr val="7030A0"/>
                </a:solidFill>
                <a:latin typeface="Source Sans Pro"/>
              </a:rPr>
            </a:br>
            <a:r>
              <a:rPr lang="nl-BE" sz="1800" b="1" dirty="0">
                <a:solidFill>
                  <a:srgbClr val="7030A0"/>
                </a:solidFill>
                <a:latin typeface="Source Sans Pro"/>
              </a:rPr>
              <a:t>(eerste graad)</a:t>
            </a:r>
            <a:endParaRPr lang="nl-BE" sz="1800" dirty="0">
              <a:solidFill>
                <a:srgbClr val="7030A0"/>
              </a:solidFill>
              <a:latin typeface="Source Sans Pro"/>
            </a:endParaRPr>
          </a:p>
          <a:p>
            <a:pPr marL="0" indent="0">
              <a:buNone/>
            </a:pPr>
            <a:endParaRPr lang="nl-BE" dirty="0">
              <a:latin typeface="Source Sans Pro"/>
            </a:endParaRPr>
          </a:p>
          <a:p>
            <a:pPr marL="0" indent="0">
              <a:buNone/>
            </a:pPr>
            <a:r>
              <a:rPr lang="nl-BE" sz="1600" b="1" dirty="0">
                <a:solidFill>
                  <a:srgbClr val="7030A0"/>
                </a:solidFill>
                <a:latin typeface="Source Sans Pro"/>
              </a:rPr>
              <a:t>Wat? </a:t>
            </a:r>
            <a:br>
              <a:rPr lang="nl-BE" sz="1600" b="1" dirty="0">
                <a:latin typeface="Source Sans Pro"/>
              </a:rPr>
            </a:br>
            <a:r>
              <a:rPr lang="nl-NL" sz="1600" dirty="0">
                <a:latin typeface="Source Sans Pro"/>
              </a:rPr>
              <a:t>Met ‘de Proefkampioen-koffer’ wordt een reis gemaakt doorheen de wereld van de zintuigen. Kinderen voelen, proeven, ruiken, horen en kijken. Al spelend en experimenterend maken ze kennis met de vier </a:t>
            </a:r>
            <a:r>
              <a:rPr lang="nl-NL" sz="1600" b="1" dirty="0">
                <a:latin typeface="Source Sans Pro"/>
              </a:rPr>
              <a:t>basissmaken</a:t>
            </a:r>
            <a:r>
              <a:rPr lang="nl-NL" sz="1600" dirty="0">
                <a:latin typeface="Source Sans Pro"/>
              </a:rPr>
              <a:t>: zuur, zout, zoet en bitter. De koffer bestaat uit proefmateriaal, een handleiding en een proefpas voor elk kind. Met de proefkampioen kunnen aan de hand van de proefpas ook eenvoudig ouders betrokken worden. Met de proefkampioen krijgt gezonde voeding, de voedingsdriehoek, fruit en groenten een plaats in de lessen. Het kan een aanknopingspunt zijn om afspraken te maken over de dranken en tussendoortjes die de kinderen meebrengen naar school.</a:t>
            </a:r>
            <a:br>
              <a:rPr lang="nl-BE" sz="1600" dirty="0">
                <a:latin typeface="Source Sans Pro"/>
              </a:rPr>
            </a:br>
            <a:endParaRPr lang="nl-BE" sz="1600" dirty="0">
              <a:latin typeface="Source Sans Pro"/>
            </a:endParaRPr>
          </a:p>
          <a:p>
            <a:pPr marL="0" indent="0">
              <a:lnSpc>
                <a:spcPct val="107000"/>
              </a:lnSpc>
              <a:spcAft>
                <a:spcPts val="800"/>
              </a:spcAft>
              <a:buNone/>
            </a:pPr>
            <a:r>
              <a:rPr lang="nl-BE" sz="1600" b="1" dirty="0">
                <a:solidFill>
                  <a:srgbClr val="7030A0"/>
                </a:solidFill>
                <a:latin typeface="Source Sans Pro"/>
              </a:rPr>
              <a:t>Kostprijs?</a:t>
            </a:r>
            <a:r>
              <a:rPr lang="nl-BE" sz="1600" dirty="0">
                <a:solidFill>
                  <a:srgbClr val="7030A0"/>
                </a:solidFill>
                <a:latin typeface="Source Sans Pro"/>
              </a:rPr>
              <a:t> </a:t>
            </a:r>
            <a:br>
              <a:rPr lang="nl-BE" sz="1600" dirty="0">
                <a:latin typeface="Source Sans Pro"/>
              </a:rPr>
            </a:br>
            <a:r>
              <a:rPr lang="nl-BE" sz="1600" dirty="0">
                <a:effectLst/>
                <a:latin typeface="Source Sans Pro"/>
              </a:rPr>
              <a:t>De proefkoffer kan je gratis </a:t>
            </a:r>
            <a:r>
              <a:rPr lang="nl-BE" sz="1600" dirty="0">
                <a:effectLst/>
                <a:latin typeface="Source Sans Pro"/>
                <a:hlinkClick r:id="rId2">
                  <a:extLst>
                    <a:ext uri="{A12FA001-AC4F-418D-AE19-62706E023703}">
                      <ahyp:hlinkClr xmlns:ahyp="http://schemas.microsoft.com/office/drawing/2018/hyperlinkcolor" val="tx"/>
                    </a:ext>
                  </a:extLst>
                </a:hlinkClick>
              </a:rPr>
              <a:t>hier </a:t>
            </a:r>
            <a:r>
              <a:rPr lang="nl-BE" sz="1600" dirty="0">
                <a:effectLst/>
                <a:latin typeface="Source Sans Pro"/>
              </a:rPr>
              <a:t>reserveren. </a:t>
            </a:r>
            <a:br>
              <a:rPr lang="nl-BE" sz="1600" dirty="0">
                <a:latin typeface="Source Sans Pro"/>
              </a:rPr>
            </a:br>
            <a:r>
              <a:rPr lang="nl-BE" sz="1600" dirty="0">
                <a:latin typeface="Source Sans Pro"/>
                <a:ea typeface="Source Sans Pro"/>
              </a:rPr>
              <a:t>Je ontvangt ook voor elke leerling een pas.</a:t>
            </a:r>
          </a:p>
          <a:p>
            <a:pPr marL="0" indent="0">
              <a:lnSpc>
                <a:spcPct val="107000"/>
              </a:lnSpc>
              <a:spcAft>
                <a:spcPts val="800"/>
              </a:spcAft>
              <a:buNone/>
            </a:pPr>
            <a:br>
              <a:rPr lang="nl-BE" sz="1600" dirty="0">
                <a:latin typeface="Source Sans Pro"/>
              </a:rPr>
            </a:br>
            <a:r>
              <a:rPr lang="nl-BE" sz="1600" b="1" dirty="0">
                <a:solidFill>
                  <a:srgbClr val="7030A0"/>
                </a:solidFill>
                <a:latin typeface="Source Sans Pro"/>
              </a:rPr>
              <a:t>Meer info?</a:t>
            </a:r>
            <a:r>
              <a:rPr lang="nl-BE" sz="1600" dirty="0">
                <a:solidFill>
                  <a:srgbClr val="7030A0"/>
                </a:solidFill>
                <a:latin typeface="Source Sans Pro"/>
              </a:rPr>
              <a:t> </a:t>
            </a:r>
            <a:br>
              <a:rPr lang="nl-BE" sz="1600" dirty="0">
                <a:latin typeface="Source Sans Pro"/>
              </a:rPr>
            </a:br>
            <a:r>
              <a:rPr lang="nl-BE" sz="1600" dirty="0">
                <a:latin typeface="Source Sans Pro"/>
              </a:rPr>
              <a:t>Telefoon: 056/44.07.94 </a:t>
            </a:r>
            <a:br>
              <a:rPr lang="nl-BE" sz="1600" dirty="0">
                <a:latin typeface="Source Sans Pro"/>
              </a:rPr>
            </a:br>
            <a:r>
              <a:rPr lang="nl-BE" sz="1600" dirty="0">
                <a:latin typeface="Source Sans Pro"/>
              </a:rPr>
              <a:t>E-mail: </a:t>
            </a:r>
            <a:r>
              <a:rPr lang="nl-BE" sz="1600" dirty="0">
                <a:latin typeface="Source Sans Pro"/>
                <a:hlinkClick r:id="rId3"/>
              </a:rPr>
              <a:t>logo@logoleieland.be</a:t>
            </a:r>
            <a:endParaRPr lang="nl-BE" sz="1600" dirty="0">
              <a:latin typeface="Source Sans Pro"/>
              <a:ea typeface="Source Sans Pro"/>
            </a:endParaRPr>
          </a:p>
          <a:p>
            <a:pPr marL="0" indent="0">
              <a:buNone/>
            </a:pPr>
            <a:endParaRPr lang="nl-BE" sz="2600" dirty="0"/>
          </a:p>
          <a:p>
            <a:pPr marL="0" indent="0">
              <a:buNone/>
            </a:pPr>
            <a:endParaRPr lang="nl-BE" sz="2600" dirty="0"/>
          </a:p>
          <a:p>
            <a:pPr marL="0" indent="0">
              <a:buNone/>
            </a:pPr>
            <a:endParaRPr lang="nl-BE" sz="2600" dirty="0"/>
          </a:p>
          <a:p>
            <a:pPr marL="0" indent="0">
              <a:buNone/>
            </a:pPr>
            <a:endParaRPr lang="nl-BE" sz="2600" dirty="0"/>
          </a:p>
          <a:p>
            <a:pPr marL="0" indent="0">
              <a:buNone/>
            </a:pPr>
            <a:endParaRPr lang="nl-BE" sz="2600" dirty="0"/>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4098" name="Picture 2" descr="De Proefkampio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440" y="3924941"/>
            <a:ext cx="3935640" cy="261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242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336858"/>
          </a:xfrm>
        </p:spPr>
        <p:txBody>
          <a:bodyPr>
            <a:normAutofit/>
          </a:bodyPr>
          <a:lstStyle/>
          <a:p>
            <a:pPr marL="0" indent="0">
              <a:buNone/>
            </a:pPr>
            <a:r>
              <a:rPr lang="nl-BE" sz="2400" b="1" dirty="0">
                <a:solidFill>
                  <a:srgbClr val="C90735"/>
                </a:solidFill>
                <a:latin typeface="Source Sans Pro"/>
              </a:rPr>
              <a:t>Speelmaatjes op school</a:t>
            </a:r>
            <a:endParaRPr lang="nl-BE" sz="2400" dirty="0">
              <a:solidFill>
                <a:srgbClr val="C90735"/>
              </a:solidFill>
              <a:latin typeface="Source Sans Pro"/>
            </a:endParaRPr>
          </a:p>
          <a:p>
            <a:pPr marL="0" indent="0">
              <a:buNone/>
            </a:pPr>
            <a:endParaRPr lang="nl-BE" sz="1600" dirty="0">
              <a:latin typeface="Source Sans Pro"/>
            </a:endParaRPr>
          </a:p>
          <a:p>
            <a:pPr marL="0" indent="0">
              <a:buNone/>
            </a:pPr>
            <a:r>
              <a:rPr lang="nl-NL" sz="1600" b="1" dirty="0">
                <a:solidFill>
                  <a:srgbClr val="C90735"/>
                </a:solidFill>
                <a:latin typeface="Source Sans Pro"/>
              </a:rPr>
              <a:t>Wat? </a:t>
            </a:r>
            <a:br>
              <a:rPr lang="nl-NL" sz="1600" b="1" dirty="0">
                <a:latin typeface="Source Sans Pro"/>
              </a:rPr>
            </a:br>
            <a:r>
              <a:rPr lang="nl-NL" sz="1600" dirty="0">
                <a:latin typeface="Source Sans Pro"/>
              </a:rPr>
              <a:t>Speelmaatjes op school’ richt zich op de </a:t>
            </a:r>
            <a:r>
              <a:rPr lang="nl-NL" sz="1600" b="1" dirty="0">
                <a:latin typeface="Source Sans Pro"/>
              </a:rPr>
              <a:t>speelplaatswerking</a:t>
            </a:r>
            <a:r>
              <a:rPr lang="nl-NL" sz="1600" dirty="0">
                <a:latin typeface="Source Sans Pro"/>
              </a:rPr>
              <a:t> én de </a:t>
            </a:r>
            <a:r>
              <a:rPr lang="nl-NL" sz="1600" b="1" dirty="0">
                <a:latin typeface="Source Sans Pro"/>
              </a:rPr>
              <a:t>leerlingenparticipatie</a:t>
            </a:r>
            <a:r>
              <a:rPr lang="nl-NL" sz="1600" dirty="0">
                <a:latin typeface="Source Sans Pro"/>
              </a:rPr>
              <a:t> in het basisonderwijs. Het zorgt overigens voor een hoger welbevinden op school en hogere activiteitsgraad van de kinderen tijdens speeltijd- en recreatiemomenten. ‘Speelmaatjes op school’ is een spelconcept waarbij kinderen van het 6de leerjaar van de basisschool worden gestimuleerd om op welbepaalde momenten actief te spelen met de kinderen van de lagere klassen van de lagere school of de kleuterschool. Dit gebeurt op een gestructureerde wijze die voorbereid en begeleid wordt door het schoolteam. De </a:t>
            </a:r>
            <a:r>
              <a:rPr lang="nl-NL" sz="1600" b="1" dirty="0">
                <a:latin typeface="Source Sans Pro"/>
              </a:rPr>
              <a:t>spelfiches</a:t>
            </a:r>
            <a:r>
              <a:rPr lang="nl-NL" sz="1600" dirty="0">
                <a:latin typeface="Source Sans Pro"/>
              </a:rPr>
              <a:t> zijn bedoeld als een inspiratiebron en een handig kant-en-klaar instrument om van start te gaan. Ze zijn zodanig uitgewerkt dat de kinderen hieruit hun keuze kunnen maken en onmiddellijk met hun groepje van andere kinderen uit de lagere klassen aan de slag kunnen. </a:t>
            </a:r>
          </a:p>
          <a:p>
            <a:pPr marL="0" indent="0">
              <a:buNone/>
            </a:pPr>
            <a:endParaRPr lang="nl-NL" sz="1600" b="1" dirty="0">
              <a:solidFill>
                <a:srgbClr val="C90735"/>
              </a:solidFill>
              <a:latin typeface="Source Sans Pro"/>
            </a:endParaRPr>
          </a:p>
          <a:p>
            <a:pPr marL="0" indent="0">
              <a:buNone/>
            </a:pPr>
            <a:r>
              <a:rPr lang="nl-NL" sz="1600" b="1" dirty="0">
                <a:solidFill>
                  <a:srgbClr val="C90735"/>
                </a:solidFill>
                <a:latin typeface="Source Sans Pro"/>
              </a:rPr>
              <a:t>Kostprijs? </a:t>
            </a:r>
            <a:br>
              <a:rPr lang="nl-NL" sz="1600" dirty="0">
                <a:latin typeface="Source Sans Pro"/>
              </a:rPr>
            </a:br>
            <a:r>
              <a:rPr lang="nl-NL" sz="1600" dirty="0">
                <a:latin typeface="Source Sans Pro"/>
              </a:rPr>
              <a:t>20 euro (excl. verzendingskosten) voor de map met 75 spelfiches. </a:t>
            </a:r>
          </a:p>
          <a:p>
            <a:pPr marL="0" indent="0">
              <a:buNone/>
            </a:pPr>
            <a:br>
              <a:rPr lang="nl-NL" sz="1600" b="1" dirty="0">
                <a:solidFill>
                  <a:srgbClr val="C90735"/>
                </a:solidFill>
                <a:latin typeface="Source Sans Pro"/>
              </a:rPr>
            </a:br>
            <a:r>
              <a:rPr lang="nl-NL" sz="1600" b="1" dirty="0">
                <a:solidFill>
                  <a:srgbClr val="C90735"/>
                </a:solidFill>
                <a:latin typeface="Source Sans Pro"/>
              </a:rPr>
              <a:t>Meer info? </a:t>
            </a:r>
            <a:br>
              <a:rPr lang="nl-NL" sz="1600" dirty="0">
                <a:latin typeface="Source Sans Pro"/>
              </a:rPr>
            </a:br>
            <a:r>
              <a:rPr lang="nl-NL" sz="1600" dirty="0">
                <a:latin typeface="Source Sans Pro"/>
              </a:rPr>
              <a:t>Telefoon: 051/26.50.30 </a:t>
            </a:r>
            <a:br>
              <a:rPr lang="nl-NL" sz="1600" dirty="0">
                <a:latin typeface="Source Sans Pro"/>
              </a:rPr>
            </a:br>
            <a:r>
              <a:rPr lang="nl-NL" sz="1600" dirty="0">
                <a:latin typeface="Source Sans Pro"/>
              </a:rPr>
              <a:t>E-mail: </a:t>
            </a:r>
            <a:r>
              <a:rPr lang="nl-NL" sz="1600" dirty="0">
                <a:latin typeface="Source Sans Pro"/>
                <a:hlinkClick r:id="rId2"/>
              </a:rPr>
              <a:t>info@wvl.moev.be</a:t>
            </a:r>
            <a:br>
              <a:rPr lang="nl-NL" sz="1600" dirty="0">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441440" y="439579"/>
            <a:ext cx="547406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 VORMING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47626" y="3798180"/>
            <a:ext cx="5389276" cy="584775"/>
          </a:xfrm>
          <a:prstGeom prst="rect">
            <a:avLst/>
          </a:prstGeom>
        </p:spPr>
        <p:txBody>
          <a:bodyPr wrap="square">
            <a:spAutoFit/>
          </a:bodyPr>
          <a:lstStyle/>
          <a:p>
            <a:r>
              <a:rPr lang="nl-BE" sz="1600" b="1" dirty="0">
                <a:solidFill>
                  <a:srgbClr val="C00000"/>
                </a:solidFill>
                <a:latin typeface="Source Sans Pro"/>
              </a:rPr>
              <a:t> </a:t>
            </a:r>
            <a:endParaRPr lang="nl-BE" sz="1600" dirty="0">
              <a:latin typeface="Source Sans Pro"/>
              <a:ea typeface="Calibri" panose="020F0502020204030204" pitchFamily="34" charset="0"/>
              <a:cs typeface="Times New Roman" panose="02020603050405020304" pitchFamily="18" charset="0"/>
            </a:endParaRPr>
          </a:p>
          <a:p>
            <a:r>
              <a:rPr lang="nl-NL" sz="1600" dirty="0"/>
              <a:t> </a:t>
            </a:r>
            <a:endParaRPr lang="nl-BE" sz="1600" dirty="0"/>
          </a:p>
        </p:txBody>
      </p:sp>
      <p:pic>
        <p:nvPicPr>
          <p:cNvPr id="27650" name="Picture 2" descr="Moev speelplaatswerking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893" y="3950525"/>
            <a:ext cx="1885579" cy="258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31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fontScale="47500" lnSpcReduction="20000"/>
          </a:bodyPr>
          <a:lstStyle/>
          <a:p>
            <a:pPr marL="0" indent="0">
              <a:lnSpc>
                <a:spcPct val="100000"/>
              </a:lnSpc>
              <a:buNone/>
            </a:pPr>
            <a:r>
              <a:rPr lang="nl-BE" sz="5100" b="1" dirty="0">
                <a:solidFill>
                  <a:srgbClr val="C90735"/>
                </a:solidFill>
                <a:latin typeface="Source Sans Pro"/>
              </a:rPr>
              <a:t>10-daagse van de geestelijke gezondheid</a:t>
            </a:r>
          </a:p>
          <a:p>
            <a:pPr marL="0" indent="0">
              <a:buNone/>
            </a:pPr>
            <a:endParaRPr lang="nl-BE" dirty="0">
              <a:latin typeface="Source Sans Pro"/>
            </a:endParaRPr>
          </a:p>
          <a:p>
            <a:pPr marL="0" indent="0">
              <a:buNone/>
            </a:pPr>
            <a:r>
              <a:rPr lang="nl-BE" sz="3400" b="1" dirty="0">
                <a:solidFill>
                  <a:srgbClr val="C00000"/>
                </a:solidFill>
                <a:latin typeface="Source Sans Pro"/>
              </a:rPr>
              <a:t>Wat? </a:t>
            </a:r>
            <a:br>
              <a:rPr lang="nl-BE" sz="3400" b="1" dirty="0">
                <a:latin typeface="Source Sans Pro"/>
              </a:rPr>
            </a:br>
            <a:r>
              <a:rPr lang="nl-NL" sz="3400" dirty="0">
                <a:latin typeface="Source Sans Pro"/>
              </a:rPr>
              <a:t>Ook dit jaar tellen we 10 dagen af naar 10 oktober, de </a:t>
            </a:r>
            <a:r>
              <a:rPr lang="nl-NL" sz="3400" dirty="0" err="1">
                <a:latin typeface="Source Sans Pro"/>
              </a:rPr>
              <a:t>Werelddag</a:t>
            </a:r>
            <a:r>
              <a:rPr lang="nl-NL" sz="3400" dirty="0">
                <a:latin typeface="Source Sans Pro"/>
              </a:rPr>
              <a:t> van de Geestelijke Gezondheid. ‘Samen veerkrachtig’ is daarbij opnieuw de rode draad. Ook als school kan je ermee aan de slag! Werk aan de geestelijke gezondheid van zowel de leerlingen als het schoolteam! Uiteraard kan je ook na deze tiendaagse nog aan de slag met de inspiraties.</a:t>
            </a:r>
          </a:p>
          <a:p>
            <a:pPr marL="0" indent="0">
              <a:buNone/>
            </a:pPr>
            <a:r>
              <a:rPr lang="nl-NL" sz="3400" dirty="0">
                <a:latin typeface="Source Sans Pro"/>
              </a:rPr>
              <a:t>Dit jaar zetten we tijdens de 10-daagse van de Geestelijke Gezondheid 2021 één Vlaamse actie in de kijker. Het project </a:t>
            </a:r>
            <a:r>
              <a:rPr lang="nl-NL" sz="3400" b="1" dirty="0">
                <a:latin typeface="Source Sans Pro"/>
              </a:rPr>
              <a:t>‘Neem plaats op onze bank’ </a:t>
            </a:r>
            <a:r>
              <a:rPr lang="nl-NL" sz="3400" dirty="0">
                <a:latin typeface="Source Sans Pro"/>
              </a:rPr>
              <a:t>motiveert ontmoetingen en informele contacten tussen mensen onderling. Je vindt ongetwijfeld een bankenproject dat bij jou past in onze inspiratiegids. Babbelbanken, gevelbanken, ‘Bank zoekt plek’, project bankdirecteurs … Neem zeker contact met ons op voor meer inspiratie of ondersteuning. </a:t>
            </a:r>
          </a:p>
          <a:p>
            <a:pPr marL="0" indent="0">
              <a:buNone/>
            </a:pPr>
            <a:endParaRPr lang="nl-BE" sz="3400" b="1" dirty="0">
              <a:solidFill>
                <a:srgbClr val="C00000"/>
              </a:solidFill>
              <a:latin typeface="Source Sans Pro"/>
            </a:endParaRPr>
          </a:p>
          <a:p>
            <a:pPr marL="0" indent="0">
              <a:buNone/>
            </a:pPr>
            <a:r>
              <a:rPr lang="nl-BE" sz="3400" b="1" dirty="0">
                <a:solidFill>
                  <a:srgbClr val="C00000"/>
                </a:solidFill>
                <a:latin typeface="Source Sans Pro"/>
              </a:rPr>
              <a:t>Kostprijs?</a:t>
            </a:r>
            <a:r>
              <a:rPr lang="nl-BE" sz="3400" dirty="0">
                <a:solidFill>
                  <a:srgbClr val="C00000"/>
                </a:solidFill>
                <a:latin typeface="Source Sans Pro"/>
              </a:rPr>
              <a:t> </a:t>
            </a:r>
            <a:br>
              <a:rPr lang="nl-BE" sz="3400" dirty="0">
                <a:latin typeface="Source Sans Pro"/>
              </a:rPr>
            </a:br>
            <a:r>
              <a:rPr lang="nl-NL" sz="3400" dirty="0">
                <a:latin typeface="Source Sans Pro"/>
              </a:rPr>
              <a:t>De </a:t>
            </a:r>
            <a:r>
              <a:rPr lang="nl-NL" sz="3400" b="1" dirty="0">
                <a:latin typeface="Source Sans Pro"/>
              </a:rPr>
              <a:t>inspiratiegids</a:t>
            </a:r>
            <a:r>
              <a:rPr lang="nl-NL" sz="3400" dirty="0">
                <a:latin typeface="Source Sans Pro"/>
              </a:rPr>
              <a:t> is </a:t>
            </a:r>
            <a:r>
              <a:rPr lang="nl-NL" sz="3400" dirty="0">
                <a:latin typeface="Source Sans Pro"/>
                <a:hlinkClick r:id="rId2">
                  <a:extLst>
                    <a:ext uri="{A12FA001-AC4F-418D-AE19-62706E023703}">
                      <ahyp:hlinkClr xmlns:ahyp="http://schemas.microsoft.com/office/drawing/2018/hyperlinkcolor" val="tx"/>
                    </a:ext>
                  </a:extLst>
                </a:hlinkClick>
              </a:rPr>
              <a:t>gratis te downloaden </a:t>
            </a:r>
            <a:r>
              <a:rPr lang="nl-NL" sz="3400" dirty="0">
                <a:latin typeface="Source Sans Pro"/>
              </a:rPr>
              <a:t>via de website van Logo Leieland.</a:t>
            </a:r>
            <a:br>
              <a:rPr lang="nl-NL" sz="3400" dirty="0">
                <a:latin typeface="Source Sans Pro"/>
              </a:rPr>
            </a:br>
            <a:r>
              <a:rPr lang="nl-NL" sz="3400" b="1" dirty="0">
                <a:latin typeface="Source Sans Pro"/>
              </a:rPr>
              <a:t>Gratis materialen </a:t>
            </a:r>
            <a:r>
              <a:rPr lang="nl-NL" sz="3400" dirty="0">
                <a:latin typeface="Source Sans Pro"/>
              </a:rPr>
              <a:t>bestellen kan </a:t>
            </a:r>
            <a:r>
              <a:rPr lang="nl-NL" sz="3400" dirty="0">
                <a:latin typeface="Source Sans Pro"/>
                <a:hlinkClick r:id="rId3">
                  <a:extLst>
                    <a:ext uri="{A12FA001-AC4F-418D-AE19-62706E023703}">
                      <ahyp:hlinkClr xmlns:ahyp="http://schemas.microsoft.com/office/drawing/2018/hyperlinkcolor" val="tx"/>
                    </a:ext>
                  </a:extLst>
                </a:hlinkClick>
              </a:rPr>
              <a:t>hier</a:t>
            </a:r>
            <a:r>
              <a:rPr lang="nl-NL" sz="3400" dirty="0">
                <a:latin typeface="Source Sans Pro"/>
              </a:rPr>
              <a:t>.</a:t>
            </a:r>
            <a:br>
              <a:rPr lang="nl-NL" sz="3400" dirty="0">
                <a:latin typeface="Source Sans Pro"/>
              </a:rPr>
            </a:br>
            <a:endParaRPr lang="nl-BE" sz="3400" b="1" dirty="0">
              <a:solidFill>
                <a:srgbClr val="C00000"/>
              </a:solidFill>
              <a:latin typeface="Source Sans Pro"/>
            </a:endParaRPr>
          </a:p>
          <a:p>
            <a:pPr marL="0" indent="0">
              <a:buNone/>
            </a:pPr>
            <a:br>
              <a:rPr lang="nl-BE" sz="3400" b="1" dirty="0">
                <a:solidFill>
                  <a:srgbClr val="C00000"/>
                </a:solidFill>
                <a:latin typeface="Source Sans Pro"/>
              </a:rPr>
            </a:br>
            <a:r>
              <a:rPr lang="nl-BE" sz="3400" b="1" dirty="0">
                <a:solidFill>
                  <a:srgbClr val="C00000"/>
                </a:solidFill>
                <a:latin typeface="Source Sans Pro"/>
              </a:rPr>
              <a:t>Meer info?</a:t>
            </a:r>
            <a:r>
              <a:rPr lang="nl-BE" sz="3400" dirty="0">
                <a:solidFill>
                  <a:srgbClr val="C00000"/>
                </a:solidFill>
                <a:latin typeface="Source Sans Pro"/>
              </a:rPr>
              <a:t> </a:t>
            </a:r>
            <a:br>
              <a:rPr lang="nl-BE" sz="3400" dirty="0">
                <a:latin typeface="Source Sans Pro"/>
              </a:rPr>
            </a:br>
            <a:r>
              <a:rPr lang="nl-BE" sz="3400" dirty="0">
                <a:latin typeface="Source Sans Pro"/>
              </a:rPr>
              <a:t>Telefoon: 056/44.07.94 </a:t>
            </a:r>
            <a:br>
              <a:rPr lang="nl-BE" sz="3400" dirty="0">
                <a:latin typeface="Source Sans Pro"/>
              </a:rPr>
            </a:br>
            <a:r>
              <a:rPr lang="nl-BE" sz="3400" dirty="0">
                <a:latin typeface="Source Sans Pro"/>
              </a:rPr>
              <a:t>E-mail: </a:t>
            </a:r>
            <a:r>
              <a:rPr lang="nl-BE" sz="3400" dirty="0">
                <a:latin typeface="Source Sans Pro"/>
                <a:hlinkClick r:id="rId4"/>
              </a:rPr>
              <a:t>logo@logoleieland.be</a:t>
            </a:r>
            <a:r>
              <a:rPr lang="nl-BE" sz="3400" dirty="0">
                <a:latin typeface="Source Sans Pro"/>
              </a:rPr>
              <a:t>  </a:t>
            </a:r>
            <a:br>
              <a:rPr lang="nl-BE" sz="3400" dirty="0">
                <a:latin typeface="Source Sans Pro"/>
              </a:rPr>
            </a:br>
            <a:r>
              <a:rPr lang="nl-BE" sz="3400" dirty="0">
                <a:latin typeface="Source Sans Pro"/>
              </a:rPr>
              <a:t>Website: meer informatie vind je </a:t>
            </a:r>
            <a:r>
              <a:rPr lang="nl-BE" sz="3400" dirty="0">
                <a:latin typeface="Source Sans Pro"/>
                <a:hlinkClick r:id="rId5"/>
              </a:rPr>
              <a:t>hier</a:t>
            </a:r>
            <a:r>
              <a:rPr lang="nl-BE" sz="3400" dirty="0">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p:cNvPicPr>
            <a:picLocks noChangeAspect="1"/>
          </p:cNvPicPr>
          <p:nvPr/>
        </p:nvPicPr>
        <p:blipFill>
          <a:blip r:embed="rId6"/>
          <a:stretch>
            <a:fillRect/>
          </a:stretch>
        </p:blipFill>
        <p:spPr>
          <a:xfrm>
            <a:off x="7832765" y="3538513"/>
            <a:ext cx="2886852" cy="3319487"/>
          </a:xfrm>
          <a:prstGeom prst="rect">
            <a:avLst/>
          </a:prstGeom>
        </p:spPr>
      </p:pic>
    </p:spTree>
    <p:extLst>
      <p:ext uri="{BB962C8B-B14F-4D97-AF65-F5344CB8AC3E}">
        <p14:creationId xmlns:p14="http://schemas.microsoft.com/office/powerpoint/2010/main" val="4063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3"/>
            <a:ext cx="9292334" cy="4964170"/>
          </a:xfrm>
        </p:spPr>
        <p:txBody>
          <a:bodyPr>
            <a:normAutofit/>
          </a:bodyPr>
          <a:lstStyle/>
          <a:p>
            <a:pPr marL="0" indent="0">
              <a:lnSpc>
                <a:spcPct val="100000"/>
              </a:lnSpc>
              <a:buNone/>
            </a:pPr>
            <a:r>
              <a:rPr lang="nl-BE" sz="2400" b="1" dirty="0">
                <a:solidFill>
                  <a:srgbClr val="C90735"/>
                </a:solidFill>
                <a:latin typeface="Source Sans Pro"/>
              </a:rPr>
              <a:t>Complimentenactie</a:t>
            </a:r>
          </a:p>
          <a:p>
            <a:pPr marL="0" indent="0">
              <a:lnSpc>
                <a:spcPct val="100000"/>
              </a:lnSpc>
              <a:buNone/>
            </a:pPr>
            <a:endParaRPr lang="nl-BE" dirty="0">
              <a:latin typeface="Source Sans Pro"/>
            </a:endParaRPr>
          </a:p>
          <a:p>
            <a:pPr marL="0" indent="0">
              <a:buNone/>
            </a:pPr>
            <a:r>
              <a:rPr lang="nl-BE" sz="1600" b="1" dirty="0">
                <a:solidFill>
                  <a:srgbClr val="C00000"/>
                </a:solidFill>
                <a:latin typeface="Source Sans Pro"/>
              </a:rPr>
              <a:t>Wat? </a:t>
            </a:r>
            <a:br>
              <a:rPr lang="nl-BE" sz="1600" b="1" dirty="0">
                <a:latin typeface="Source Sans Pro"/>
              </a:rPr>
            </a:br>
            <a:r>
              <a:rPr lang="nl-BE" sz="1600" dirty="0">
                <a:latin typeface="Source Sans Pro"/>
              </a:rPr>
              <a:t>Met de actie 'Geluk zit in een klein complimentje' willen we iedereen aanmoedigen om extra waardering te tonen aan collega's, leerlingen, familie of vrienden.</a:t>
            </a:r>
          </a:p>
          <a:p>
            <a:pPr marL="0" indent="0">
              <a:buNone/>
            </a:pPr>
            <a:endParaRPr lang="nl-BE" sz="1600" b="1" dirty="0">
              <a:solidFill>
                <a:srgbClr val="C00000"/>
              </a:solidFill>
              <a:latin typeface="Source Sans Pro"/>
            </a:endParaRPr>
          </a:p>
          <a:p>
            <a:pPr marL="0" indent="0">
              <a:buNone/>
            </a:pPr>
            <a:r>
              <a:rPr lang="nl-BE" sz="1600" b="1" dirty="0">
                <a:solidFill>
                  <a:srgbClr val="C00000"/>
                </a:solidFill>
                <a:latin typeface="Source Sans Pro"/>
              </a:rPr>
              <a:t>Kostprijs? </a:t>
            </a:r>
            <a:br>
              <a:rPr lang="nl-BE" sz="1600" dirty="0">
                <a:latin typeface="Source Sans Pro"/>
              </a:rPr>
            </a:br>
            <a:r>
              <a:rPr lang="nl-NL" sz="1600" dirty="0">
                <a:latin typeface="Source Sans Pro"/>
              </a:rPr>
              <a:t>Materialen kan je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gratis downloaden of bestellen. De inspiratiegids met voorbeelden kan je </a:t>
            </a:r>
            <a:r>
              <a:rPr lang="nl-NL" sz="1600" dirty="0">
                <a:latin typeface="Source Sans Pro"/>
                <a:hlinkClick r:id="rId3"/>
              </a:rPr>
              <a:t>hier</a:t>
            </a:r>
            <a:r>
              <a:rPr lang="nl-NL" sz="1600" dirty="0">
                <a:latin typeface="Source Sans Pro"/>
              </a:rPr>
              <a:t> inkijken.  </a:t>
            </a:r>
          </a:p>
          <a:p>
            <a:pPr marL="0" indent="0">
              <a:buNone/>
            </a:pPr>
            <a:br>
              <a:rPr lang="nl-NL" sz="1600" dirty="0"/>
            </a:br>
            <a:br>
              <a:rPr lang="nl-NL" sz="1600" dirty="0"/>
            </a:br>
            <a:r>
              <a:rPr lang="nl-BE" sz="1600" b="1" dirty="0">
                <a:solidFill>
                  <a:srgbClr val="C00000"/>
                </a:solidFill>
                <a:latin typeface="Source Sans Pro"/>
              </a:rPr>
              <a:t>Meer info? </a:t>
            </a:r>
            <a:br>
              <a:rPr lang="nl-BE" sz="1600" dirty="0"/>
            </a:br>
            <a:r>
              <a:rPr lang="nl-BE" sz="1600" dirty="0">
                <a:latin typeface="Source Sans Pro"/>
              </a:rPr>
              <a:t>Telefoon: 056/44.07.94 </a:t>
            </a:r>
            <a:br>
              <a:rPr lang="nl-BE" sz="1600" dirty="0">
                <a:latin typeface="Source Sans Pro"/>
              </a:rPr>
            </a:br>
            <a:r>
              <a:rPr lang="nl-BE" sz="1600" dirty="0">
                <a:latin typeface="Source Sans Pro"/>
              </a:rPr>
              <a:t>E-mail: </a:t>
            </a:r>
            <a:r>
              <a:rPr lang="nl-BE" sz="1600" dirty="0">
                <a:latin typeface="Source Sans Pro"/>
                <a:hlinkClick r:id="rId4"/>
              </a:rPr>
              <a:t>logo@logoleieland.be</a:t>
            </a:r>
            <a:r>
              <a:rPr lang="nl-BE" sz="1600" dirty="0">
                <a:latin typeface="Source Sans Pro"/>
              </a:rPr>
              <a:t>  </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098" name="Picture 2" descr="https://logoleieland.be/sites/default/files/domain%20editor/Melissa/projectpagi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8629" y="4055109"/>
            <a:ext cx="33147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776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8718294" cy="5977573"/>
          </a:xfrm>
        </p:spPr>
        <p:txBody>
          <a:bodyPr>
            <a:normAutofit fontScale="47500" lnSpcReduction="20000"/>
          </a:bodyPr>
          <a:lstStyle/>
          <a:p>
            <a:pPr marL="0" indent="0">
              <a:buNone/>
            </a:pPr>
            <a:r>
              <a:rPr lang="nl-BE" sz="5100" b="1" dirty="0">
                <a:solidFill>
                  <a:srgbClr val="C90735"/>
                </a:solidFill>
                <a:latin typeface="Source Sans Pro"/>
              </a:rPr>
              <a:t>Kzitermee</a:t>
            </a:r>
            <a:endParaRPr lang="nl-BE" sz="5100" dirty="0">
              <a:solidFill>
                <a:srgbClr val="C90735"/>
              </a:solidFill>
              <a:latin typeface="Source Sans Pro"/>
            </a:endParaRPr>
          </a:p>
          <a:p>
            <a:pPr marL="0" indent="0">
              <a:buNone/>
            </a:pPr>
            <a:endParaRPr lang="nl-BE" dirty="0">
              <a:latin typeface="Source Sans Pro"/>
            </a:endParaRPr>
          </a:p>
          <a:p>
            <a:pPr marL="0" indent="0">
              <a:buNone/>
            </a:pPr>
            <a:r>
              <a:rPr lang="nl-BE" sz="3400" b="1" dirty="0">
                <a:solidFill>
                  <a:srgbClr val="C00000"/>
                </a:solidFill>
                <a:latin typeface="Source Sans Pro"/>
              </a:rPr>
              <a:t>Wat? </a:t>
            </a:r>
            <a:br>
              <a:rPr lang="nl-BE" sz="3400" dirty="0">
                <a:solidFill>
                  <a:srgbClr val="C00000"/>
                </a:solidFill>
                <a:latin typeface="Source Sans Pro"/>
              </a:rPr>
            </a:br>
            <a:r>
              <a:rPr lang="nl-BE" sz="3400" dirty="0">
                <a:latin typeface="Source Sans Pro"/>
              </a:rPr>
              <a:t>De aandacht voor mentaal welzijn is de laatste jaren enorm toegenomen. In het kader van het intergemeentelijke preventiewerk werd daarom de website (</a:t>
            </a:r>
            <a:r>
              <a:rPr lang="nl-BE" sz="3400" u="sng" dirty="0">
                <a:latin typeface="Source Sans Pro"/>
                <a:hlinkClick r:id="rId3"/>
              </a:rPr>
              <a:t>www.kzitermee.be</a:t>
            </a:r>
            <a:r>
              <a:rPr lang="nl-BE" sz="3400" dirty="0">
                <a:latin typeface="Source Sans Pro"/>
              </a:rPr>
              <a:t>) ontwikkeld waar iedereen die het even moeilijk heeft, </a:t>
            </a:r>
            <a:r>
              <a:rPr lang="nl-BE" sz="3400" b="1" dirty="0">
                <a:latin typeface="Source Sans Pro"/>
              </a:rPr>
              <a:t>met een vraag zit of hulp zoekt terecht kan, voor zichtzelf of voor iemand anders</a:t>
            </a:r>
            <a:r>
              <a:rPr lang="nl-BE" sz="3400" dirty="0">
                <a:latin typeface="Source Sans Pro"/>
              </a:rPr>
              <a:t>. Op deze website wordt zowel het regionale als Vlaamse aanbod omtrent mentaal welzijn in kaart gebracht, zowel aanbod omtrent preventie en hulpverlening en dit zowel voor jongeren, volwassenen als professionals. </a:t>
            </a:r>
          </a:p>
          <a:p>
            <a:pPr marL="0" indent="0">
              <a:buNone/>
            </a:pPr>
            <a:r>
              <a:rPr lang="nl-BE" sz="3400" dirty="0">
                <a:latin typeface="Source Sans Pro"/>
              </a:rPr>
              <a:t>Op de website kan iedereen terecht die met iets zit, groot of klein. Maar ook mensen die preventief aan hun veerkracht willen werken kunnen er de nodige informatie vinden. De website dient daarbij als gids.</a:t>
            </a:r>
          </a:p>
          <a:p>
            <a:pPr marL="0" indent="0">
              <a:buNone/>
            </a:pPr>
            <a:r>
              <a:rPr lang="nl-BE" sz="3400" dirty="0">
                <a:latin typeface="Source Sans Pro"/>
              </a:rPr>
              <a:t>Op </a:t>
            </a:r>
            <a:r>
              <a:rPr lang="nl-BE" sz="3400" u="sng" dirty="0">
                <a:latin typeface="Source Sans Pro"/>
                <a:hlinkClick r:id="rId4"/>
              </a:rPr>
              <a:t>deze deelpagina</a:t>
            </a:r>
            <a:r>
              <a:rPr lang="nl-BE" sz="3400" dirty="0">
                <a:latin typeface="Source Sans Pro"/>
                <a:hlinkClick r:id="rId4"/>
              </a:rPr>
              <a:t> </a:t>
            </a:r>
            <a:r>
              <a:rPr lang="nl-BE" sz="3400" dirty="0">
                <a:latin typeface="Source Sans Pro"/>
              </a:rPr>
              <a:t>kunnen jullie informatie vinden over hoe je als </a:t>
            </a:r>
            <a:r>
              <a:rPr lang="nl-BE" sz="3400" b="1" dirty="0">
                <a:latin typeface="Source Sans Pro"/>
              </a:rPr>
              <a:t>leerkracht</a:t>
            </a:r>
            <a:r>
              <a:rPr lang="nl-BE" sz="3400" dirty="0">
                <a:latin typeface="Source Sans Pro"/>
              </a:rPr>
              <a:t> jongeren kan helpen, naar welke instanties of websites je kan doorverwijzen, wat je kan doen in de klas of op school en hoe je jezelf kan bijscholen. Ook </a:t>
            </a:r>
            <a:r>
              <a:rPr lang="nl-BE" sz="3400" b="1" dirty="0">
                <a:latin typeface="Source Sans Pro"/>
              </a:rPr>
              <a:t>ouders </a:t>
            </a:r>
            <a:r>
              <a:rPr lang="nl-BE" sz="3400" dirty="0">
                <a:latin typeface="Source Sans Pro"/>
              </a:rPr>
              <a:t>kunnen</a:t>
            </a:r>
            <a:r>
              <a:rPr lang="nl-BE" sz="3400" b="1" dirty="0">
                <a:latin typeface="Source Sans Pro"/>
              </a:rPr>
              <a:t> </a:t>
            </a:r>
            <a:r>
              <a:rPr lang="nl-BE" sz="3400" dirty="0">
                <a:latin typeface="Source Sans Pro"/>
              </a:rPr>
              <a:t>er informatie vinden omtrent opvoedingsondersteuning of hulp voor hun kinderen. </a:t>
            </a:r>
          </a:p>
          <a:p>
            <a:pPr marL="0" indent="0">
              <a:buNone/>
            </a:pPr>
            <a:r>
              <a:rPr lang="nl-BE" sz="3400" b="1" dirty="0">
                <a:solidFill>
                  <a:srgbClr val="C00000"/>
                </a:solidFill>
                <a:latin typeface="Source Sans Pro"/>
              </a:rPr>
              <a:t>Kostprijs?</a:t>
            </a:r>
            <a:br>
              <a:rPr lang="nl-BE" sz="3400" dirty="0">
                <a:solidFill>
                  <a:srgbClr val="C00000"/>
                </a:solidFill>
                <a:latin typeface="Source Sans Pro"/>
              </a:rPr>
            </a:br>
            <a:r>
              <a:rPr lang="nl-BE" sz="3400" dirty="0">
                <a:latin typeface="Source Sans Pro"/>
              </a:rPr>
              <a:t>Meer informatie over dit project kan je </a:t>
            </a:r>
            <a:r>
              <a:rPr lang="nl-BE" sz="3400" dirty="0">
                <a:latin typeface="Source Sans Pro"/>
                <a:hlinkClick r:id="rId5"/>
              </a:rPr>
              <a:t>hier</a:t>
            </a:r>
            <a:r>
              <a:rPr lang="nl-BE" sz="3400" dirty="0">
                <a:latin typeface="Source Sans Pro"/>
              </a:rPr>
              <a:t> vinden. Wil je graag aan de slag met materialen zoals complimentenkaartjes, affiches, …? Bestellen kan eenvoudig via </a:t>
            </a:r>
            <a:r>
              <a:rPr lang="nl-BE" sz="3400" dirty="0">
                <a:latin typeface="Source Sans Pro"/>
                <a:hlinkClick r:id="rId6"/>
              </a:rPr>
              <a:t>volgende link</a:t>
            </a:r>
            <a:r>
              <a:rPr lang="nl-BE" sz="3400" dirty="0">
                <a:latin typeface="Source Sans Pro"/>
              </a:rPr>
              <a:t>.</a:t>
            </a:r>
          </a:p>
          <a:p>
            <a:pPr marL="0" indent="0">
              <a:buNone/>
            </a:pPr>
            <a:r>
              <a:rPr lang="nl-BE" sz="3400" dirty="0">
                <a:latin typeface="Source Sans Pro"/>
              </a:rPr>
              <a:t> en bestellen van materialen zoals complimentenkaartjes, affiches, … </a:t>
            </a:r>
          </a:p>
          <a:p>
            <a:pPr marL="0" indent="0">
              <a:buNone/>
            </a:pPr>
            <a:r>
              <a:rPr lang="nl-BE" sz="3400" b="1" dirty="0">
                <a:solidFill>
                  <a:srgbClr val="C00000"/>
                </a:solidFill>
                <a:latin typeface="Source Sans Pro"/>
              </a:rPr>
              <a:t>Meer info?</a:t>
            </a:r>
            <a:br>
              <a:rPr lang="nl-BE" sz="3400" dirty="0">
                <a:solidFill>
                  <a:srgbClr val="C00000"/>
                </a:solidFill>
                <a:latin typeface="Source Sans Pro"/>
              </a:rPr>
            </a:br>
            <a:r>
              <a:rPr lang="nl-BE" sz="3400" dirty="0">
                <a:latin typeface="Source Sans Pro"/>
              </a:rPr>
              <a:t>Graag verder aan de slag rond deze campagne in de klas of in een schoolproject? Aarzel niet om ons te contacteren, wij helpen je verder!</a:t>
            </a:r>
            <a:br>
              <a:rPr lang="nl-BE" sz="3400" dirty="0">
                <a:latin typeface="Source Sans Pro"/>
              </a:rPr>
            </a:br>
            <a:r>
              <a:rPr lang="en-US" sz="3400" dirty="0">
                <a:latin typeface="Source Sans Pro"/>
              </a:rPr>
              <a:t>Tel: 056/44.07.94</a:t>
            </a:r>
            <a:br>
              <a:rPr lang="nl-BE" sz="3400" dirty="0">
                <a:latin typeface="Source Sans Pro"/>
              </a:rPr>
            </a:br>
            <a:r>
              <a:rPr lang="en-US" sz="3400" dirty="0">
                <a:effectLst/>
                <a:latin typeface="Source Sans Pro"/>
              </a:rPr>
              <a:t>E-mail: </a:t>
            </a:r>
            <a:r>
              <a:rPr lang="en-US" sz="3400" u="sng" dirty="0">
                <a:latin typeface="Source Sans Pro"/>
                <a:hlinkClick r:id="rId7"/>
              </a:rPr>
              <a:t>logo@logoleieland.be</a:t>
            </a:r>
            <a:r>
              <a:rPr lang="en-US" sz="3400" u="sng" dirty="0">
                <a:latin typeface="Source Sans Pro"/>
              </a:rPr>
              <a:t> </a:t>
            </a:r>
            <a:br>
              <a:rPr lang="nl-BE" sz="3400" dirty="0">
                <a:latin typeface="Source Sans Pro"/>
              </a:rPr>
            </a:br>
            <a:r>
              <a:rPr lang="nl-BE" sz="3400" dirty="0">
                <a:latin typeface="Source Sans Pro"/>
              </a:rPr>
              <a:t>Website: </a:t>
            </a:r>
            <a:r>
              <a:rPr lang="nl-BE" sz="3400" u="sng" dirty="0">
                <a:latin typeface="Source Sans Pro"/>
                <a:hlinkClick r:id="rId3">
                  <a:extLst>
                    <a:ext uri="{A12FA001-AC4F-418D-AE19-62706E023703}">
                      <ahyp:hlinkClr xmlns:ahyp="http://schemas.microsoft.com/office/drawing/2018/hyperlinkcolor" val="tx"/>
                    </a:ext>
                  </a:extLst>
                </a:hlinkClick>
              </a:rPr>
              <a:t>www.kzitermee.be</a:t>
            </a:r>
            <a:r>
              <a:rPr lang="nl-BE" sz="3400" dirty="0">
                <a:latin typeface="Source Sans Pro"/>
              </a:rPr>
              <a:t> </a:t>
            </a:r>
          </a:p>
          <a:p>
            <a:pPr marL="0" indent="0">
              <a:buNone/>
            </a:pPr>
            <a:r>
              <a:rPr lang="nl-BE" sz="3400" dirty="0">
                <a:latin typeface="Source Sans Pro"/>
              </a:rPr>
              <a:t>Neem zeker ook eens een kijkje op de </a:t>
            </a:r>
            <a:r>
              <a:rPr lang="nl-BE" sz="3400" dirty="0">
                <a:latin typeface="Source Sans Pro"/>
                <a:hlinkClick r:id="rId8">
                  <a:extLst>
                    <a:ext uri="{A12FA001-AC4F-418D-AE19-62706E023703}">
                      <ahyp:hlinkClr xmlns:ahyp="http://schemas.microsoft.com/office/drawing/2018/hyperlinkcolor" val="tx"/>
                    </a:ext>
                  </a:extLst>
                </a:hlinkClick>
              </a:rPr>
              <a:t>Instagrampagina</a:t>
            </a:r>
            <a:r>
              <a:rPr lang="nl-BE" sz="3400" dirty="0">
                <a:latin typeface="Source Sans Pro"/>
              </a:rPr>
              <a:t> en </a:t>
            </a:r>
            <a:r>
              <a:rPr lang="nl-BE" sz="3400" dirty="0" err="1">
                <a:latin typeface="Source Sans Pro"/>
                <a:hlinkClick r:id="rId9">
                  <a:extLst>
                    <a:ext uri="{A12FA001-AC4F-418D-AE19-62706E023703}">
                      <ahyp:hlinkClr xmlns:ahyp="http://schemas.microsoft.com/office/drawing/2018/hyperlinkcolor" val="tx"/>
                    </a:ext>
                  </a:extLst>
                </a:hlinkClick>
              </a:rPr>
              <a:t>Youtubekanaal</a:t>
            </a:r>
            <a:r>
              <a:rPr lang="nl-BE" sz="3400" dirty="0">
                <a:latin typeface="Source Sans Pro"/>
              </a:rPr>
              <a:t>. </a:t>
            </a:r>
            <a:endParaRPr lang="nl-BE" sz="3400" dirty="0">
              <a:effectLs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341223" y="439579"/>
            <a:ext cx="2574281"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 name="Afbeelding 5">
            <a:extLst>
              <a:ext uri="{FF2B5EF4-FFF2-40B4-BE49-F238E27FC236}">
                <a16:creationId xmlns:a16="http://schemas.microsoft.com/office/drawing/2014/main" id="{934AC8CF-04A7-CB5C-4A94-9A29AE5734CA}"/>
              </a:ext>
            </a:extLst>
          </p:cNvPr>
          <p:cNvPicPr>
            <a:picLocks noChangeAspect="1"/>
          </p:cNvPicPr>
          <p:nvPr/>
        </p:nvPicPr>
        <p:blipFill>
          <a:blip r:embed="rId10"/>
          <a:stretch>
            <a:fillRect/>
          </a:stretch>
        </p:blipFill>
        <p:spPr>
          <a:xfrm>
            <a:off x="9265921" y="2792931"/>
            <a:ext cx="1925430" cy="1461683"/>
          </a:xfrm>
          <a:prstGeom prst="rect">
            <a:avLst/>
          </a:prstGeom>
        </p:spPr>
      </p:pic>
      <p:pic>
        <p:nvPicPr>
          <p:cNvPr id="8" name="Afbeelding 7">
            <a:extLst>
              <a:ext uri="{FF2B5EF4-FFF2-40B4-BE49-F238E27FC236}">
                <a16:creationId xmlns:a16="http://schemas.microsoft.com/office/drawing/2014/main" id="{6CF5F76A-20E1-B882-90D1-D13ABD9A9465}"/>
              </a:ext>
            </a:extLst>
          </p:cNvPr>
          <p:cNvPicPr>
            <a:picLocks noChangeAspect="1"/>
          </p:cNvPicPr>
          <p:nvPr/>
        </p:nvPicPr>
        <p:blipFill>
          <a:blip r:embed="rId11"/>
          <a:stretch>
            <a:fillRect/>
          </a:stretch>
        </p:blipFill>
        <p:spPr>
          <a:xfrm>
            <a:off x="9265442" y="4393697"/>
            <a:ext cx="1925909" cy="1468208"/>
          </a:xfrm>
          <a:prstGeom prst="rect">
            <a:avLst/>
          </a:prstGeom>
        </p:spPr>
      </p:pic>
      <p:pic>
        <p:nvPicPr>
          <p:cNvPr id="13" name="Afbeelding 12">
            <a:extLst>
              <a:ext uri="{FF2B5EF4-FFF2-40B4-BE49-F238E27FC236}">
                <a16:creationId xmlns:a16="http://schemas.microsoft.com/office/drawing/2014/main" id="{E23BD1C5-8FDF-A64A-9DC4-C11257BFFFF4}"/>
              </a:ext>
            </a:extLst>
          </p:cNvPr>
          <p:cNvPicPr>
            <a:picLocks noChangeAspect="1"/>
          </p:cNvPicPr>
          <p:nvPr/>
        </p:nvPicPr>
        <p:blipFill>
          <a:blip r:embed="rId10"/>
          <a:stretch>
            <a:fillRect/>
          </a:stretch>
        </p:blipFill>
        <p:spPr>
          <a:xfrm>
            <a:off x="9265921" y="2788663"/>
            <a:ext cx="1925430" cy="1461683"/>
          </a:xfrm>
          <a:prstGeom prst="rect">
            <a:avLst/>
          </a:prstGeom>
        </p:spPr>
      </p:pic>
    </p:spTree>
    <p:extLst>
      <p:ext uri="{BB962C8B-B14F-4D97-AF65-F5344CB8AC3E}">
        <p14:creationId xmlns:p14="http://schemas.microsoft.com/office/powerpoint/2010/main" val="143198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9159792" cy="5977573"/>
          </a:xfrm>
        </p:spPr>
        <p:txBody>
          <a:bodyPr>
            <a:normAutofit lnSpcReduction="10000"/>
          </a:bodyPr>
          <a:lstStyle/>
          <a:p>
            <a:pPr marL="0" indent="0">
              <a:buNone/>
            </a:pPr>
            <a:r>
              <a:rPr lang="nl-BE" sz="2400" b="1" dirty="0">
                <a:solidFill>
                  <a:srgbClr val="C90735"/>
                </a:solidFill>
                <a:latin typeface="Source Sans Pro"/>
              </a:rPr>
              <a:t>Warme Scholen</a:t>
            </a:r>
            <a:endParaRPr lang="nl-BE" sz="2400" dirty="0">
              <a:solidFill>
                <a:srgbClr val="C90735"/>
              </a:solidFill>
              <a:latin typeface="Source Sans Pro"/>
            </a:endParaRPr>
          </a:p>
          <a:p>
            <a:pPr marL="0" indent="0">
              <a:buNone/>
            </a:pPr>
            <a:endParaRPr lang="nl-BE" dirty="0">
              <a:latin typeface="Source Sans Pro"/>
            </a:endParaRPr>
          </a:p>
          <a:p>
            <a:pPr marL="0" indent="0" fontAlgn="base">
              <a:buNone/>
            </a:pPr>
            <a:r>
              <a:rPr lang="nl-BE" sz="1600" b="1" dirty="0">
                <a:solidFill>
                  <a:srgbClr val="C00000"/>
                </a:solidFill>
                <a:latin typeface="Source Sans Pro"/>
              </a:rPr>
              <a:t>Wat? </a:t>
            </a:r>
            <a:br>
              <a:rPr lang="nl-BE" sz="1600" dirty="0">
                <a:solidFill>
                  <a:srgbClr val="C00000"/>
                </a:solidFill>
                <a:latin typeface="Source Sans Pro"/>
              </a:rPr>
            </a:br>
            <a:r>
              <a:rPr lang="nl-NL" sz="1600" dirty="0">
                <a:latin typeface="Source Sans Pro"/>
              </a:rPr>
              <a:t>Een warme school zet in op veerkracht en welbevinden bij zowel leerlingen als leerkrachten. </a:t>
            </a:r>
            <a:r>
              <a:rPr lang="en-US" sz="1600" dirty="0">
                <a:latin typeface="Source Sans Pro"/>
              </a:rPr>
              <a:t>​​</a:t>
            </a:r>
          </a:p>
          <a:p>
            <a:pPr marL="0" indent="0" fontAlgn="base">
              <a:buNone/>
            </a:pPr>
            <a:r>
              <a:rPr lang="nl-NL" sz="1600" dirty="0">
                <a:latin typeface="Source Sans Pro"/>
              </a:rPr>
              <a:t>Dit door een warme gemeenschap te vormen waarbij er vertrokken wordt van ieders uniciteit en talent.</a:t>
            </a:r>
            <a:r>
              <a:rPr lang="en-US" sz="1600" dirty="0">
                <a:latin typeface="Source Sans Pro"/>
              </a:rPr>
              <a:t>​ </a:t>
            </a:r>
            <a:r>
              <a:rPr lang="nl-NL" sz="1600" dirty="0">
                <a:latin typeface="Source Sans Pro"/>
              </a:rPr>
              <a:t>Een warme school breekt met de traditionele structuren. </a:t>
            </a:r>
            <a:r>
              <a:rPr lang="en-US" sz="1600" dirty="0">
                <a:latin typeface="Source Sans Pro"/>
              </a:rPr>
              <a:t>​​</a:t>
            </a:r>
          </a:p>
          <a:p>
            <a:pPr marL="0" indent="0" fontAlgn="base">
              <a:buNone/>
            </a:pPr>
            <a:r>
              <a:rPr lang="nl-NL" sz="1600" dirty="0">
                <a:latin typeface="Source Sans Pro"/>
              </a:rPr>
              <a:t>Warme Scholen bevatten teams van leerkrachten die verantwoordelijk zijn voor leergemeenschappen over de jaren heen, waarbij leerlingen een gepersonaliseerd leertraject krijgen.</a:t>
            </a:r>
            <a:r>
              <a:rPr lang="en-US" sz="1600" dirty="0">
                <a:latin typeface="Source Sans Pro"/>
              </a:rPr>
              <a:t>​</a:t>
            </a:r>
          </a:p>
          <a:p>
            <a:pPr marL="0" indent="0" fontAlgn="base">
              <a:buNone/>
            </a:pPr>
            <a:r>
              <a:rPr lang="nl-NL" sz="1600" dirty="0">
                <a:latin typeface="Source Sans Pro"/>
              </a:rPr>
              <a:t>Als warme school loop je een eigen traject, maar ga je via een leerplatform ook in interactie met andere scholen. </a:t>
            </a:r>
            <a:r>
              <a:rPr lang="nl-BE" sz="1600" dirty="0">
                <a:latin typeface="Source Sans Pro"/>
              </a:rPr>
              <a:t>​</a:t>
            </a:r>
          </a:p>
          <a:p>
            <a:pPr marL="0" indent="0" fontAlgn="base">
              <a:buNone/>
            </a:pPr>
            <a:endParaRPr lang="nl-BE" sz="1600" dirty="0">
              <a:latin typeface="Source Sans Pro"/>
            </a:endParaRPr>
          </a:p>
          <a:p>
            <a:pPr marL="0" indent="0">
              <a:buNone/>
            </a:pPr>
            <a:r>
              <a:rPr lang="nl-BE" sz="1600" b="1" dirty="0">
                <a:solidFill>
                  <a:srgbClr val="C00000"/>
                </a:solidFill>
                <a:latin typeface="Source Sans Pro"/>
              </a:rPr>
              <a:t>Kostprijs?</a:t>
            </a:r>
            <a:br>
              <a:rPr lang="nl-BE" sz="1600" dirty="0">
                <a:solidFill>
                  <a:srgbClr val="C00000"/>
                </a:solidFill>
                <a:latin typeface="Source Sans Pro"/>
              </a:rPr>
            </a:br>
            <a:r>
              <a:rPr lang="nl-NL" sz="1600" dirty="0">
                <a:latin typeface="Source Sans Pro"/>
              </a:rPr>
              <a:t>Interesse? Stuur een mailtje naar </a:t>
            </a:r>
            <a:r>
              <a:rPr lang="nl-NL" sz="1600" dirty="0">
                <a:latin typeface="Source Sans Pro"/>
                <a:hlinkClick r:id="rId2">
                  <a:extLst>
                    <a:ext uri="{A12FA001-AC4F-418D-AE19-62706E023703}">
                      <ahyp:hlinkClr xmlns:ahyp="http://schemas.microsoft.com/office/drawing/2018/hyperlinkcolor" val="tx"/>
                    </a:ext>
                  </a:extLst>
                </a:hlinkClick>
              </a:rPr>
              <a:t>info@warmescholen.net</a:t>
            </a:r>
            <a:r>
              <a:rPr lang="nl-NL" sz="1600" dirty="0"/>
              <a:t> </a:t>
            </a:r>
            <a:r>
              <a:rPr lang="nl-BE" sz="1600" dirty="0"/>
              <a:t>​</a:t>
            </a:r>
            <a:r>
              <a:rPr lang="en-US" sz="1600" dirty="0"/>
              <a:t>​</a:t>
            </a:r>
          </a:p>
          <a:p>
            <a:pPr marL="0" indent="0">
              <a:buNone/>
            </a:pPr>
            <a:endParaRPr lang="nl-BE" sz="1600" dirty="0">
              <a:latin typeface="Source Sans Pro"/>
            </a:endParaRPr>
          </a:p>
          <a:p>
            <a:pPr marL="0" indent="0" fontAlgn="base">
              <a:buNone/>
            </a:pPr>
            <a:r>
              <a:rPr lang="nl-BE" sz="1600" b="1" dirty="0">
                <a:solidFill>
                  <a:srgbClr val="C00000"/>
                </a:solidFill>
                <a:latin typeface="Source Sans Pro"/>
              </a:rPr>
              <a:t>Meer info?</a:t>
            </a:r>
            <a:br>
              <a:rPr lang="nl-BE" sz="1600" dirty="0">
                <a:solidFill>
                  <a:srgbClr val="C00000"/>
                </a:solidFill>
                <a:latin typeface="Source Sans Pro"/>
              </a:rPr>
            </a:br>
            <a:r>
              <a:rPr lang="en-US" sz="1600" dirty="0">
                <a:latin typeface="Source Sans Pro"/>
                <a:hlinkClick r:id="rId3"/>
              </a:rPr>
              <a:t>w</a:t>
            </a:r>
            <a:r>
              <a:rPr lang="nl-NL" sz="1600" dirty="0">
                <a:latin typeface="Source Sans Pro"/>
                <a:hlinkClick r:id="rId3"/>
              </a:rPr>
              <a:t>ww.warmescholen.net</a:t>
            </a:r>
            <a:r>
              <a:rPr lang="nl-NL" sz="1600" dirty="0">
                <a:latin typeface="Source Sans Pro"/>
              </a:rPr>
              <a:t>  </a:t>
            </a:r>
          </a:p>
          <a:p>
            <a:pPr marL="0" indent="0" fontAlgn="base">
              <a:buNone/>
            </a:pPr>
            <a:r>
              <a:rPr lang="nl-NL" sz="1600" dirty="0">
                <a:latin typeface="Source Sans Pro"/>
                <a:hlinkClick r:id="rId4"/>
              </a:rPr>
              <a:t>Exemplarische scholen aan het woord</a:t>
            </a:r>
            <a:r>
              <a:rPr lang="en-US" sz="1600" dirty="0">
                <a:latin typeface="Source Sans Pro"/>
              </a:rPr>
              <a:t>​​</a:t>
            </a:r>
          </a:p>
          <a:p>
            <a:pPr marL="0" indent="0" fontAlgn="base">
              <a:buNone/>
            </a:pPr>
            <a:r>
              <a:rPr lang="nl-NL" sz="1600" dirty="0">
                <a:latin typeface="Source Sans Pro"/>
                <a:hlinkClick r:id="rId5"/>
              </a:rPr>
              <a:t>Bouwstenen van een warme school</a:t>
            </a:r>
            <a:r>
              <a:rPr lang="en-US" sz="1600" dirty="0">
                <a:latin typeface="Source Sans Pro"/>
                <a:hlinkClick r:id="rId5"/>
              </a:rPr>
              <a:t>​</a:t>
            </a:r>
            <a:r>
              <a:rPr lang="en-US" sz="1600" dirty="0">
                <a:latin typeface="Source Sans Pro"/>
              </a:rPr>
              <a:t>​</a:t>
            </a:r>
          </a:p>
          <a:p>
            <a:pPr marL="0" indent="0" fontAlgn="base">
              <a:buNone/>
            </a:pPr>
            <a:r>
              <a:rPr lang="nl-NL" sz="1600" dirty="0">
                <a:latin typeface="Source Sans Pro"/>
                <a:hlinkClick r:id="rId6"/>
              </a:rPr>
              <a:t>Zinactiviteiten</a:t>
            </a:r>
            <a:r>
              <a:rPr lang="nl-NL" sz="1600" dirty="0">
                <a:latin typeface="Source Sans Pro"/>
              </a:rPr>
              <a:t>​</a:t>
            </a:r>
            <a:r>
              <a:rPr lang="en-US" sz="1600" dirty="0">
                <a:latin typeface="Source Sans Pro"/>
              </a:rPr>
              <a:t>​</a:t>
            </a:r>
          </a:p>
          <a:p>
            <a:pPr marL="0" indent="0" fontAlgn="base">
              <a:buNone/>
            </a:pPr>
            <a:endParaRPr lang="nl-BE" sz="2600" dirty="0">
              <a:latin typeface="Source Sans Pro"/>
            </a:endParaRPr>
          </a:p>
          <a:p>
            <a:pPr marL="0" indent="0">
              <a:buNone/>
            </a:pPr>
            <a:endParaRPr lang="nl-BE" sz="3400" dirty="0">
              <a:effectLst/>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9341223" y="439579"/>
            <a:ext cx="2574281"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124" name="Picture 4" descr="Warme schol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1891" y="3974522"/>
            <a:ext cx="3082636" cy="231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782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8718294" cy="5977573"/>
          </a:xfrm>
        </p:spPr>
        <p:txBody>
          <a:bodyPr>
            <a:normAutofit/>
          </a:bodyPr>
          <a:lstStyle/>
          <a:p>
            <a:pPr marL="0" indent="0">
              <a:buNone/>
            </a:pPr>
            <a:r>
              <a:rPr lang="nl-BE" sz="2400" b="1" dirty="0">
                <a:solidFill>
                  <a:srgbClr val="C90735"/>
                </a:solidFill>
                <a:latin typeface="Source Sans Pro"/>
              </a:rPr>
              <a:t>Mentaal welbevinden in de klas</a:t>
            </a:r>
            <a:endParaRPr lang="nl-BE" sz="2400" dirty="0">
              <a:solidFill>
                <a:srgbClr val="C90735"/>
              </a:solidFill>
              <a:latin typeface="Source Sans Pro"/>
            </a:endParaRPr>
          </a:p>
          <a:p>
            <a:pPr marL="0" indent="0">
              <a:buNone/>
            </a:pPr>
            <a:endParaRPr lang="nl-BE" sz="2100" dirty="0">
              <a:latin typeface="Source Sans Pro"/>
            </a:endParaRPr>
          </a:p>
          <a:p>
            <a:pPr marL="0" indent="0">
              <a:buNone/>
            </a:pPr>
            <a:r>
              <a:rPr lang="nl-BE" sz="1600" b="1" dirty="0">
                <a:solidFill>
                  <a:srgbClr val="C00000"/>
                </a:solidFill>
                <a:latin typeface="Source Sans Pro"/>
              </a:rPr>
              <a:t>Wat? </a:t>
            </a:r>
            <a:br>
              <a:rPr lang="nl-BE" sz="1600" dirty="0">
                <a:solidFill>
                  <a:srgbClr val="C00000"/>
                </a:solidFill>
                <a:latin typeface="Source Sans Pro"/>
              </a:rPr>
            </a:br>
            <a:r>
              <a:rPr lang="nl-BE" sz="1600" dirty="0">
                <a:latin typeface="Source Sans Pro"/>
              </a:rPr>
              <a:t>Op deze website vind je een bundeling van materialen die je kunnen helpen om aan de slag te gaan in jouw klas rond het thema geluk. De materialen zijn opgedeeld rond de bouwblokken van de </a:t>
            </a:r>
            <a:r>
              <a:rPr lang="nl-BE" sz="1600" dirty="0" err="1">
                <a:latin typeface="Source Sans Pro"/>
              </a:rPr>
              <a:t>geluksdriehoek</a:t>
            </a:r>
            <a:r>
              <a:rPr lang="nl-BE" sz="1600" dirty="0">
                <a:latin typeface="Source Sans Pro"/>
              </a:rPr>
              <a:t>.  </a:t>
            </a:r>
          </a:p>
          <a:p>
            <a:pPr marL="0" indent="0">
              <a:buNone/>
            </a:pPr>
            <a:endParaRPr lang="nl-BE" sz="1600" dirty="0">
              <a:latin typeface="Source Sans Pro"/>
            </a:endParaRPr>
          </a:p>
          <a:p>
            <a:pPr marL="0" indent="0">
              <a:buNone/>
            </a:pPr>
            <a:r>
              <a:rPr lang="nl-BE" sz="1600" b="1" dirty="0">
                <a:solidFill>
                  <a:srgbClr val="C00000"/>
                </a:solidFill>
                <a:latin typeface="Source Sans Pro"/>
              </a:rPr>
              <a:t>Meer info?</a:t>
            </a:r>
            <a:br>
              <a:rPr lang="nl-BE" sz="1600" dirty="0">
                <a:latin typeface="Source Sans Pro"/>
              </a:rPr>
            </a:br>
            <a:r>
              <a:rPr lang="en-US" sz="1600" dirty="0">
                <a:latin typeface="Source Sans Pro"/>
              </a:rPr>
              <a:t>Tel: 056/44.07.94</a:t>
            </a:r>
            <a:br>
              <a:rPr lang="nl-BE" sz="1600" dirty="0">
                <a:latin typeface="Source Sans Pro"/>
              </a:rPr>
            </a:br>
            <a:r>
              <a:rPr lang="en-US" sz="1600" dirty="0">
                <a:effectLst/>
                <a:latin typeface="Source Sans Pro"/>
              </a:rPr>
              <a:t>E-mail: </a:t>
            </a:r>
            <a:r>
              <a:rPr lang="en-US" sz="1600" u="sng" dirty="0">
                <a:latin typeface="Source Sans Pro"/>
                <a:hlinkClick r:id="rId2"/>
              </a:rPr>
              <a:t>logo@logoleieland.be</a:t>
            </a:r>
            <a:r>
              <a:rPr lang="en-US" sz="1600" u="sng" dirty="0">
                <a:latin typeface="Source Sans Pro"/>
              </a:rPr>
              <a:t> </a:t>
            </a:r>
            <a:br>
              <a:rPr lang="nl-BE" sz="1600" dirty="0">
                <a:latin typeface="Source Sans Pro"/>
              </a:rPr>
            </a:br>
            <a:r>
              <a:rPr lang="nl-BE" sz="1600" dirty="0">
                <a:latin typeface="Source Sans Pro"/>
              </a:rPr>
              <a:t>Website: meer informatie vind je </a:t>
            </a:r>
            <a:r>
              <a:rPr lang="nl-BE" sz="1600" dirty="0">
                <a:latin typeface="Source Sans Pro"/>
                <a:hlinkClick r:id="rId3"/>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441440" y="439579"/>
            <a:ext cx="547406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7892" y="2761488"/>
            <a:ext cx="3056056" cy="2924778"/>
          </a:xfrm>
          <a:prstGeom prst="rect">
            <a:avLst/>
          </a:prstGeom>
          <a:noFill/>
          <a:ln>
            <a:noFill/>
          </a:ln>
        </p:spPr>
      </p:pic>
    </p:spTree>
    <p:extLst>
      <p:ext uri="{BB962C8B-B14F-4D97-AF65-F5344CB8AC3E}">
        <p14:creationId xmlns:p14="http://schemas.microsoft.com/office/powerpoint/2010/main" val="3642801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599678" cy="4915217"/>
          </a:xfrm>
        </p:spPr>
        <p:txBody>
          <a:bodyPr>
            <a:normAutofit fontScale="92500" lnSpcReduction="10000"/>
          </a:bodyPr>
          <a:lstStyle/>
          <a:p>
            <a:pPr marL="0" indent="0">
              <a:buNone/>
            </a:pPr>
            <a:r>
              <a:rPr lang="nl-BE" sz="2600" b="1" dirty="0">
                <a:solidFill>
                  <a:srgbClr val="C90735"/>
                </a:solidFill>
                <a:latin typeface="Source Sans Pro"/>
              </a:rPr>
              <a:t>Theaterrichtlijnen ‘Geestig gezond op de planken’</a:t>
            </a:r>
            <a:endParaRPr lang="nl-BE" sz="2600" dirty="0">
              <a:solidFill>
                <a:srgbClr val="C90735"/>
              </a:solidFill>
              <a:latin typeface="Source Sans Pro"/>
            </a:endParaRPr>
          </a:p>
          <a:p>
            <a:pPr marL="0" indent="0">
              <a:buNone/>
            </a:pPr>
            <a:endParaRPr lang="nl-BE" dirty="0">
              <a:latin typeface="Source Sans Pro"/>
            </a:endParaRPr>
          </a:p>
          <a:p>
            <a:pPr marL="0" indent="0">
              <a:buNone/>
            </a:pPr>
            <a:r>
              <a:rPr lang="nl-NL" sz="1700" b="1" dirty="0">
                <a:solidFill>
                  <a:srgbClr val="C90735"/>
                </a:solidFill>
                <a:latin typeface="Source Sans Pro"/>
              </a:rPr>
              <a:t>Wat? </a:t>
            </a:r>
            <a:br>
              <a:rPr lang="nl-NL" sz="1700" b="1" dirty="0">
                <a:solidFill>
                  <a:srgbClr val="C90735"/>
                </a:solidFill>
                <a:latin typeface="Source Sans Pro"/>
              </a:rPr>
            </a:br>
            <a:r>
              <a:rPr lang="nl-NL" sz="1700" dirty="0">
                <a:latin typeface="Source Sans Pro"/>
              </a:rPr>
              <a:t>Binnen de schoolcontext worden </a:t>
            </a:r>
            <a:r>
              <a:rPr lang="nl-NL" sz="1700" b="1" dirty="0">
                <a:latin typeface="Source Sans Pro"/>
              </a:rPr>
              <a:t>toneelvoorstellingen over zelfdoding </a:t>
            </a:r>
            <a:r>
              <a:rPr lang="nl-NL" sz="1700" dirty="0">
                <a:latin typeface="Source Sans Pro"/>
              </a:rPr>
              <a:t>afgeraden. Dit omdat jongeren extra kwetsbaar zijn voor zelfdoding en ook vatbaarder zijn voor eenzijdige beeldvorming. Bij jongeren is het dus extra belangrijk om bij het tonen van een toneelstuk over dit thema voldoende ondersteuning en omkadering te voorzien en je als organisator bewust te zijn van de voor- en nadelen van zo’n voorstelling. Als school wordt je hierin ondersteund door een infofiche met tips en aandachtspunten om een toneelstuk te beoordelen, informatie over een </a:t>
            </a:r>
            <a:r>
              <a:rPr lang="nl-NL" sz="1700" b="1" dirty="0">
                <a:latin typeface="Source Sans Pro"/>
              </a:rPr>
              <a:t>nabespreking en nazorg en het kaderen </a:t>
            </a:r>
            <a:r>
              <a:rPr lang="nl-NL" sz="1700" dirty="0">
                <a:latin typeface="Source Sans Pro"/>
              </a:rPr>
              <a:t>binnen een breder geestelijke gezondheidsbeleid. Overigens kan je ook een voorbeeld vinden van een voorbeeldbrief voor ouders, hulpkaartjes en een nabespreking. </a:t>
            </a:r>
          </a:p>
          <a:p>
            <a:pPr marL="0" indent="0">
              <a:buNone/>
            </a:pPr>
            <a:endParaRPr lang="nl-NL" sz="1600" b="1" dirty="0">
              <a:solidFill>
                <a:srgbClr val="C90735"/>
              </a:solidFill>
              <a:latin typeface="Source Sans Pro"/>
            </a:endParaRPr>
          </a:p>
          <a:p>
            <a:pPr marL="0" indent="0">
              <a:buNone/>
            </a:pPr>
            <a:r>
              <a:rPr lang="nl-NL" sz="1700" b="1" dirty="0">
                <a:solidFill>
                  <a:srgbClr val="C90735"/>
                </a:solidFill>
                <a:latin typeface="Source Sans Pro"/>
              </a:rPr>
              <a:t>Kostprijs? </a:t>
            </a:r>
            <a:br>
              <a:rPr lang="nl-NL" sz="1700" b="1" dirty="0">
                <a:solidFill>
                  <a:srgbClr val="C90735"/>
                </a:solidFill>
                <a:latin typeface="Source Sans Pro"/>
              </a:rPr>
            </a:br>
            <a:r>
              <a:rPr lang="nl-NL" sz="1700" dirty="0">
                <a:latin typeface="Source Sans Pro"/>
              </a:rPr>
              <a:t>Gratis </a:t>
            </a:r>
            <a:r>
              <a:rPr lang="nl-NL" sz="1700" dirty="0">
                <a:latin typeface="Source Sans Pro"/>
                <a:hlinkClick r:id="rId2"/>
              </a:rPr>
              <a:t>hier</a:t>
            </a:r>
            <a:r>
              <a:rPr lang="nl-NL" sz="1700" dirty="0">
                <a:latin typeface="Source Sans Pro"/>
              </a:rPr>
              <a:t> te downloaden bij Logo Leieland.</a:t>
            </a:r>
            <a:br>
              <a:rPr lang="nl-NL" sz="1700" dirty="0">
                <a:latin typeface="Source Sans Pro"/>
              </a:rPr>
            </a:br>
            <a:br>
              <a:rPr lang="nl-NL" sz="1700" dirty="0">
                <a:latin typeface="Source Sans Pro"/>
              </a:rPr>
            </a:br>
            <a:br>
              <a:rPr lang="nl-NL" sz="1700" b="1" dirty="0">
                <a:solidFill>
                  <a:srgbClr val="C90735"/>
                </a:solidFill>
                <a:latin typeface="Source Sans Pro"/>
              </a:rPr>
            </a:br>
            <a:r>
              <a:rPr lang="nl-NL" sz="1700" b="1" dirty="0">
                <a:solidFill>
                  <a:srgbClr val="C90735"/>
                </a:solidFill>
                <a:latin typeface="Source Sans Pro"/>
              </a:rPr>
              <a:t>Meer info? </a:t>
            </a:r>
            <a:br>
              <a:rPr lang="nl-NL" sz="1700" b="1" dirty="0">
                <a:solidFill>
                  <a:srgbClr val="C90735"/>
                </a:solidFill>
                <a:latin typeface="Source Sans Pro"/>
              </a:rPr>
            </a:br>
            <a:r>
              <a:rPr lang="nl-NL" sz="1700" dirty="0">
                <a:latin typeface="Source Sans Pro"/>
              </a:rPr>
              <a:t>Telefoon: 056/44.07.94 </a:t>
            </a:r>
            <a:br>
              <a:rPr lang="nl-NL" sz="1700" dirty="0">
                <a:latin typeface="Source Sans Pro"/>
              </a:rPr>
            </a:br>
            <a:r>
              <a:rPr lang="nl-NL" sz="1700" dirty="0">
                <a:latin typeface="Source Sans Pro"/>
              </a:rPr>
              <a:t>E-mail: </a:t>
            </a:r>
            <a:r>
              <a:rPr lang="nl-NL" sz="1700" dirty="0">
                <a:latin typeface="Source Sans Pro"/>
                <a:hlinkClick r:id="rId3"/>
              </a:rPr>
              <a:t>logo@logoleieland.be</a:t>
            </a:r>
            <a:r>
              <a:rPr lang="nl-NL" sz="1700" dirty="0">
                <a:latin typeface="Source Sans Pro"/>
              </a:rPr>
              <a:t> </a:t>
            </a:r>
            <a:endParaRPr lang="nl-BE" sz="17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90735"/>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MENTAAL WELBEVINDEN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610599" y="439579"/>
            <a:ext cx="3304905" cy="413385"/>
          </a:xfrm>
          <a:prstGeom prst="rect">
            <a:avLst/>
          </a:prstGeom>
          <a:solidFill>
            <a:srgbClr val="C90735"/>
          </a:solidFill>
          <a:ln>
            <a:solidFill>
              <a:srgbClr val="C90735"/>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9698" name="Picture 2" descr="Brochure voor scholen: Geestig gezond op de planken | Zelfmoord 1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906" y="1616408"/>
            <a:ext cx="2687110" cy="377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9484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Vlucht naar avatar</a:t>
            </a:r>
            <a:br>
              <a:rPr lang="nl-BE" sz="2400" b="1" dirty="0">
                <a:solidFill>
                  <a:srgbClr val="CC0099"/>
                </a:solidFill>
                <a:latin typeface="Source Sans Pro"/>
              </a:rPr>
            </a:br>
            <a:r>
              <a:rPr lang="nl-BE" sz="1800" b="1" dirty="0">
                <a:solidFill>
                  <a:srgbClr val="CC0099"/>
                </a:solidFill>
                <a:latin typeface="Source Sans Pro"/>
              </a:rPr>
              <a:t>(derde graad)</a:t>
            </a:r>
            <a:endParaRPr lang="nl-BE" sz="1800" dirty="0">
              <a:solidFill>
                <a:srgbClr val="CC0099"/>
              </a:solidFill>
              <a:latin typeface="Source Sans Pro"/>
            </a:endParaRPr>
          </a:p>
          <a:p>
            <a:pPr marL="0" indent="0">
              <a:buNone/>
            </a:pPr>
            <a:endParaRPr lang="nl-BE" sz="24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67</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3845418" y="1458496"/>
            <a:ext cx="7167590" cy="4770537"/>
          </a:xfrm>
          <a:prstGeom prst="rect">
            <a:avLst/>
          </a:prstGeom>
        </p:spPr>
        <p:txBody>
          <a:bodyPr wrap="square">
            <a:spAutoFit/>
          </a:bodyPr>
          <a:lstStyle/>
          <a:p>
            <a:r>
              <a:rPr lang="nl-NL" sz="1600" b="1" dirty="0">
                <a:solidFill>
                  <a:srgbClr val="CC0099"/>
                </a:solidFill>
                <a:latin typeface="Source Sans Pro"/>
              </a:rPr>
              <a:t>Wat? </a:t>
            </a:r>
            <a:br>
              <a:rPr lang="nl-NL" sz="1600" b="1" dirty="0">
                <a:solidFill>
                  <a:srgbClr val="CC0099"/>
                </a:solidFill>
                <a:latin typeface="Source Sans Pro"/>
              </a:rPr>
            </a:br>
            <a:r>
              <a:rPr lang="nl-NL" sz="1600" dirty="0">
                <a:latin typeface="Source Sans Pro"/>
              </a:rPr>
              <a:t>VAD ontwikkelde ‘Vlucht naar avatar’, een educatief spel rond verantwoord gamen. Het pakket wil de </a:t>
            </a:r>
            <a:r>
              <a:rPr lang="nl-NL" sz="1600" b="1" dirty="0">
                <a:latin typeface="Source Sans Pro"/>
              </a:rPr>
              <a:t>kennis, het inzicht en de vaardigheden van leerlingen versterken,</a:t>
            </a:r>
            <a:r>
              <a:rPr lang="nl-NL" sz="1600" dirty="0">
                <a:latin typeface="Source Sans Pro"/>
              </a:rPr>
              <a:t> zodat ze op een verantwoordelijke manier leren </a:t>
            </a:r>
            <a:r>
              <a:rPr lang="nl-NL" sz="1600" b="1" dirty="0">
                <a:latin typeface="Source Sans Pro"/>
              </a:rPr>
              <a:t>omgaan met gamen</a:t>
            </a:r>
            <a:r>
              <a:rPr lang="nl-NL" sz="1600" dirty="0">
                <a:latin typeface="Source Sans Pro"/>
              </a:rPr>
              <a:t>. Hun concrete interesse- en belevingswereld staat hierbij centraal. De lessen vertrekken vanuit de positieve insteek dat gamen heel leerrijk en ontspannend kan zijn, maar geeft ook aandacht aan de kleine groep kinderen bij wie het gamen kan ontsporen. Het pakket bevat 6 uitgewerkte lessen en zet in op activerende werkvormen (bv. hoekenwerk, rollenspelen…). Het bevat de volgende materialen: handleiding, werkboek, digitaal spelbord, PowerPointpresentatie en flyer. </a:t>
            </a:r>
          </a:p>
          <a:p>
            <a:endParaRPr lang="nl-NL" sz="1600" dirty="0">
              <a:latin typeface="Source Sans Pro"/>
            </a:endParaRPr>
          </a:p>
          <a:p>
            <a:r>
              <a:rPr lang="nl-NL" sz="1600" b="1" dirty="0">
                <a:solidFill>
                  <a:srgbClr val="CC0099"/>
                </a:solidFill>
                <a:latin typeface="Source Sans Pro"/>
              </a:rPr>
              <a:t>Kostprijs? </a:t>
            </a:r>
            <a:br>
              <a:rPr lang="nl-NL" sz="1600" b="1" dirty="0">
                <a:solidFill>
                  <a:srgbClr val="CC0099"/>
                </a:solidFill>
                <a:latin typeface="Source Sans Pro"/>
              </a:rPr>
            </a:br>
            <a:r>
              <a:rPr lang="nl-NL" sz="1600" dirty="0">
                <a:latin typeface="Source Sans Pro"/>
              </a:rPr>
              <a:t>Alle materialen zijn </a:t>
            </a:r>
            <a:r>
              <a:rPr lang="nl-NL" sz="1600" dirty="0">
                <a:latin typeface="Source Sans Pro"/>
                <a:hlinkClick r:id="rId2"/>
              </a:rPr>
              <a:t>hier</a:t>
            </a:r>
            <a:r>
              <a:rPr lang="nl-NL" sz="1600" dirty="0">
                <a:latin typeface="Source Sans Pro"/>
              </a:rPr>
              <a:t> gratis te downloaden of je kan ook een fysiek pakket bestellen. </a:t>
            </a:r>
            <a:br>
              <a:rPr lang="nl-NL" sz="1600" dirty="0">
                <a:latin typeface="Source Sans Pro"/>
              </a:rPr>
            </a:br>
            <a:br>
              <a:rPr lang="nl-NL" sz="1600" b="1" dirty="0">
                <a:solidFill>
                  <a:srgbClr val="CC0099"/>
                </a:solidFill>
                <a:latin typeface="Source Sans Pro"/>
              </a:rPr>
            </a:br>
            <a:r>
              <a:rPr lang="nl-NL" sz="1600" b="1" dirty="0">
                <a:solidFill>
                  <a:srgbClr val="CC0099"/>
                </a:solidFill>
                <a:latin typeface="Source Sans Pro"/>
              </a:rPr>
              <a:t>Meer info? </a:t>
            </a:r>
            <a:br>
              <a:rPr lang="nl-NL" sz="1600" b="1" dirty="0">
                <a:solidFill>
                  <a:srgbClr val="CC0099"/>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p>
          <a:p>
            <a:r>
              <a:rPr lang="nl-NL" sz="1600" dirty="0">
                <a:latin typeface="Source Sans Pro"/>
              </a:rPr>
              <a:t>Website: meer informatie vind je </a:t>
            </a:r>
            <a:r>
              <a:rPr lang="nl-NL" sz="1600" dirty="0">
                <a:latin typeface="Source Sans Pro"/>
                <a:hlinkClick r:id="rId2"/>
              </a:rPr>
              <a:t>hier</a:t>
            </a:r>
            <a:r>
              <a:rPr lang="nl-NL" sz="1600" dirty="0">
                <a:latin typeface="Source Sans Pro"/>
              </a:rPr>
              <a:t>.</a:t>
            </a:r>
            <a:endParaRPr lang="nl-BE" sz="1600" dirty="0">
              <a:latin typeface="Source Sans Pro"/>
            </a:endParaRPr>
          </a:p>
        </p:txBody>
      </p:sp>
      <p:pic>
        <p:nvPicPr>
          <p:cNvPr id="30724" name="Picture 4" descr="Vlucht naar Avatar : Lespakket over gamen - Downloadbaar lesmateriaal -  KlasC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570" y="2237970"/>
            <a:ext cx="3127375" cy="223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961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6114098"/>
          </a:xfrm>
        </p:spPr>
        <p:txBody>
          <a:bodyPr>
            <a:normAutofit fontScale="55000" lnSpcReduction="20000"/>
          </a:bodyPr>
          <a:lstStyle/>
          <a:p>
            <a:pPr marL="0" indent="0">
              <a:buNone/>
            </a:pPr>
            <a:r>
              <a:rPr lang="nl-BE" sz="4400" b="1" dirty="0">
                <a:solidFill>
                  <a:srgbClr val="CC0099"/>
                </a:solidFill>
                <a:latin typeface="Source Sans Pro"/>
              </a:rPr>
              <a:t>Laat jouw beeldscherm sporen na?</a:t>
            </a:r>
          </a:p>
          <a:p>
            <a:pPr marL="0" indent="0">
              <a:buNone/>
            </a:pPr>
            <a:r>
              <a:rPr lang="nl-BE" sz="3300" b="1" dirty="0">
                <a:solidFill>
                  <a:srgbClr val="CC0099"/>
                </a:solidFill>
                <a:latin typeface="Source Sans Pro"/>
              </a:rPr>
              <a:t>(10-14 jaar)</a:t>
            </a:r>
            <a:endParaRPr lang="nl-BE" sz="3300" dirty="0">
              <a:solidFill>
                <a:srgbClr val="CC0099"/>
              </a:solidFill>
              <a:latin typeface="Source Sans Pro"/>
            </a:endParaRPr>
          </a:p>
          <a:p>
            <a:pPr marL="0" indent="0">
              <a:buNone/>
            </a:pPr>
            <a:endParaRPr lang="nl-BE" dirty="0">
              <a:latin typeface="Source Sans Pro"/>
            </a:endParaRPr>
          </a:p>
          <a:p>
            <a:pPr marL="0" indent="0">
              <a:buNone/>
            </a:pPr>
            <a:endParaRPr lang="nl-BE" dirty="0">
              <a:latin typeface="Source Sans Pro"/>
            </a:endParaRPr>
          </a:p>
          <a:p>
            <a:pPr marL="0" indent="0">
              <a:buNone/>
            </a:pPr>
            <a:endParaRPr lang="nl-BE" dirty="0">
              <a:latin typeface="Source Sans Pro"/>
            </a:endParaRPr>
          </a:p>
          <a:p>
            <a:pPr marL="0" indent="0">
              <a:buNone/>
            </a:pPr>
            <a:endParaRPr lang="nl-BE" dirty="0">
              <a:latin typeface="Source Sans Pro"/>
            </a:endParaRPr>
          </a:p>
          <a:p>
            <a:pPr marL="0" indent="0">
              <a:buNone/>
            </a:pPr>
            <a:r>
              <a:rPr lang="nl-NL" sz="2900" b="1" dirty="0">
                <a:solidFill>
                  <a:srgbClr val="CC0099"/>
                </a:solidFill>
                <a:latin typeface="Source Sans Pro"/>
              </a:rPr>
              <a:t>Wat? </a:t>
            </a:r>
            <a:br>
              <a:rPr lang="nl-NL" sz="2900" b="1" dirty="0">
                <a:solidFill>
                  <a:srgbClr val="7030A0"/>
                </a:solidFill>
                <a:latin typeface="Source Sans Pro"/>
              </a:rPr>
            </a:br>
            <a:r>
              <a:rPr lang="nl-NL" sz="2900" dirty="0">
                <a:latin typeface="Source Sans Pro"/>
              </a:rPr>
              <a:t>Naast de voordelen die de smartphone, de televisie en de tablet ons geven, is het ook belangrijk stil te staan bij de negatieve gevolgen hiervan. De volgende drie tips zorgen er o.a. voor dat jongeren </a:t>
            </a:r>
            <a:r>
              <a:rPr lang="nl-NL" sz="2900" b="1" dirty="0">
                <a:latin typeface="Source Sans Pro"/>
              </a:rPr>
              <a:t>minder sedentair gedrag stellen en meer bewegen</a:t>
            </a:r>
            <a:r>
              <a:rPr lang="nl-NL" sz="2900" dirty="0">
                <a:latin typeface="Source Sans Pro"/>
              </a:rPr>
              <a:t>. </a:t>
            </a:r>
            <a:br>
              <a:rPr lang="nl-NL" sz="2900" dirty="0">
                <a:latin typeface="Source Sans Pro"/>
              </a:rPr>
            </a:br>
            <a:r>
              <a:rPr lang="nl-NL" sz="2900" dirty="0">
                <a:latin typeface="Source Sans Pro"/>
              </a:rPr>
              <a:t>	• </a:t>
            </a:r>
            <a:r>
              <a:rPr lang="nl-NL" sz="2900" b="1" dirty="0">
                <a:latin typeface="Source Sans Pro"/>
              </a:rPr>
              <a:t>Play</a:t>
            </a:r>
            <a:r>
              <a:rPr lang="nl-NL" sz="2900" dirty="0">
                <a:latin typeface="Source Sans Pro"/>
              </a:rPr>
              <a:t>, maar varieer regelmatig van houding. </a:t>
            </a:r>
            <a:br>
              <a:rPr lang="nl-NL" sz="2900" dirty="0">
                <a:latin typeface="Source Sans Pro"/>
              </a:rPr>
            </a:br>
            <a:r>
              <a:rPr lang="nl-NL" sz="2900" dirty="0">
                <a:latin typeface="Source Sans Pro"/>
              </a:rPr>
              <a:t>	• </a:t>
            </a:r>
            <a:r>
              <a:rPr lang="nl-NL" sz="2900" b="1" dirty="0">
                <a:latin typeface="Source Sans Pro"/>
              </a:rPr>
              <a:t>Pauzeer</a:t>
            </a:r>
            <a:r>
              <a:rPr lang="nl-NL" sz="2900" dirty="0">
                <a:latin typeface="Source Sans Pro"/>
              </a:rPr>
              <a:t> actief na elke dertig minuten beeldschermgebruik. </a:t>
            </a:r>
            <a:br>
              <a:rPr lang="nl-NL" sz="2900" dirty="0">
                <a:latin typeface="Source Sans Pro"/>
              </a:rPr>
            </a:br>
            <a:r>
              <a:rPr lang="nl-NL" sz="2900" dirty="0">
                <a:latin typeface="Source Sans Pro"/>
              </a:rPr>
              <a:t>	• </a:t>
            </a:r>
            <a:r>
              <a:rPr lang="nl-NL" sz="2900" b="1" dirty="0">
                <a:latin typeface="Source Sans Pro"/>
              </a:rPr>
              <a:t>Stop</a:t>
            </a:r>
            <a:r>
              <a:rPr lang="nl-NL" sz="2900" dirty="0">
                <a:latin typeface="Source Sans Pro"/>
              </a:rPr>
              <a:t> na twee uur beeldschermgebruik in de vrije tijd. </a:t>
            </a:r>
          </a:p>
          <a:p>
            <a:pPr marL="0" indent="0">
              <a:buNone/>
            </a:pPr>
            <a:r>
              <a:rPr lang="nl-NL" sz="2900" dirty="0">
                <a:latin typeface="Source Sans Pro"/>
              </a:rPr>
              <a:t>Met het gratis </a:t>
            </a:r>
            <a:r>
              <a:rPr lang="nl-NL" sz="2900" b="1" dirty="0">
                <a:latin typeface="Source Sans Pro"/>
              </a:rPr>
              <a:t>lespakket voor de 3e graad lager onderwijs en 1e graad secundair onderwijs </a:t>
            </a:r>
            <a:r>
              <a:rPr lang="nl-NL" sz="2900" dirty="0">
                <a:latin typeface="Source Sans Pro"/>
              </a:rPr>
              <a:t>kan je als leerkracht direct aan de slag. Met twee uitgewerkte lessen van telkens 2 lesuren (en extra doe-opdrachten) ontdekken de leerlingen hoe ze goed kunnen omgaan met beeldschermen op school (en vervolgens ook thuis): wat is ‘beeldschermgebruik’ op onze school; hoe zit ik goed aan een computertafel zonder pijn te krijgen; waarom, hoe en hoeveel moet je pauzeren om je beeldschermgebruik te onderbreken… Dit lespakket bevat telkens een handleiding, campagnebeelden, cartoons, posters, een test en werkbladen. </a:t>
            </a:r>
          </a:p>
          <a:p>
            <a:pPr marL="0" indent="0">
              <a:buNone/>
            </a:pPr>
            <a:endParaRPr lang="nl-NL" sz="2900" dirty="0">
              <a:latin typeface="Source Sans Pro"/>
            </a:endParaRPr>
          </a:p>
          <a:p>
            <a:pPr marL="0" indent="0">
              <a:buNone/>
            </a:pPr>
            <a:r>
              <a:rPr lang="nl-NL" sz="2900" b="1" dirty="0">
                <a:solidFill>
                  <a:srgbClr val="CC0099"/>
                </a:solidFill>
                <a:latin typeface="Source Sans Pro"/>
              </a:rPr>
              <a:t>Kostprijs? </a:t>
            </a:r>
            <a:br>
              <a:rPr lang="nl-NL" sz="2900" b="1" dirty="0">
                <a:solidFill>
                  <a:srgbClr val="7030A0"/>
                </a:solidFill>
                <a:latin typeface="Source Sans Pro"/>
              </a:rPr>
            </a:br>
            <a:r>
              <a:rPr lang="nl-NL" sz="2900" dirty="0">
                <a:latin typeface="Source Sans Pro"/>
              </a:rPr>
              <a:t>De lespakketten zijn </a:t>
            </a:r>
            <a:r>
              <a:rPr lang="nl-NL" sz="2900" dirty="0">
                <a:latin typeface="Source Sans Pro"/>
                <a:hlinkClick r:id="rId2"/>
              </a:rPr>
              <a:t>hier</a:t>
            </a:r>
            <a:r>
              <a:rPr lang="nl-NL" sz="2900" dirty="0">
                <a:latin typeface="Source Sans Pro"/>
              </a:rPr>
              <a:t> gratis te downloaden.</a:t>
            </a:r>
            <a:br>
              <a:rPr lang="nl-NL" sz="2900" dirty="0">
                <a:latin typeface="Source Sans Pro"/>
              </a:rPr>
            </a:br>
            <a:endParaRPr lang="nl-NL" sz="2900" dirty="0">
              <a:latin typeface="Source Sans Pro"/>
            </a:endParaRPr>
          </a:p>
          <a:p>
            <a:pPr marL="0" indent="0">
              <a:buNone/>
            </a:pPr>
            <a:r>
              <a:rPr lang="nl-NL" sz="2900" b="1" dirty="0">
                <a:solidFill>
                  <a:srgbClr val="CC0099"/>
                </a:solidFill>
                <a:latin typeface="Source Sans Pro"/>
              </a:rPr>
              <a:t>Meer info? </a:t>
            </a:r>
            <a:br>
              <a:rPr lang="nl-NL" sz="2900" dirty="0">
                <a:latin typeface="Source Sans Pro"/>
              </a:rPr>
            </a:br>
            <a:r>
              <a:rPr lang="nl-NL" sz="2900" dirty="0">
                <a:latin typeface="Source Sans Pro"/>
              </a:rPr>
              <a:t>Website: meer informatie vind je </a:t>
            </a:r>
            <a:r>
              <a:rPr lang="nl-NL" sz="2900" dirty="0">
                <a:latin typeface="Source Sans Pro"/>
                <a:hlinkClick r:id="rId3"/>
              </a:rPr>
              <a:t>hier</a:t>
            </a:r>
            <a:r>
              <a:rPr lang="nl-NL" sz="2900" dirty="0">
                <a:latin typeface="Source Sans Pro"/>
              </a:rPr>
              <a:t>.</a:t>
            </a:r>
            <a:endParaRPr lang="nl-BE" sz="29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CC0099"/>
          </a:solidFill>
          <a:ln w="12700">
            <a:solidFill>
              <a:srgbClr val="CC0099"/>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068235" y="439579"/>
            <a:ext cx="3847270"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6" name="Picture 2" descr="https://www.provincieantwerpen.be/content/modules/nl/doe/provinciaal-veiligheidsinstituut/aanbod-voor-scholen/gratis-lespakket-laat-jouw-beeldscherm-sporen-na-/jcr:content/offerSchoolItem/parsys/textimage_0.i.xl.png/162078526021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735" y="1179252"/>
            <a:ext cx="3506530" cy="162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6216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LOL zonder alcohol </a:t>
            </a:r>
            <a:br>
              <a:rPr lang="nl-BE" sz="2400" b="1" dirty="0">
                <a:solidFill>
                  <a:srgbClr val="CC0099"/>
                </a:solidFill>
                <a:latin typeface="Source Sans Pro"/>
              </a:rPr>
            </a:br>
            <a:r>
              <a:rPr lang="nl-BE" sz="1800" b="1" dirty="0">
                <a:solidFill>
                  <a:srgbClr val="CC0099"/>
                </a:solidFill>
                <a:latin typeface="Source Sans Pro"/>
              </a:rPr>
              <a:t>(derde graad)</a:t>
            </a:r>
            <a:endParaRPr lang="nl-BE" sz="1800" dirty="0">
              <a:solidFill>
                <a:srgbClr val="CC0099"/>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69</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EDUCATIEF MATERIAAL</a:t>
            </a:r>
          </a:p>
        </p:txBody>
      </p:sp>
      <p:sp>
        <p:nvSpPr>
          <p:cNvPr id="5" name="Rechthoek 4"/>
          <p:cNvSpPr/>
          <p:nvPr/>
        </p:nvSpPr>
        <p:spPr>
          <a:xfrm>
            <a:off x="4362994" y="1843598"/>
            <a:ext cx="6096000" cy="3539430"/>
          </a:xfrm>
          <a:prstGeom prst="rect">
            <a:avLst/>
          </a:prstGeom>
        </p:spPr>
        <p:txBody>
          <a:bodyPr>
            <a:spAutoFit/>
          </a:bodyPr>
          <a:lstStyle/>
          <a:p>
            <a:pPr lvl="0" eaLnBrk="0" fontAlgn="base" hangingPunct="0">
              <a:spcBef>
                <a:spcPct val="0"/>
              </a:spcBef>
              <a:spcAft>
                <a:spcPct val="0"/>
              </a:spcAft>
            </a:pPr>
            <a:r>
              <a:rPr lang="nl-BE" altLang="nl-BE" sz="1600" b="1" dirty="0">
                <a:solidFill>
                  <a:srgbClr val="CC0099"/>
                </a:solidFill>
                <a:latin typeface="Source Sans Pro"/>
                <a:ea typeface="Times New Roman" panose="02020603050405020304" pitchFamily="18" charset="0"/>
                <a:cs typeface="Times New Roman" panose="02020603050405020304" pitchFamily="18" charset="0"/>
              </a:rPr>
              <a:t>Wat? </a:t>
            </a:r>
            <a:endParaRPr lang="nl-BE" altLang="nl-BE" sz="1600" dirty="0">
              <a:solidFill>
                <a:srgbClr val="CC0099"/>
              </a:solidFill>
              <a:latin typeface="Source Sans Pro"/>
              <a:ea typeface="Times New Roman" panose="02020603050405020304" pitchFamily="18" charset="0"/>
            </a:endParaRPr>
          </a:p>
          <a:p>
            <a:pPr lvl="0" eaLnBrk="0" fontAlgn="base" hangingPunct="0">
              <a:spcBef>
                <a:spcPct val="0"/>
              </a:spcBef>
              <a:spcAft>
                <a:spcPct val="0"/>
              </a:spcAft>
            </a:pPr>
            <a:r>
              <a:rPr lang="nl-BE" altLang="nl-BE" sz="1600" dirty="0">
                <a:latin typeface="Source Sans Pro"/>
                <a:ea typeface="Calibri" panose="020F0502020204030204" pitchFamily="34" charset="0"/>
                <a:cs typeface="Times New Roman" panose="02020603050405020304" pitchFamily="18" charset="0"/>
              </a:rPr>
              <a:t>'LOL zonder alcohol' is een project over </a:t>
            </a:r>
            <a:r>
              <a:rPr lang="nl-BE" altLang="nl-BE" sz="1600" b="1" dirty="0">
                <a:latin typeface="Source Sans Pro"/>
                <a:ea typeface="Calibri" panose="020F0502020204030204" pitchFamily="34" charset="0"/>
                <a:cs typeface="Times New Roman" panose="02020603050405020304" pitchFamily="18" charset="0"/>
              </a:rPr>
              <a:t>alcohol</a:t>
            </a:r>
            <a:r>
              <a:rPr lang="nl-BE" altLang="nl-BE" sz="1600" dirty="0">
                <a:latin typeface="Source Sans Pro"/>
                <a:ea typeface="Calibri" panose="020F0502020204030204" pitchFamily="34" charset="0"/>
                <a:cs typeface="Times New Roman" panose="02020603050405020304" pitchFamily="18" charset="0"/>
              </a:rPr>
              <a:t> voor</a:t>
            </a:r>
            <a:r>
              <a:rPr lang="nl-BE" altLang="nl-BE" sz="1600" dirty="0">
                <a:latin typeface="Source Sans Pro"/>
                <a:ea typeface="Times New Roman" panose="02020603050405020304" pitchFamily="18" charset="0"/>
              </a:rPr>
              <a:t> </a:t>
            </a:r>
            <a:endParaRPr lang="nl-BE" altLang="nl-BE" sz="1600" dirty="0">
              <a:latin typeface="Source Sans Pro"/>
            </a:endParaRPr>
          </a:p>
          <a:p>
            <a:pPr lvl="0" eaLnBrk="0" fontAlgn="base" hangingPunct="0">
              <a:spcBef>
                <a:spcPct val="0"/>
              </a:spcBef>
              <a:spcAft>
                <a:spcPct val="0"/>
              </a:spcAft>
            </a:pPr>
            <a:r>
              <a:rPr lang="nl-BE" altLang="nl-BE" sz="1600" dirty="0">
                <a:latin typeface="Source Sans Pro"/>
                <a:ea typeface="Calibri" panose="020F0502020204030204" pitchFamily="34" charset="0"/>
                <a:cs typeface="Times New Roman" panose="02020603050405020304" pitchFamily="18" charset="0"/>
              </a:rPr>
              <a:t>de derde graad van het lager onderwijs. Het lesboek is opgebouwd rond acht lessen. Per les vind je: de geconcretiseerd les- en leerdoelen, het benodigde didactisch materiaal en een gedetailleerde beschrijving van het lesscenario.</a:t>
            </a:r>
          </a:p>
          <a:p>
            <a:pPr lvl="0" eaLnBrk="0" fontAlgn="base" hangingPunct="0">
              <a:spcBef>
                <a:spcPct val="0"/>
              </a:spcBef>
              <a:spcAft>
                <a:spcPct val="0"/>
              </a:spcAft>
            </a:pPr>
            <a:endParaRPr lang="nl-BE" altLang="nl-BE" sz="1600" dirty="0">
              <a:latin typeface="Source Sans Pro"/>
              <a:ea typeface="Times New Roman" panose="02020603050405020304" pitchFamily="18" charset="0"/>
            </a:endParaRPr>
          </a:p>
          <a:p>
            <a:pPr lvl="0" eaLnBrk="0" fontAlgn="base" hangingPunct="0">
              <a:spcBef>
                <a:spcPct val="0"/>
              </a:spcBef>
              <a:spcAft>
                <a:spcPct val="0"/>
              </a:spcAft>
            </a:pPr>
            <a:r>
              <a:rPr lang="nl-BE" altLang="nl-BE" sz="1600" b="1" dirty="0">
                <a:solidFill>
                  <a:srgbClr val="CC0099"/>
                </a:solidFill>
                <a:latin typeface="Source Sans Pro"/>
                <a:ea typeface="Times New Roman" panose="02020603050405020304" pitchFamily="18" charset="0"/>
                <a:cs typeface="Times New Roman" panose="02020603050405020304" pitchFamily="18" charset="0"/>
              </a:rPr>
              <a:t>Kostprijs?</a:t>
            </a:r>
            <a:endParaRPr lang="nl-BE" altLang="nl-BE" sz="1600" dirty="0">
              <a:solidFill>
                <a:srgbClr val="CC0099"/>
              </a:solidFill>
              <a:latin typeface="Source Sans Pro"/>
              <a:ea typeface="Times New Roman" panose="02020603050405020304" pitchFamily="18" charset="0"/>
            </a:endParaRPr>
          </a:p>
          <a:p>
            <a:pPr lvl="0" eaLnBrk="0" fontAlgn="base" hangingPunct="0">
              <a:spcBef>
                <a:spcPct val="0"/>
              </a:spcBef>
              <a:spcAft>
                <a:spcPct val="0"/>
              </a:spcAft>
            </a:pPr>
            <a:r>
              <a:rPr lang="nl-BE" altLang="nl-BE" sz="1600" dirty="0">
                <a:latin typeface="Source Sans Pro"/>
                <a:ea typeface="Times New Roman" panose="02020603050405020304" pitchFamily="18" charset="0"/>
                <a:cs typeface="Times New Roman" panose="02020603050405020304" pitchFamily="18" charset="0"/>
              </a:rPr>
              <a:t>Gratis </a:t>
            </a:r>
            <a:r>
              <a:rPr lang="nl-BE" altLang="nl-BE" sz="1600" dirty="0">
                <a:latin typeface="Source Sans Pro"/>
                <a:ea typeface="Times New Roman" panose="02020603050405020304" pitchFamily="18" charset="0"/>
                <a:cs typeface="Times New Roman" panose="02020603050405020304" pitchFamily="18" charset="0"/>
                <a:hlinkClick r:id="rId2"/>
              </a:rPr>
              <a:t>hier</a:t>
            </a:r>
            <a:r>
              <a:rPr lang="nl-BE" altLang="nl-BE" sz="1600" dirty="0">
                <a:latin typeface="Source Sans Pro"/>
                <a:ea typeface="Times New Roman" panose="02020603050405020304" pitchFamily="18" charset="0"/>
                <a:cs typeface="Times New Roman" panose="02020603050405020304" pitchFamily="18" charset="0"/>
              </a:rPr>
              <a:t> te downloaden. </a:t>
            </a:r>
            <a:br>
              <a:rPr lang="nl-BE" altLang="nl-BE" sz="1600" dirty="0">
                <a:latin typeface="Source Sans Pro"/>
                <a:ea typeface="Times New Roman" panose="02020603050405020304" pitchFamily="18" charset="0"/>
                <a:cs typeface="Times New Roman" panose="02020603050405020304" pitchFamily="18" charset="0"/>
              </a:rPr>
            </a:br>
            <a:endParaRPr lang="nl-BE" altLang="nl-BE" sz="1600" dirty="0">
              <a:latin typeface="Source Sans Pro"/>
              <a:ea typeface="Times New Roman" panose="02020603050405020304" pitchFamily="18" charset="0"/>
            </a:endParaRPr>
          </a:p>
          <a:p>
            <a:pPr lvl="0" eaLnBrk="0" fontAlgn="base" hangingPunct="0">
              <a:spcBef>
                <a:spcPct val="0"/>
              </a:spcBef>
              <a:spcAft>
                <a:spcPct val="0"/>
              </a:spcAft>
            </a:pPr>
            <a:r>
              <a:rPr lang="nl-BE" altLang="nl-BE" sz="1600" b="1" dirty="0">
                <a:solidFill>
                  <a:srgbClr val="CC0099"/>
                </a:solidFill>
                <a:latin typeface="Source Sans Pro"/>
                <a:ea typeface="Times New Roman" panose="02020603050405020304" pitchFamily="18" charset="0"/>
                <a:cs typeface="Times New Roman" panose="02020603050405020304" pitchFamily="18" charset="0"/>
              </a:rPr>
              <a:t>Meer info?</a:t>
            </a:r>
            <a:endParaRPr lang="nl-BE" altLang="nl-BE" sz="1600" dirty="0">
              <a:solidFill>
                <a:srgbClr val="CC0099"/>
              </a:solidFill>
              <a:latin typeface="Source Sans Pro"/>
              <a:ea typeface="Times New Roman" panose="02020603050405020304" pitchFamily="18" charset="0"/>
            </a:endParaRPr>
          </a:p>
          <a:p>
            <a:pPr lvl="0" eaLnBrk="0" fontAlgn="base" hangingPunct="0">
              <a:spcBef>
                <a:spcPct val="0"/>
              </a:spcBef>
              <a:spcAft>
                <a:spcPct val="0"/>
              </a:spcAft>
            </a:pPr>
            <a:r>
              <a:rPr lang="nl-BE" altLang="nl-BE" sz="1600" dirty="0">
                <a:latin typeface="Source Sans Pro"/>
                <a:ea typeface="Times New Roman" panose="02020603050405020304" pitchFamily="18" charset="0"/>
                <a:cs typeface="Times New Roman" panose="02020603050405020304" pitchFamily="18" charset="0"/>
              </a:rPr>
              <a:t>Tel: 056/44.07.94</a:t>
            </a:r>
            <a:endParaRPr lang="nl-BE" altLang="nl-BE" sz="1600" dirty="0">
              <a:latin typeface="Source Sans Pro"/>
              <a:ea typeface="Times New Roman" panose="02020603050405020304" pitchFamily="18" charset="0"/>
            </a:endParaRPr>
          </a:p>
          <a:p>
            <a:pPr lvl="0" eaLnBrk="0" fontAlgn="base" hangingPunct="0">
              <a:spcBef>
                <a:spcPct val="0"/>
              </a:spcBef>
              <a:spcAft>
                <a:spcPct val="0"/>
              </a:spcAft>
            </a:pPr>
            <a:r>
              <a:rPr lang="nl-BE" altLang="nl-BE" sz="1600" dirty="0">
                <a:latin typeface="Source Sans Pro"/>
                <a:ea typeface="Times New Roman" panose="02020603050405020304" pitchFamily="18" charset="0"/>
              </a:rPr>
              <a:t>E-mail: </a:t>
            </a:r>
            <a:r>
              <a:rPr lang="nl-BE" altLang="nl-BE" sz="1600" dirty="0">
                <a:latin typeface="Source Sans Pro"/>
                <a:ea typeface="Times New Roman" panose="02020603050405020304" pitchFamily="18" charset="0"/>
                <a:hlinkClick r:id="rId3"/>
              </a:rPr>
              <a:t>logo@logoleieland.be</a:t>
            </a:r>
            <a:r>
              <a:rPr lang="nl-BE" altLang="nl-BE" sz="1600" dirty="0">
                <a:latin typeface="Source Sans Pro"/>
                <a:ea typeface="Times New Roman" panose="02020603050405020304" pitchFamily="18" charset="0"/>
              </a:rPr>
              <a:t> </a:t>
            </a:r>
          </a:p>
          <a:p>
            <a:pPr lvl="0" eaLnBrk="0" fontAlgn="base" hangingPunct="0">
              <a:spcBef>
                <a:spcPct val="0"/>
              </a:spcBef>
              <a:spcAft>
                <a:spcPct val="0"/>
              </a:spcAft>
            </a:pPr>
            <a:r>
              <a:rPr lang="nl-BE" altLang="nl-BE" sz="1600" dirty="0">
                <a:latin typeface="Source Sans Pro"/>
                <a:ea typeface="Times New Roman" panose="02020603050405020304" pitchFamily="18" charset="0"/>
                <a:cs typeface="Times New Roman" panose="02020603050405020304" pitchFamily="18" charset="0"/>
              </a:rPr>
              <a:t>Website: meer informatie vind je </a:t>
            </a:r>
            <a:r>
              <a:rPr lang="nl-BE" altLang="nl-BE" sz="1600" dirty="0">
                <a:latin typeface="Source Sans Pro"/>
                <a:ea typeface="Times New Roman" panose="02020603050405020304" pitchFamily="18" charset="0"/>
                <a:cs typeface="Times New Roman" panose="02020603050405020304" pitchFamily="18" charset="0"/>
                <a:hlinkClick r:id="rId2"/>
              </a:rPr>
              <a:t>hier</a:t>
            </a:r>
            <a:r>
              <a:rPr lang="nl-BE" altLang="nl-BE" sz="1600" dirty="0">
                <a:latin typeface="Source Sans Pro"/>
                <a:ea typeface="Times New Roman" panose="02020603050405020304" pitchFamily="18" charset="0"/>
                <a:cs typeface="Times New Roman" panose="02020603050405020304" pitchFamily="18" charset="0"/>
              </a:rPr>
              <a:t>.</a:t>
            </a:r>
            <a:endParaRPr lang="nl-BE" altLang="nl-BE" sz="1600" dirty="0">
              <a:latin typeface="Source Sans Pro"/>
            </a:endParaRPr>
          </a:p>
        </p:txBody>
      </p:sp>
      <p:pic>
        <p:nvPicPr>
          <p:cNvPr id="3073" name="Afbeelding 38" descr="https://www.vad.be/cache/img/01d86f4a5a0d651e488a836c42c4b32a-lolzonderalcoho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81" y="1949844"/>
            <a:ext cx="2962223" cy="389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7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3"/>
            <a:ext cx="9292334" cy="4228692"/>
          </a:xfrm>
        </p:spPr>
        <p:txBody>
          <a:bodyPr>
            <a:normAutofit/>
          </a:bodyPr>
          <a:lstStyle/>
          <a:p>
            <a:pPr marL="0" indent="0">
              <a:buNone/>
            </a:pPr>
            <a:r>
              <a:rPr lang="nl-BE" sz="2400" b="1" dirty="0">
                <a:solidFill>
                  <a:srgbClr val="7030A0"/>
                </a:solidFill>
                <a:latin typeface="Source Sans Pro"/>
              </a:rPr>
              <a:t>Pim Pompoenkwartet </a:t>
            </a:r>
            <a:br>
              <a:rPr lang="nl-BE" sz="2400" b="1" dirty="0">
                <a:solidFill>
                  <a:srgbClr val="7030A0"/>
                </a:solidFill>
                <a:latin typeface="Source Sans Pro"/>
              </a:rPr>
            </a:br>
            <a:endParaRPr lang="nl-BE" dirty="0">
              <a:latin typeface="Source Sans Pro"/>
            </a:endParaRPr>
          </a:p>
          <a:p>
            <a:pPr marL="0" indent="0">
              <a:buNone/>
            </a:pPr>
            <a:r>
              <a:rPr lang="nl-BE" sz="1600" b="1" dirty="0">
                <a:solidFill>
                  <a:srgbClr val="7030A0"/>
                </a:solidFill>
                <a:latin typeface="Source Sans Pro"/>
              </a:rPr>
              <a:t>Wat? </a:t>
            </a:r>
            <a:br>
              <a:rPr lang="nl-BE" sz="1600" b="1" dirty="0">
                <a:latin typeface="Source Sans Pro"/>
              </a:rPr>
            </a:br>
            <a:r>
              <a:rPr lang="nl-NL" sz="1600" dirty="0">
                <a:latin typeface="Source Sans Pro"/>
              </a:rPr>
              <a:t>Met het Pim Pompoen kwartetspel komen kinderen op een speelse manier in contact met groenten. Samen met Pim Pompoen ontdekken kinderen </a:t>
            </a:r>
            <a:r>
              <a:rPr lang="nl-NL" sz="1600" b="1" dirty="0">
                <a:latin typeface="Source Sans Pro"/>
              </a:rPr>
              <a:t>hoe groenten groeien </a:t>
            </a:r>
            <a:r>
              <a:rPr lang="nl-NL" sz="1600" dirty="0">
                <a:latin typeface="Source Sans Pro"/>
              </a:rPr>
              <a:t>uit een zaadje en hoe ze die groenten lekker kunnen </a:t>
            </a:r>
            <a:r>
              <a:rPr lang="nl-NL" sz="1600" b="1" dirty="0">
                <a:latin typeface="Source Sans Pro"/>
              </a:rPr>
              <a:t>verwerken</a:t>
            </a:r>
            <a:r>
              <a:rPr lang="nl-NL" sz="1600" dirty="0">
                <a:latin typeface="Source Sans Pro"/>
              </a:rPr>
              <a:t>. Er worden 9 groenten in beeld gebracht: van zaadje, naar plant, tot groente en gerecht. In de brochure staat bij elke groente een lekker recept dat makkelijk te bereiden is..</a:t>
            </a:r>
            <a:br>
              <a:rPr lang="nl-BE" sz="1600" dirty="0">
                <a:latin typeface="Source Sans Pro"/>
              </a:rPr>
            </a:br>
            <a:endParaRPr lang="nl-BE" sz="1600" dirty="0">
              <a:latin typeface="Source Sans Pro"/>
            </a:endParaRPr>
          </a:p>
          <a:p>
            <a:pPr marL="0" indent="0">
              <a:buNone/>
            </a:pPr>
            <a:r>
              <a:rPr lang="nl-BE" sz="1600" b="1" dirty="0">
                <a:solidFill>
                  <a:srgbClr val="7030A0"/>
                </a:solidFill>
                <a:latin typeface="Source Sans Pro"/>
              </a:rPr>
              <a:t>Kostprijs?</a:t>
            </a:r>
            <a:r>
              <a:rPr lang="nl-BE" sz="1600" dirty="0">
                <a:solidFill>
                  <a:srgbClr val="7030A0"/>
                </a:solidFill>
                <a:latin typeface="Source Sans Pro"/>
              </a:rPr>
              <a:t> </a:t>
            </a:r>
            <a:br>
              <a:rPr lang="nl-BE" sz="1600" dirty="0">
                <a:latin typeface="Source Sans Pro"/>
              </a:rPr>
            </a:br>
            <a:r>
              <a:rPr lang="nl-BE" sz="1600" dirty="0">
                <a:latin typeface="Source Sans Pro"/>
              </a:rPr>
              <a:t>Het kwartetspel kan je </a:t>
            </a:r>
            <a:r>
              <a:rPr lang="nl-NL" sz="1600" dirty="0">
                <a:latin typeface="Source Sans Pro"/>
              </a:rPr>
              <a:t>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ontlenen bij Logo Leieland.</a:t>
            </a:r>
          </a:p>
          <a:p>
            <a:pPr marL="0" indent="0">
              <a:buNone/>
            </a:pPr>
            <a:endParaRPr lang="nl-BE" sz="1600" b="1" dirty="0">
              <a:solidFill>
                <a:srgbClr val="7030A0"/>
              </a:solidFill>
              <a:latin typeface="Source Sans Pro"/>
            </a:endParaRPr>
          </a:p>
          <a:p>
            <a:pPr marL="0" indent="0">
              <a:buNone/>
            </a:pPr>
            <a:r>
              <a:rPr lang="nl-BE" sz="1600" b="1" dirty="0">
                <a:solidFill>
                  <a:srgbClr val="7030A0"/>
                </a:solidFill>
                <a:latin typeface="Source Sans Pro"/>
              </a:rPr>
              <a:t>Meer info?</a:t>
            </a:r>
            <a:r>
              <a:rPr lang="nl-BE" sz="1600" dirty="0">
                <a:solidFill>
                  <a:srgbClr val="7030A0"/>
                </a:solidFill>
                <a:latin typeface="Source Sans Pro"/>
              </a:rPr>
              <a:t> </a:t>
            </a:r>
            <a:br>
              <a:rPr lang="nl-BE" sz="1600" dirty="0">
                <a:latin typeface="Source Sans Pro"/>
              </a:rPr>
            </a:br>
            <a:r>
              <a:rPr lang="nl-BE" sz="1600" dirty="0">
                <a:latin typeface="Source Sans Pro"/>
              </a:rPr>
              <a:t>Telefoon: 056/44.07.94 </a:t>
            </a:r>
            <a:br>
              <a:rPr lang="nl-BE" sz="1600" dirty="0">
                <a:latin typeface="Source Sans Pro"/>
              </a:rPr>
            </a:br>
            <a:r>
              <a:rPr lang="nl-BE" sz="1600" dirty="0">
                <a:latin typeface="Source Sans Pro"/>
              </a:rPr>
              <a:t>E-mail: </a:t>
            </a:r>
            <a:r>
              <a:rPr lang="nl-BE" sz="1600" dirty="0">
                <a:latin typeface="Source Sans Pro"/>
                <a:hlinkClick r:id="rId3"/>
              </a:rPr>
              <a:t>logo@logoleieland.be</a:t>
            </a:r>
            <a:r>
              <a:rPr lang="nl-BE" sz="1600" dirty="0">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5122" name="Picture 2" descr="Wie is Pim Pompoen? | Ve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398" y="4209960"/>
            <a:ext cx="2248036" cy="224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8553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968524"/>
            <a:ext cx="9292334" cy="4915217"/>
          </a:xfrm>
        </p:spPr>
        <p:txBody>
          <a:bodyPr>
            <a:normAutofit/>
          </a:bodyPr>
          <a:lstStyle/>
          <a:p>
            <a:pPr marL="0" indent="0">
              <a:buNone/>
            </a:pPr>
            <a:r>
              <a:rPr lang="nl-BE" sz="2400" b="1" dirty="0">
                <a:solidFill>
                  <a:srgbClr val="CC0099"/>
                </a:solidFill>
                <a:latin typeface="Source Sans Pro"/>
              </a:rPr>
              <a:t>TOPspel</a:t>
            </a:r>
            <a:endParaRPr lang="nl-BE" sz="2400" dirty="0">
              <a:solidFill>
                <a:srgbClr val="CC0099"/>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70</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7754112" y="439579"/>
            <a:ext cx="4161393"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VORMING/ 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72570" y="1739702"/>
            <a:ext cx="8503920" cy="4616648"/>
          </a:xfrm>
          <a:prstGeom prst="rect">
            <a:avLst/>
          </a:prstGeom>
        </p:spPr>
        <p:txBody>
          <a:bodyPr wrap="square">
            <a:spAutoFit/>
          </a:bodyPr>
          <a:lstStyle/>
          <a:p>
            <a:r>
              <a:rPr lang="nl-NL" sz="1400" b="1" dirty="0">
                <a:solidFill>
                  <a:srgbClr val="CC0099"/>
                </a:solidFill>
                <a:latin typeface="Source Sans Pro"/>
              </a:rPr>
              <a:t>Wat? </a:t>
            </a:r>
            <a:br>
              <a:rPr lang="nl-NL" sz="1400" b="1" dirty="0">
                <a:latin typeface="Source Sans Pro"/>
              </a:rPr>
            </a:br>
            <a:r>
              <a:rPr lang="nl-NL" sz="1400" dirty="0" err="1">
                <a:latin typeface="Source Sans Pro"/>
              </a:rPr>
              <a:t>TOPspel</a:t>
            </a:r>
            <a:r>
              <a:rPr lang="nl-NL" sz="1400" dirty="0">
                <a:latin typeface="Source Sans Pro"/>
              </a:rPr>
              <a:t> is een klassikaal </a:t>
            </a:r>
            <a:r>
              <a:rPr lang="nl-NL" sz="1400" b="1" dirty="0">
                <a:latin typeface="Source Sans Pro"/>
              </a:rPr>
              <a:t>preventieprogramma</a:t>
            </a:r>
            <a:r>
              <a:rPr lang="nl-NL" sz="1400" dirty="0">
                <a:latin typeface="Source Sans Pro"/>
              </a:rPr>
              <a:t> dat tot doel heeft het beginnend grensoverschrijdend gedrag van kinderen terug te dringen en </a:t>
            </a:r>
            <a:r>
              <a:rPr lang="nl-NL" sz="1400" b="1" dirty="0">
                <a:latin typeface="Source Sans Pro"/>
              </a:rPr>
              <a:t>sociale vaardigheden te bevorderen</a:t>
            </a:r>
            <a:r>
              <a:rPr lang="nl-NL" sz="1400" dirty="0">
                <a:latin typeface="Source Sans Pro"/>
              </a:rPr>
              <a:t>. Op termijn beoogt </a:t>
            </a:r>
            <a:r>
              <a:rPr lang="nl-NL" sz="1400" dirty="0" err="1">
                <a:latin typeface="Source Sans Pro"/>
              </a:rPr>
              <a:t>TOPspel</a:t>
            </a:r>
            <a:r>
              <a:rPr lang="nl-NL" sz="1400" dirty="0">
                <a:latin typeface="Source Sans Pro"/>
              </a:rPr>
              <a:t> ernstige gedragsproblemen, zoals </a:t>
            </a:r>
            <a:r>
              <a:rPr lang="nl-NL" sz="1400" b="1" dirty="0">
                <a:latin typeface="Source Sans Pro"/>
              </a:rPr>
              <a:t>delinquentie en druggebruik, te voorkomen</a:t>
            </a:r>
            <a:r>
              <a:rPr lang="nl-NL" sz="1400" dirty="0">
                <a:latin typeface="Source Sans Pro"/>
              </a:rPr>
              <a:t>. Hierin spelen leerkracht en leerlingen een centrale rol. </a:t>
            </a:r>
            <a:r>
              <a:rPr lang="nl-NL" sz="1400" dirty="0" err="1">
                <a:latin typeface="Source Sans Pro"/>
              </a:rPr>
              <a:t>TOPspel</a:t>
            </a:r>
            <a:r>
              <a:rPr lang="nl-NL" sz="1400" dirty="0">
                <a:latin typeface="Source Sans Pro"/>
              </a:rPr>
              <a:t> is geen extra lespakket maar een methodiek die je flexibel integreert in de bestaande lessen. Zowel de klastitularis als de bijzondere leermeesters kunnen het </a:t>
            </a:r>
            <a:r>
              <a:rPr lang="nl-NL" sz="1400" dirty="0" err="1">
                <a:latin typeface="Source Sans Pro"/>
              </a:rPr>
              <a:t>TOPspel</a:t>
            </a:r>
            <a:r>
              <a:rPr lang="nl-NL" sz="1400" dirty="0">
                <a:latin typeface="Source Sans Pro"/>
              </a:rPr>
              <a:t> spelen. De methodiek traint de vakoverschrijdende eindtermen omtrent sociale vaardigheden. </a:t>
            </a:r>
            <a:r>
              <a:rPr lang="nl-NL" sz="1400" dirty="0" err="1">
                <a:latin typeface="Source Sans Pro"/>
              </a:rPr>
              <a:t>TOPspel</a:t>
            </a:r>
            <a:r>
              <a:rPr lang="nl-NL" sz="1400" dirty="0">
                <a:latin typeface="Source Sans Pro"/>
              </a:rPr>
              <a:t> gaat uit van de </a:t>
            </a:r>
            <a:r>
              <a:rPr lang="nl-NL" sz="1400" b="1" dirty="0">
                <a:latin typeface="Source Sans Pro"/>
              </a:rPr>
              <a:t>kracht van het positief ondersteunen van leerlingen</a:t>
            </a:r>
            <a:r>
              <a:rPr lang="nl-NL" sz="1400" dirty="0">
                <a:latin typeface="Source Sans Pro"/>
              </a:rPr>
              <a:t>, positieve groepsdruk, het negeren van negatief gedrag en het belonen van positief gedrag. Dit alles in een duidelijke spelvorm, wat zeer motiverend is voor kinderen en leerkrachten. Het spel is eenvoudig, kort en krachtig, waardoor de instap erg laagdrempelig is. Hoewel </a:t>
            </a:r>
            <a:r>
              <a:rPr lang="nl-NL" sz="1400" dirty="0" err="1">
                <a:latin typeface="Source Sans Pro"/>
              </a:rPr>
              <a:t>TOPspel</a:t>
            </a:r>
            <a:r>
              <a:rPr lang="nl-NL" sz="1400" dirty="0">
                <a:latin typeface="Source Sans Pro"/>
              </a:rPr>
              <a:t> eenvoudig is qua inhoud is een degelijke training en coaching van de leerkrachten van cruciaal belang. Het aanbod bestaat uit een training van één volledige dag en  2 individuele </a:t>
            </a:r>
            <a:r>
              <a:rPr lang="nl-NL" sz="1400" dirty="0" err="1">
                <a:latin typeface="Source Sans Pro"/>
              </a:rPr>
              <a:t>coachingsmomenten</a:t>
            </a:r>
            <a:r>
              <a:rPr lang="nl-NL" sz="1400" dirty="0">
                <a:latin typeface="Source Sans Pro"/>
              </a:rPr>
              <a:t>. </a:t>
            </a:r>
          </a:p>
          <a:p>
            <a:endParaRPr lang="nl-NL" sz="1400" dirty="0">
              <a:latin typeface="Source Sans Pro"/>
            </a:endParaRPr>
          </a:p>
          <a:p>
            <a:r>
              <a:rPr lang="nl-NL" sz="1400" b="1" dirty="0">
                <a:solidFill>
                  <a:srgbClr val="CC0099"/>
                </a:solidFill>
                <a:latin typeface="Source Sans Pro"/>
              </a:rPr>
              <a:t>Kostprijs? </a:t>
            </a:r>
            <a:br>
              <a:rPr lang="nl-NL" sz="1400" b="1" dirty="0">
                <a:solidFill>
                  <a:srgbClr val="CC0099"/>
                </a:solidFill>
                <a:latin typeface="Source Sans Pro"/>
              </a:rPr>
            </a:br>
            <a:r>
              <a:rPr lang="nl-NL" sz="1400" dirty="0">
                <a:latin typeface="Source Sans Pro"/>
              </a:rPr>
              <a:t>De koffer kan enkel besteld worden indien je de training volgt.</a:t>
            </a:r>
            <a:br>
              <a:rPr lang="nl-NL" sz="1400" dirty="0">
                <a:latin typeface="Source Sans Pro"/>
              </a:rPr>
            </a:br>
            <a:r>
              <a:rPr lang="nl-NL" sz="1400" dirty="0">
                <a:latin typeface="Source Sans Pro"/>
              </a:rPr>
              <a:t>De kostprijs van de vorming is afhankelijk van het aantal leerkrachten.</a:t>
            </a:r>
          </a:p>
          <a:p>
            <a:endParaRPr lang="nl-NL" sz="1400" dirty="0">
              <a:latin typeface="Source Sans Pro"/>
            </a:endParaRPr>
          </a:p>
          <a:p>
            <a:r>
              <a:rPr lang="nl-NL" sz="1400" b="1" dirty="0">
                <a:solidFill>
                  <a:srgbClr val="CC0099"/>
                </a:solidFill>
                <a:latin typeface="Source Sans Pro"/>
              </a:rPr>
              <a:t>Meer info? </a:t>
            </a:r>
            <a:br>
              <a:rPr lang="nl-NL" sz="1400" b="1" dirty="0">
                <a:solidFill>
                  <a:srgbClr val="CC0099"/>
                </a:solidFill>
                <a:latin typeface="Source Sans Pro"/>
              </a:rPr>
            </a:br>
            <a:r>
              <a:rPr lang="nl-NL" sz="1400" dirty="0">
                <a:latin typeface="Source Sans Pro"/>
              </a:rPr>
              <a:t>Telefoon: 092/31.57.48 </a:t>
            </a:r>
            <a:br>
              <a:rPr lang="nl-NL" sz="1400" dirty="0">
                <a:latin typeface="Source Sans Pro"/>
              </a:rPr>
            </a:br>
            <a:r>
              <a:rPr lang="nl-NL" sz="1400" dirty="0">
                <a:latin typeface="Source Sans Pro"/>
              </a:rPr>
              <a:t>E-mail: </a:t>
            </a:r>
            <a:r>
              <a:rPr lang="nl-NL" sz="1400" dirty="0">
                <a:latin typeface="Source Sans Pro"/>
                <a:hlinkClick r:id="rId3"/>
              </a:rPr>
              <a:t>preventie@desleutel.be</a:t>
            </a:r>
            <a:br>
              <a:rPr lang="nl-NL" sz="1400" dirty="0">
                <a:latin typeface="Source Sans Pro"/>
              </a:rPr>
            </a:br>
            <a:r>
              <a:rPr lang="nl-NL" sz="1400" dirty="0">
                <a:latin typeface="Source Sans Pro"/>
              </a:rPr>
              <a:t>Website: meer informatie vind je </a:t>
            </a:r>
            <a:r>
              <a:rPr lang="nl-NL" sz="1400" dirty="0">
                <a:latin typeface="Source Sans Pro"/>
                <a:hlinkClick r:id="rId4"/>
              </a:rPr>
              <a:t>hier</a:t>
            </a:r>
            <a:r>
              <a:rPr lang="nl-NL" sz="1400" dirty="0">
                <a:latin typeface="Source Sans Pro"/>
              </a:rPr>
              <a:t>.</a:t>
            </a:r>
          </a:p>
        </p:txBody>
      </p:sp>
      <p:pic>
        <p:nvPicPr>
          <p:cNvPr id="31746" name="Picture 2" descr="Topkoff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9221" y="1600199"/>
            <a:ext cx="2434579" cy="365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02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27704" y="896779"/>
            <a:ext cx="9292334" cy="4915217"/>
          </a:xfrm>
        </p:spPr>
        <p:txBody>
          <a:bodyPr>
            <a:normAutofit/>
          </a:bodyPr>
          <a:lstStyle/>
          <a:p>
            <a:pPr marL="0" indent="0">
              <a:buNone/>
            </a:pPr>
            <a:r>
              <a:rPr lang="nl-BE" sz="2400" b="1" dirty="0">
                <a:solidFill>
                  <a:srgbClr val="CC0099"/>
                </a:solidFill>
                <a:latin typeface="Source Sans Pro"/>
              </a:rPr>
              <a:t>Ouderavond ‘Als kleine kinderen groot worden’ </a:t>
            </a:r>
            <a:br>
              <a:rPr lang="nl-BE" sz="2400" b="1" dirty="0">
                <a:solidFill>
                  <a:srgbClr val="CC0099"/>
                </a:solidFill>
                <a:latin typeface="Source Sans Pro"/>
              </a:rPr>
            </a:br>
            <a:r>
              <a:rPr lang="nl-BE" sz="1800" b="1" dirty="0">
                <a:solidFill>
                  <a:srgbClr val="CC0099"/>
                </a:solidFill>
                <a:latin typeface="Source Sans Pro"/>
              </a:rPr>
              <a:t>(10 tot 15 jaar)</a:t>
            </a:r>
            <a:endParaRPr lang="nl-BE" sz="1800" dirty="0">
              <a:solidFill>
                <a:srgbClr val="CC0099"/>
              </a:solidFill>
              <a:latin typeface="Source Sans Pro"/>
            </a:endParaRPr>
          </a:p>
          <a:p>
            <a:pPr marL="0" indent="0">
              <a:buNone/>
            </a:pPr>
            <a:endParaRPr lang="nl-BE" dirty="0">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71</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6922008" y="439579"/>
            <a:ext cx="4993497"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WORKSHOP/ 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27704" y="1665704"/>
            <a:ext cx="7720183" cy="4832092"/>
          </a:xfrm>
          <a:prstGeom prst="rect">
            <a:avLst/>
          </a:prstGeom>
        </p:spPr>
        <p:txBody>
          <a:bodyPr wrap="square">
            <a:spAutoFit/>
          </a:bodyPr>
          <a:lstStyle/>
          <a:p>
            <a:endParaRPr lang="nl-NL" sz="1400" b="1" dirty="0">
              <a:solidFill>
                <a:srgbClr val="CC0099"/>
              </a:solidFill>
              <a:latin typeface="Source Sans Pro"/>
            </a:endParaRPr>
          </a:p>
          <a:p>
            <a:r>
              <a:rPr lang="nl-NL" sz="1400" b="1" dirty="0">
                <a:solidFill>
                  <a:srgbClr val="CC0099"/>
                </a:solidFill>
                <a:latin typeface="Source Sans Pro"/>
              </a:rPr>
              <a:t>Wat? </a:t>
            </a:r>
            <a:br>
              <a:rPr lang="nl-NL" sz="1400" b="1" dirty="0">
                <a:solidFill>
                  <a:srgbClr val="CC0099"/>
                </a:solidFill>
                <a:latin typeface="Source Sans Pro"/>
              </a:rPr>
            </a:br>
            <a:r>
              <a:rPr lang="nl-NL" sz="1400" dirty="0">
                <a:latin typeface="Source Sans Pro"/>
              </a:rPr>
              <a:t>Tijdens deze ouderavond ligt de nadruk op opvoedingsondersteuning. We gaan met ouders op zoek naar </a:t>
            </a:r>
            <a:r>
              <a:rPr lang="nl-NL" sz="1400" b="1" dirty="0">
                <a:latin typeface="Source Sans Pro"/>
              </a:rPr>
              <a:t>tips om een preventieve rol op te nemen inzake het tabak-, alcohol en druggebruik </a:t>
            </a:r>
            <a:r>
              <a:rPr lang="nl-NL" sz="1400" dirty="0">
                <a:latin typeface="Source Sans Pro"/>
              </a:rPr>
              <a:t>van jongeren. Dit gebeurt aan de hand van filmpjes en interactieve methodieken. Dit infomoment is bestemd voor ouders met kinderen tussen </a:t>
            </a:r>
            <a:r>
              <a:rPr lang="nl-NL" sz="1400" b="1" dirty="0">
                <a:latin typeface="Source Sans Pro"/>
              </a:rPr>
              <a:t>10 en 15 jaar</a:t>
            </a:r>
            <a:r>
              <a:rPr lang="nl-NL" sz="1400" dirty="0">
                <a:latin typeface="Source Sans Pro"/>
              </a:rPr>
              <a:t>. Geef gerust ook met de ouders de brochure mee. Deze kan je bestelling via de website van de VAD. Iedereen die een infoavond wil organiseren kan contact opnemen met het CGG. Zij beschikken over de contactgegevens van mensen die opgeleid zijn om dit infomoment te verzorgen. Er zijn twee versies van de vorming beschikbaar: één over tabak, alcohol en drugs en één over gamen. Ze kunnen apart of geïntegreerd worden aangeboden. </a:t>
            </a:r>
          </a:p>
          <a:p>
            <a:endParaRPr lang="nl-NL" sz="1400" dirty="0">
              <a:latin typeface="Source Sans Pro"/>
            </a:endParaRPr>
          </a:p>
          <a:p>
            <a:endParaRPr lang="nl-NL" sz="1400" b="1" dirty="0">
              <a:solidFill>
                <a:srgbClr val="CC0099"/>
              </a:solidFill>
              <a:latin typeface="Source Sans Pro"/>
            </a:endParaRPr>
          </a:p>
          <a:p>
            <a:r>
              <a:rPr lang="nl-NL" sz="1400" b="1" dirty="0">
                <a:solidFill>
                  <a:srgbClr val="CC0099"/>
                </a:solidFill>
                <a:latin typeface="Source Sans Pro"/>
              </a:rPr>
              <a:t>Praktisch? </a:t>
            </a:r>
            <a:br>
              <a:rPr lang="nl-NL" sz="1400" b="1" dirty="0">
                <a:solidFill>
                  <a:srgbClr val="CC0099"/>
                </a:solidFill>
                <a:latin typeface="Source Sans Pro"/>
              </a:rPr>
            </a:br>
            <a:r>
              <a:rPr lang="nl-NL" sz="1400" dirty="0">
                <a:latin typeface="Source Sans Pro"/>
              </a:rPr>
              <a:t>Duur: 2u – 2,5u </a:t>
            </a:r>
          </a:p>
          <a:p>
            <a:br>
              <a:rPr lang="nl-NL" sz="1400" dirty="0">
                <a:latin typeface="Source Sans Pro"/>
              </a:rPr>
            </a:br>
            <a:r>
              <a:rPr lang="nl-NL" sz="1400" b="1" dirty="0">
                <a:solidFill>
                  <a:srgbClr val="CC0099"/>
                </a:solidFill>
                <a:latin typeface="Source Sans Pro"/>
              </a:rPr>
              <a:t>Meer info? </a:t>
            </a:r>
            <a:br>
              <a:rPr lang="nl-NL" sz="1400" b="1" dirty="0">
                <a:solidFill>
                  <a:srgbClr val="CC0099"/>
                </a:solidFill>
                <a:latin typeface="Source Sans Pro"/>
              </a:rPr>
            </a:br>
            <a:r>
              <a:rPr lang="nl-NL" sz="1400" dirty="0">
                <a:latin typeface="Source Sans Pro"/>
              </a:rPr>
              <a:t>Telefoon: 051/25.99.30 </a:t>
            </a:r>
            <a:br>
              <a:rPr lang="nl-NL" sz="1400" dirty="0">
                <a:latin typeface="Source Sans Pro"/>
              </a:rPr>
            </a:br>
            <a:r>
              <a:rPr lang="nl-NL" sz="1400" dirty="0">
                <a:latin typeface="Source Sans Pro"/>
              </a:rPr>
              <a:t>E-mail: preventieTAD@cgglargo.be </a:t>
            </a:r>
            <a:br>
              <a:rPr lang="nl-NL" sz="1400" dirty="0">
                <a:latin typeface="Source Sans Pro"/>
              </a:rPr>
            </a:br>
            <a:r>
              <a:rPr lang="nl-NL" sz="1400" dirty="0">
                <a:latin typeface="Source Sans Pro"/>
              </a:rPr>
              <a:t>Website CGG: meer informatie vind je </a:t>
            </a:r>
            <a:r>
              <a:rPr lang="nl-NL" sz="1400" dirty="0">
                <a:latin typeface="Source Sans Pro"/>
                <a:hlinkClick r:id="rId2"/>
              </a:rPr>
              <a:t>hier</a:t>
            </a:r>
            <a:r>
              <a:rPr lang="nl-NL" sz="1400" dirty="0">
                <a:latin typeface="Source Sans Pro"/>
              </a:rPr>
              <a:t>.</a:t>
            </a:r>
          </a:p>
          <a:p>
            <a:endParaRPr lang="nl-NL" sz="1400" dirty="0">
              <a:latin typeface="Source Sans Pro"/>
            </a:endParaRPr>
          </a:p>
          <a:p>
            <a:r>
              <a:rPr lang="nl-BE" sz="1400" dirty="0">
                <a:latin typeface="Source Sans Pro"/>
              </a:rPr>
              <a:t>Voor vragen over het project en het materiaal, kan je terecht bij </a:t>
            </a:r>
            <a:r>
              <a:rPr lang="nl-BE" sz="1400" u="sng" dirty="0">
                <a:latin typeface="Source Sans Pro"/>
                <a:hlinkClick r:id="rId3"/>
              </a:rPr>
              <a:t>Hanna Peeters</a:t>
            </a:r>
            <a:r>
              <a:rPr lang="nl-BE" sz="1400" u="sng" dirty="0">
                <a:latin typeface="Source Sans Pro"/>
              </a:rPr>
              <a:t> </a:t>
            </a:r>
            <a:r>
              <a:rPr lang="nl-BE" sz="1400" dirty="0">
                <a:latin typeface="Source Sans Pro"/>
              </a:rPr>
              <a:t>(02/422 03 02).</a:t>
            </a:r>
          </a:p>
          <a:p>
            <a:r>
              <a:rPr lang="nl-NL" sz="1400" dirty="0">
                <a:latin typeface="Source Sans Pro"/>
              </a:rPr>
              <a:t>Website: meer informatie vind je </a:t>
            </a:r>
            <a:r>
              <a:rPr lang="nl-NL" sz="1400" dirty="0">
                <a:latin typeface="Source Sans Pro"/>
                <a:hlinkClick r:id="rId4"/>
              </a:rPr>
              <a:t>hier</a:t>
            </a:r>
            <a:r>
              <a:rPr lang="nl-NL" sz="1400" dirty="0">
                <a:latin typeface="Source Sans Pro"/>
              </a:rPr>
              <a:t>.</a:t>
            </a:r>
          </a:p>
        </p:txBody>
      </p:sp>
      <p:pic>
        <p:nvPicPr>
          <p:cNvPr id="32770" name="Picture 2" descr="https://www.vad.be/cache/img/e9e358cbb848921caa93e83ec52f44ee-Als_kleine_kinderen_groot_worden_-_cover_broch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360" y="1722823"/>
            <a:ext cx="2733675" cy="43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097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Leerlijn tabak, alcohol, illegale drugs gokken en gamen</a:t>
            </a: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72</a:t>
            </a:fld>
            <a:endParaRPr lang="nl-BE"/>
          </a:p>
        </p:txBody>
      </p:sp>
      <p:sp>
        <p:nvSpPr>
          <p:cNvPr id="10" name="Rechthoek 9"/>
          <p:cNvSpPr>
            <a:spLocks noChangeArrowheads="1"/>
          </p:cNvSpPr>
          <p:nvPr/>
        </p:nvSpPr>
        <p:spPr bwMode="auto">
          <a:xfrm rot="-5400000">
            <a:off x="9039589" y="3839845"/>
            <a:ext cx="5577840" cy="458470"/>
          </a:xfrm>
          <a:prstGeom prst="rect">
            <a:avLst/>
          </a:prstGeom>
          <a:solidFill>
            <a:srgbClr val="CC0099"/>
          </a:solidFill>
          <a:ln w="12700">
            <a:solidFill>
              <a:srgbClr val="CC0099"/>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5097" y="439579"/>
            <a:ext cx="3790408"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362994" y="1843598"/>
            <a:ext cx="6096000" cy="3785652"/>
          </a:xfrm>
          <a:prstGeom prst="rect">
            <a:avLst/>
          </a:prstGeom>
        </p:spPr>
        <p:txBody>
          <a:bodyPr>
            <a:spAutoFit/>
          </a:bodyPr>
          <a:lstStyle/>
          <a:p>
            <a:r>
              <a:rPr lang="nl-BE" sz="1600" b="1" dirty="0">
                <a:solidFill>
                  <a:srgbClr val="C00000"/>
                </a:solidFill>
                <a:latin typeface="Source Sans Pro"/>
              </a:rPr>
              <a:t>Wat?</a:t>
            </a:r>
            <a:r>
              <a:rPr lang="nl-BE" sz="1600" b="1" dirty="0">
                <a:solidFill>
                  <a:srgbClr val="7030A0"/>
                </a:solidFill>
                <a:latin typeface="Source Sans Pro"/>
              </a:rPr>
              <a:t> </a:t>
            </a:r>
            <a:br>
              <a:rPr lang="nl-BE" sz="1600" b="1" dirty="0">
                <a:latin typeface="Source Sans Pro"/>
              </a:rPr>
            </a:br>
            <a:r>
              <a:rPr lang="nl-BE" sz="1600" dirty="0">
                <a:latin typeface="Source Sans Pro"/>
              </a:rPr>
              <a:t>De leerlijn is een praktisch instrument die schoolteams wil ondersteunen bij het preventief werken rond alcohol, tabak, gamen, cannabis en andere illegale drugs. De leerlijn geeft je aanbevelingen voor de 1ste kleuterklas tot het 6de middelbaar. Er wordt steeds de link gemaakt met vakoverschrijdende eindtermen en bijhorende lesmaterialen.</a:t>
            </a:r>
          </a:p>
          <a:p>
            <a:endParaRPr lang="nl-BE" sz="1600" b="1" dirty="0">
              <a:latin typeface="Source Sans Pro"/>
            </a:endParaRPr>
          </a:p>
          <a:p>
            <a:r>
              <a:rPr lang="nl-BE" sz="1600" b="1" dirty="0">
                <a:solidFill>
                  <a:srgbClr val="C00000"/>
                </a:solidFill>
                <a:latin typeface="Source Sans Pro"/>
              </a:rPr>
              <a:t>Kostprijs?</a:t>
            </a:r>
            <a:r>
              <a:rPr lang="nl-BE" sz="1600" dirty="0">
                <a:latin typeface="Source Sans Pro"/>
              </a:rPr>
              <a:t> </a:t>
            </a:r>
            <a:br>
              <a:rPr lang="nl-BE" sz="1600" dirty="0">
                <a:latin typeface="Source Sans Pro"/>
              </a:rPr>
            </a:br>
            <a:r>
              <a:rPr lang="nl-BE" sz="1600" dirty="0">
                <a:latin typeface="Source Sans Pro"/>
              </a:rPr>
              <a:t>Gratis </a:t>
            </a:r>
            <a:r>
              <a:rPr lang="nl-BE" sz="1600" dirty="0">
                <a:latin typeface="Source Sans Pro"/>
                <a:hlinkClick r:id="rId3"/>
              </a:rPr>
              <a:t>hier</a:t>
            </a:r>
            <a:r>
              <a:rPr lang="nl-BE" sz="1600" dirty="0">
                <a:latin typeface="Source Sans Pro"/>
              </a:rPr>
              <a:t> te downloaden.</a:t>
            </a:r>
            <a:br>
              <a:rPr lang="nl-BE" sz="1600" dirty="0">
                <a:latin typeface="Source Sans Pro"/>
              </a:rPr>
            </a:br>
            <a:endParaRPr lang="nl-BE" sz="1600" dirty="0">
              <a:latin typeface="Source Sans Pro"/>
            </a:endParaRPr>
          </a:p>
          <a:p>
            <a:r>
              <a:rPr lang="nl-BE" sz="1600" b="1" dirty="0">
                <a:solidFill>
                  <a:srgbClr val="C00000"/>
                </a:solidFill>
                <a:latin typeface="Source Sans Pro"/>
              </a:rPr>
              <a:t>Meer info?</a:t>
            </a:r>
            <a:r>
              <a:rPr lang="nl-BE" sz="1600" dirty="0">
                <a:solidFill>
                  <a:srgbClr val="C00000"/>
                </a:solidFill>
                <a:latin typeface="Source Sans Pro"/>
              </a:rPr>
              <a:t> </a:t>
            </a:r>
            <a:br>
              <a:rPr lang="nl-BE" sz="1600" dirty="0">
                <a:solidFill>
                  <a:srgbClr val="C00000"/>
                </a:solidFill>
                <a:latin typeface="Source Sans Pro"/>
              </a:rPr>
            </a:br>
            <a:r>
              <a:rPr lang="nl-BE" sz="1600" dirty="0">
                <a:latin typeface="Source Sans Pro"/>
              </a:rPr>
              <a:t>Telefoon: 02 423 03 33</a:t>
            </a:r>
            <a:br>
              <a:rPr lang="nl-BE" sz="1600" dirty="0">
                <a:latin typeface="Source Sans Pro"/>
              </a:rPr>
            </a:br>
            <a:r>
              <a:rPr lang="nl-BE" sz="1600" dirty="0">
                <a:latin typeface="Source Sans Pro"/>
              </a:rPr>
              <a:t>E-mail: </a:t>
            </a:r>
            <a:r>
              <a:rPr lang="nl-BE" sz="1600" dirty="0">
                <a:latin typeface="Source Sans Pro"/>
                <a:hlinkClick r:id="rId4"/>
              </a:rPr>
              <a:t>vad@vad.be</a:t>
            </a:r>
            <a:br>
              <a:rPr lang="nl-BE" sz="1600" dirty="0">
                <a:latin typeface="Source Sans Pro"/>
              </a:rPr>
            </a:br>
            <a:r>
              <a:rPr lang="nl-BE" sz="1600" dirty="0">
                <a:latin typeface="Source Sans Pro"/>
              </a:rPr>
              <a:t>Website: </a:t>
            </a:r>
            <a:r>
              <a:rPr lang="nl-BE" sz="1600" dirty="0">
                <a:latin typeface="Source Sans Pro"/>
                <a:hlinkClick r:id="rId5"/>
              </a:rPr>
              <a:t>www.vad.be</a:t>
            </a:r>
            <a:r>
              <a:rPr lang="nl-BE" sz="1600" dirty="0">
                <a:latin typeface="Source Sans Pro"/>
              </a:rPr>
              <a:t> </a:t>
            </a:r>
          </a:p>
        </p:txBody>
      </p:sp>
      <p:pic>
        <p:nvPicPr>
          <p:cNvPr id="15362" name="Picture 2" descr="Leerlijn verslavingspreventie in het onderwijs - V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92" y="1722575"/>
            <a:ext cx="2669722" cy="378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703468"/>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2570" y="896779"/>
            <a:ext cx="9292334" cy="4915217"/>
          </a:xfrm>
        </p:spPr>
        <p:txBody>
          <a:bodyPr>
            <a:normAutofit/>
          </a:bodyPr>
          <a:lstStyle/>
          <a:p>
            <a:pPr marL="0" indent="0">
              <a:buNone/>
            </a:pPr>
            <a:r>
              <a:rPr lang="nl-BE" sz="2400" b="1" dirty="0">
                <a:solidFill>
                  <a:srgbClr val="CC0099"/>
                </a:solidFill>
                <a:latin typeface="Source Sans Pro"/>
              </a:rPr>
              <a:t>Drugsbeleid op school (DOS)</a:t>
            </a:r>
            <a:endParaRPr lang="nl-BE" sz="2400" dirty="0">
              <a:solidFill>
                <a:srgbClr val="CC0099"/>
              </a:solidFill>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73</a:t>
            </a:fld>
            <a:endParaRPr lang="nl-BE"/>
          </a:p>
        </p:txBody>
      </p:sp>
      <p:sp>
        <p:nvSpPr>
          <p:cNvPr id="10" name="Rechthoek 9"/>
          <p:cNvSpPr>
            <a:spLocks noChangeArrowheads="1"/>
          </p:cNvSpPr>
          <p:nvPr/>
        </p:nvSpPr>
        <p:spPr bwMode="auto">
          <a:xfrm rot="-5400000">
            <a:off x="9035234" y="3835491"/>
            <a:ext cx="5586549" cy="458470"/>
          </a:xfrm>
          <a:prstGeom prst="rect">
            <a:avLst/>
          </a:prstGeom>
          <a:solidFill>
            <a:srgbClr val="CC0099"/>
          </a:solidFill>
          <a:ln w="12700">
            <a:solidFill>
              <a:srgbClr val="C90735"/>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TABAK, ALCOHOL, DRUGS, GAMEN</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5097" y="439579"/>
            <a:ext cx="3790408" cy="413385"/>
          </a:xfrm>
          <a:prstGeom prst="rect">
            <a:avLst/>
          </a:prstGeom>
          <a:solidFill>
            <a:srgbClr val="CC0099"/>
          </a:solidFill>
          <a:ln>
            <a:solidFill>
              <a:srgbClr val="CC0099"/>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 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4277650" y="1704717"/>
            <a:ext cx="7076150" cy="4770537"/>
          </a:xfrm>
          <a:prstGeom prst="rect">
            <a:avLst/>
          </a:prstGeom>
        </p:spPr>
        <p:txBody>
          <a:bodyPr wrap="square">
            <a:spAutoFit/>
          </a:bodyPr>
          <a:lstStyle/>
          <a:p>
            <a:r>
              <a:rPr lang="nl-NL" sz="1600" b="1" dirty="0">
                <a:solidFill>
                  <a:srgbClr val="CC0099"/>
                </a:solidFill>
                <a:latin typeface="Source Sans Pro"/>
              </a:rPr>
              <a:t>Wat? </a:t>
            </a:r>
            <a:br>
              <a:rPr lang="nl-NL" sz="1600" b="1" dirty="0">
                <a:solidFill>
                  <a:srgbClr val="CC0099"/>
                </a:solidFill>
                <a:latin typeface="Source Sans Pro"/>
              </a:rPr>
            </a:br>
            <a:r>
              <a:rPr lang="nl-NL" sz="1600" dirty="0">
                <a:latin typeface="Source Sans Pro"/>
              </a:rPr>
              <a:t>Hoe gaat men op school op de beste manier om met alcohol, illegale drugs, genotsmiddelen, psychoactieve medicatie, gokken en problematisch gamen? Een Drugbeleid op School (DOS) biedt een antwoord op deze vragen. Met een drugbeleid </a:t>
            </a:r>
            <a:r>
              <a:rPr lang="nl-NL" sz="1600" b="1" dirty="0">
                <a:latin typeface="Source Sans Pro"/>
              </a:rPr>
              <a:t>anticipeer je als school op mogelijke problemen rond tabak, alcohol of drugs</a:t>
            </a:r>
            <a:r>
              <a:rPr lang="nl-NL" sz="1600" dirty="0">
                <a:latin typeface="Source Sans Pro"/>
              </a:rPr>
              <a:t>. Een Drugbeleid Op School is opgebouwd rond de pijlers: regelgeving, begeleiding, educatie en structurele maatregelen. De preventiedienst van </a:t>
            </a:r>
            <a:r>
              <a:rPr lang="nl-NL" sz="1600" b="1" dirty="0">
                <a:latin typeface="Source Sans Pro"/>
              </a:rPr>
              <a:t>CGG Largo kan u coachen</a:t>
            </a:r>
            <a:r>
              <a:rPr lang="nl-NL" sz="1600" dirty="0">
                <a:latin typeface="Source Sans Pro"/>
              </a:rPr>
              <a:t> bij de opmaak van een drugbeleid op school. Je kan met de </a:t>
            </a:r>
            <a:r>
              <a:rPr lang="nl-NL" sz="1600" b="1" dirty="0">
                <a:latin typeface="Source Sans Pro"/>
              </a:rPr>
              <a:t>gids van de VAD </a:t>
            </a:r>
            <a:r>
              <a:rPr lang="nl-NL" sz="1600" dirty="0">
                <a:latin typeface="Source Sans Pro"/>
              </a:rPr>
              <a:t>(werkvormen, tips, achtergrondinformatie en </a:t>
            </a:r>
            <a:r>
              <a:rPr lang="nl-NL" sz="1600" dirty="0" err="1">
                <a:latin typeface="Source Sans Pro"/>
              </a:rPr>
              <a:t>good</a:t>
            </a:r>
            <a:r>
              <a:rPr lang="nl-NL" sz="1600" dirty="0">
                <a:latin typeface="Source Sans Pro"/>
              </a:rPr>
              <a:t> </a:t>
            </a:r>
            <a:r>
              <a:rPr lang="nl-NL" sz="1600" dirty="0" err="1">
                <a:latin typeface="Source Sans Pro"/>
              </a:rPr>
              <a:t>practices</a:t>
            </a:r>
            <a:r>
              <a:rPr lang="nl-NL" sz="1600" dirty="0">
                <a:latin typeface="Source Sans Pro"/>
              </a:rPr>
              <a:t>) ook </a:t>
            </a:r>
            <a:r>
              <a:rPr lang="nl-NL" sz="1600" b="1" dirty="0">
                <a:latin typeface="Source Sans Pro"/>
              </a:rPr>
              <a:t>zelfstandig</a:t>
            </a:r>
            <a:r>
              <a:rPr lang="nl-NL" sz="1600" dirty="0">
                <a:latin typeface="Source Sans Pro"/>
              </a:rPr>
              <a:t> aan de slag. </a:t>
            </a:r>
          </a:p>
          <a:p>
            <a:endParaRPr lang="nl-NL" sz="1600" dirty="0">
              <a:latin typeface="Source Sans Pro"/>
            </a:endParaRPr>
          </a:p>
          <a:p>
            <a:endParaRPr lang="nl-NL" sz="1600" b="1" dirty="0">
              <a:solidFill>
                <a:srgbClr val="CC0099"/>
              </a:solidFill>
              <a:latin typeface="Source Sans Pro"/>
            </a:endParaRPr>
          </a:p>
          <a:p>
            <a:r>
              <a:rPr lang="nl-NL" sz="1600" b="1" dirty="0">
                <a:solidFill>
                  <a:srgbClr val="CC0099"/>
                </a:solidFill>
                <a:latin typeface="Source Sans Pro"/>
              </a:rPr>
              <a:t>Kostprijs? </a:t>
            </a:r>
            <a:br>
              <a:rPr lang="nl-NL" sz="1600" b="1" dirty="0">
                <a:solidFill>
                  <a:srgbClr val="CC0099"/>
                </a:solidFill>
                <a:latin typeface="Source Sans Pro"/>
              </a:rPr>
            </a:br>
            <a:r>
              <a:rPr lang="nl-NL" sz="1600" dirty="0">
                <a:latin typeface="Source Sans Pro"/>
              </a:rPr>
              <a:t>Gratis Gids van VAD gratis </a:t>
            </a:r>
            <a:r>
              <a:rPr lang="nl-NL" sz="1600" dirty="0">
                <a:latin typeface="Source Sans Pro"/>
                <a:hlinkClick r:id="rId2"/>
              </a:rPr>
              <a:t>hier</a:t>
            </a:r>
            <a:r>
              <a:rPr lang="nl-NL" sz="1600" dirty="0">
                <a:latin typeface="Source Sans Pro"/>
              </a:rPr>
              <a:t> te downloaden. </a:t>
            </a:r>
          </a:p>
          <a:p>
            <a:r>
              <a:rPr lang="nl-NL" sz="1600" dirty="0">
                <a:latin typeface="Source Sans Pro"/>
              </a:rPr>
              <a:t>Kostprijs coaching: op aanvraag</a:t>
            </a:r>
            <a:br>
              <a:rPr lang="nl-NL" sz="1600" dirty="0">
                <a:latin typeface="Source Sans Pro"/>
              </a:rPr>
            </a:br>
            <a:endParaRPr lang="nl-NL" sz="1600" dirty="0">
              <a:latin typeface="Source Sans Pro"/>
            </a:endParaRPr>
          </a:p>
          <a:p>
            <a:r>
              <a:rPr lang="nl-NL" sz="1600" b="1" dirty="0">
                <a:solidFill>
                  <a:srgbClr val="CC0099"/>
                </a:solidFill>
                <a:latin typeface="Source Sans Pro"/>
              </a:rPr>
              <a:t>Meer info? </a:t>
            </a:r>
          </a:p>
          <a:p>
            <a:r>
              <a:rPr lang="nl-NL" sz="1600" dirty="0">
                <a:latin typeface="Source Sans Pro"/>
              </a:rPr>
              <a:t>Telefoon: 051/25.99.30 </a:t>
            </a:r>
            <a:br>
              <a:rPr lang="nl-NL" sz="1600" dirty="0">
                <a:latin typeface="Source Sans Pro"/>
              </a:rPr>
            </a:br>
            <a:r>
              <a:rPr lang="nl-NL" sz="1600" dirty="0">
                <a:latin typeface="Source Sans Pro"/>
              </a:rPr>
              <a:t>E-mail: </a:t>
            </a:r>
            <a:r>
              <a:rPr lang="nl-NL" sz="1600" dirty="0">
                <a:latin typeface="Source Sans Pro"/>
                <a:hlinkClick r:id="rId3"/>
              </a:rPr>
              <a:t>preventieTAD@cgglargo.be</a:t>
            </a:r>
            <a:r>
              <a:rPr lang="nl-NL" sz="1600" dirty="0">
                <a:latin typeface="Source Sans Pro"/>
              </a:rPr>
              <a:t> </a:t>
            </a:r>
            <a:endParaRPr lang="nl-BE" sz="1600" dirty="0">
              <a:latin typeface="Source Sans Pro"/>
            </a:endParaRPr>
          </a:p>
        </p:txBody>
      </p:sp>
      <p:pic>
        <p:nvPicPr>
          <p:cNvPr id="33794" name="Picture 2" descr="https://www.vad.be/cache/img/0e012b99516e52f5af07ebd1dbf05851-Cover_DO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14" y="2085582"/>
            <a:ext cx="3297890" cy="427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058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chemeClr val="accent6"/>
                </a:solidFill>
                <a:latin typeface="Source Sans Pro"/>
              </a:rPr>
              <a:t>Luizenproject iedereen </a:t>
            </a:r>
            <a:r>
              <a:rPr lang="nl-BE" sz="2400" b="1" dirty="0" err="1">
                <a:solidFill>
                  <a:schemeClr val="accent6"/>
                </a:solidFill>
                <a:latin typeface="Source Sans Pro"/>
              </a:rPr>
              <a:t>KAMpioen</a:t>
            </a:r>
            <a:endParaRPr lang="nl-BE" sz="2400" dirty="0">
              <a:solidFill>
                <a:schemeClr val="accent6"/>
              </a:solidFill>
              <a:latin typeface="Source Sans Pro"/>
            </a:endParaRPr>
          </a:p>
          <a:p>
            <a:pPr marL="0" indent="0">
              <a:buNone/>
            </a:pPr>
            <a:endParaRPr lang="nl-BE" sz="2600" dirty="0">
              <a:latin typeface="Source Sans Pro"/>
            </a:endParaRPr>
          </a:p>
          <a:p>
            <a:pPr marL="0" indent="0">
              <a:buNone/>
            </a:pPr>
            <a:r>
              <a:rPr lang="nl-BE" sz="1600" b="1" dirty="0">
                <a:solidFill>
                  <a:schemeClr val="accent6"/>
                </a:solidFill>
                <a:latin typeface="Source Sans Pro"/>
              </a:rPr>
              <a:t>Wat? </a:t>
            </a:r>
            <a:br>
              <a:rPr lang="nl-BE" sz="1600" b="1" dirty="0">
                <a:latin typeface="Source Sans Pro"/>
              </a:rPr>
            </a:br>
            <a:r>
              <a:rPr lang="nl-NL" sz="1600" dirty="0">
                <a:latin typeface="Source Sans Pro"/>
              </a:rPr>
              <a:t>Het beheersbaar houden en vroeg detecteren van luizen op school is een gezamenlijke inspanning van school en ouders. Via het </a:t>
            </a:r>
            <a:r>
              <a:rPr lang="nl-NL" sz="1600" b="1" dirty="0">
                <a:latin typeface="Source Sans Pro"/>
              </a:rPr>
              <a:t>campagnemateriaal</a:t>
            </a:r>
            <a:r>
              <a:rPr lang="nl-NL" sz="1600" dirty="0">
                <a:latin typeface="Source Sans Pro"/>
              </a:rPr>
              <a:t> (folders, stickers, affiches en syllabus voor de leerkracht) willen we in samenwerking met de scholen ouders in staat stellen om luizen zelf op te sporen en te behandelen met de nat-kam-methode. </a:t>
            </a:r>
          </a:p>
          <a:p>
            <a:pPr marL="0" indent="0">
              <a:buNone/>
            </a:pPr>
            <a:endParaRPr lang="nl-NL" sz="1600" dirty="0">
              <a:latin typeface="Source Sans Pro"/>
            </a:endParaRPr>
          </a:p>
          <a:p>
            <a:pPr marL="0" indent="0">
              <a:buNone/>
            </a:pPr>
            <a:r>
              <a:rPr lang="nl-NL" sz="1600" b="1" dirty="0">
                <a:solidFill>
                  <a:schemeClr val="accent6"/>
                </a:solidFill>
                <a:latin typeface="Source Sans Pro"/>
              </a:rPr>
              <a:t>Kostprijs? </a:t>
            </a:r>
            <a:br>
              <a:rPr lang="nl-NL" sz="1600" b="1" dirty="0">
                <a:solidFill>
                  <a:schemeClr val="accent6"/>
                </a:solidFill>
                <a:latin typeface="Source Sans Pro"/>
              </a:rPr>
            </a:br>
            <a:r>
              <a:rPr lang="nl-NL" sz="1600" dirty="0">
                <a:latin typeface="Source Sans Pro"/>
              </a:rPr>
              <a:t>Campagnemateriaal gratis te verkrijgen bij Logo Leieland. </a:t>
            </a:r>
          </a:p>
          <a:p>
            <a:pPr marL="0" indent="0">
              <a:buNone/>
            </a:pPr>
            <a:br>
              <a:rPr lang="nl-NL" sz="1600" dirty="0">
                <a:latin typeface="Source Sans Pro"/>
              </a:rPr>
            </a:br>
            <a:r>
              <a:rPr lang="nl-NL" sz="1600" b="1" dirty="0">
                <a:solidFill>
                  <a:schemeClr val="accent6"/>
                </a:solidFill>
                <a:latin typeface="Source Sans Pro"/>
              </a:rPr>
              <a:t>Meer info? </a:t>
            </a:r>
            <a:br>
              <a:rPr lang="nl-NL" sz="1600" b="1" dirty="0">
                <a:solidFill>
                  <a:schemeClr val="accent6"/>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2"/>
              </a:rPr>
              <a:t>logo@logoleieland.be</a:t>
            </a:r>
            <a:br>
              <a:rPr lang="nl-NL" sz="1600" dirty="0">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6"/>
          </a:solidFill>
          <a:ln w="12700">
            <a:solidFill>
              <a:schemeClr val="accent6"/>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HYGIËNE</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6388" name="Picture 4" descr="Iedereen KAMpioen is een campagne van de provincie West - Vlaanderen tegen  luizen. | Luizen, Nuttige tips, Jeug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329" y="3017113"/>
            <a:ext cx="2449594" cy="370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85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612448"/>
          </a:xfrm>
        </p:spPr>
        <p:txBody>
          <a:bodyPr>
            <a:normAutofit/>
          </a:bodyPr>
          <a:lstStyle/>
          <a:p>
            <a:pPr marL="0" indent="0">
              <a:buNone/>
            </a:pPr>
            <a:r>
              <a:rPr lang="nl-BE" sz="2400" b="1" dirty="0">
                <a:solidFill>
                  <a:schemeClr val="accent6"/>
                </a:solidFill>
                <a:latin typeface="Source Sans Pro"/>
              </a:rPr>
              <a:t>Tandenkoffer</a:t>
            </a:r>
            <a:endParaRPr lang="nl-BE" dirty="0">
              <a:solidFill>
                <a:schemeClr val="accent6"/>
              </a:solidFill>
              <a:latin typeface="Source Sans Pro"/>
            </a:endParaRPr>
          </a:p>
          <a:p>
            <a:pPr marL="0" indent="0">
              <a:buNone/>
            </a:pPr>
            <a:endParaRPr lang="nl-BE" dirty="0">
              <a:latin typeface="Source Sans Pro"/>
            </a:endParaRPr>
          </a:p>
          <a:p>
            <a:pPr marL="0" indent="0">
              <a:buNone/>
            </a:pPr>
            <a:r>
              <a:rPr lang="nl-NL" sz="1600" b="1" dirty="0">
                <a:solidFill>
                  <a:schemeClr val="accent6"/>
                </a:solidFill>
                <a:latin typeface="Source Sans Pro"/>
              </a:rPr>
              <a:t>Wat? </a:t>
            </a:r>
            <a:br>
              <a:rPr lang="nl-NL" sz="1600" dirty="0">
                <a:latin typeface="Source Sans Pro"/>
              </a:rPr>
            </a:br>
            <a:r>
              <a:rPr lang="nl-BE" sz="1600" dirty="0">
                <a:latin typeface="Source Sans Pro"/>
              </a:rPr>
              <a:t>De website glimlachen.be bundelde een heleboel educatief materiaal voor lessen rond </a:t>
            </a:r>
            <a:r>
              <a:rPr lang="nl-BE" sz="1600" b="1" dirty="0">
                <a:latin typeface="Source Sans Pro"/>
              </a:rPr>
              <a:t>mondgezondheid</a:t>
            </a:r>
            <a:r>
              <a:rPr lang="nl-BE" sz="1600" dirty="0">
                <a:latin typeface="Source Sans Pro"/>
              </a:rPr>
              <a:t>. Voor verschillende leeftijdsgroepen werden werkblaadjes en lespakketten, affiches en poetskaarten ontwikkeld. </a:t>
            </a:r>
          </a:p>
          <a:p>
            <a:pPr marL="0" indent="0">
              <a:buNone/>
            </a:pPr>
            <a:r>
              <a:rPr lang="nl-BE" sz="1600" dirty="0">
                <a:latin typeface="Source Sans Pro"/>
              </a:rPr>
              <a:t>De Gezonde Mondkoffer is een </a:t>
            </a:r>
            <a:r>
              <a:rPr lang="nl-BE" sz="1600" dirty="0" err="1">
                <a:latin typeface="Source Sans Pro"/>
              </a:rPr>
              <a:t>uitleenbox</a:t>
            </a:r>
            <a:r>
              <a:rPr lang="nl-BE" sz="1600" dirty="0">
                <a:latin typeface="Source Sans Pro"/>
              </a:rPr>
              <a:t> met didactisch materiaal om kinderen uit de kleuter- en lagere school te laten kennismaken met mondzorg. De koffer bestaat uit: Zakje met silicone gebitsmodellen, reuzemodel tand (met gaatje), poetsmodel volwassen gebit, reuze tandenborstel en zandloper, tandartsinstrumenten. Aanvullend kan je gebruikmaken van het lesmateriaal van ‘Cas en Kato’ (kleuterklas) en ‘Flos en Bros’ (1e en 3e graad lager onderwijs). </a:t>
            </a:r>
          </a:p>
          <a:p>
            <a:pPr marL="0" indent="0">
              <a:buNone/>
            </a:pPr>
            <a:endParaRPr lang="nl-NL" sz="1600" dirty="0">
              <a:latin typeface="Source Sans Pro"/>
            </a:endParaRPr>
          </a:p>
          <a:p>
            <a:pPr marL="0" indent="0">
              <a:buNone/>
            </a:pPr>
            <a:r>
              <a:rPr lang="nl-NL" sz="1600" b="1" dirty="0">
                <a:solidFill>
                  <a:schemeClr val="accent6"/>
                </a:solidFill>
                <a:latin typeface="Source Sans Pro"/>
              </a:rPr>
              <a:t>Kostprijs? </a:t>
            </a:r>
            <a:br>
              <a:rPr lang="nl-NL" sz="1600" b="1" dirty="0">
                <a:solidFill>
                  <a:schemeClr val="accent6"/>
                </a:solidFill>
                <a:latin typeface="Source Sans Pro"/>
              </a:rPr>
            </a:br>
            <a:r>
              <a:rPr lang="nl-NL" sz="1600" dirty="0">
                <a:latin typeface="Source Sans Pro"/>
              </a:rPr>
              <a:t>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te ontlenen bij Logo Leieland. </a:t>
            </a:r>
            <a:br>
              <a:rPr lang="nl-NL" sz="1600" dirty="0">
                <a:latin typeface="Source Sans Pro"/>
              </a:rPr>
            </a:br>
            <a:br>
              <a:rPr lang="nl-NL" sz="1600" dirty="0">
                <a:latin typeface="Source Sans Pro"/>
              </a:rPr>
            </a:br>
            <a:r>
              <a:rPr lang="nl-NL" sz="1600" b="1" dirty="0">
                <a:solidFill>
                  <a:schemeClr val="accent6"/>
                </a:solidFill>
                <a:latin typeface="Source Sans Pro"/>
              </a:rPr>
              <a:t>Meer info? </a:t>
            </a:r>
            <a:br>
              <a:rPr lang="nl-NL" sz="1600" b="1" dirty="0">
                <a:solidFill>
                  <a:schemeClr val="accent6"/>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6"/>
          </a:solidFill>
          <a:ln w="12700">
            <a:solidFill>
              <a:schemeClr val="accent6"/>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HYGIËNE</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7410" name="Picture 2" descr="https://logoleieland.be/sites/default/files/domain%20editor/leielandcm/Tandenkoff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747" y="4499949"/>
            <a:ext cx="2933510" cy="144108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5"/>
          <a:stretch>
            <a:fillRect/>
          </a:stretch>
        </p:blipFill>
        <p:spPr>
          <a:xfrm>
            <a:off x="5259878" y="4891359"/>
            <a:ext cx="3182815" cy="1751693"/>
          </a:xfrm>
          <a:prstGeom prst="rect">
            <a:avLst/>
          </a:prstGeom>
        </p:spPr>
      </p:pic>
    </p:spTree>
    <p:extLst>
      <p:ext uri="{BB962C8B-B14F-4D97-AF65-F5344CB8AC3E}">
        <p14:creationId xmlns:p14="http://schemas.microsoft.com/office/powerpoint/2010/main" val="36867656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1"/>
            <a:ext cx="9292334" cy="5543687"/>
          </a:xfrm>
        </p:spPr>
        <p:txBody>
          <a:bodyPr>
            <a:normAutofit fontScale="92500" lnSpcReduction="20000"/>
          </a:bodyPr>
          <a:lstStyle/>
          <a:p>
            <a:pPr marL="0" indent="0">
              <a:buNone/>
            </a:pPr>
            <a:r>
              <a:rPr lang="nl-BE" sz="2600" b="1" dirty="0">
                <a:solidFill>
                  <a:schemeClr val="accent6"/>
                </a:solidFill>
                <a:latin typeface="Source Sans Pro"/>
              </a:rPr>
              <a:t>Gezonde mond</a:t>
            </a:r>
            <a:endParaRPr lang="nl-BE" sz="2600" dirty="0">
              <a:solidFill>
                <a:schemeClr val="accent6"/>
              </a:solidFill>
              <a:latin typeface="Source Sans Pro"/>
            </a:endParaRPr>
          </a:p>
          <a:p>
            <a:pPr marL="0" indent="0">
              <a:buNone/>
            </a:pPr>
            <a:endParaRPr lang="nl-BE" sz="1600" dirty="0">
              <a:latin typeface="Source Sans Pro"/>
            </a:endParaRPr>
          </a:p>
          <a:p>
            <a:pPr marL="0" indent="0">
              <a:buNone/>
            </a:pPr>
            <a:r>
              <a:rPr lang="nl-BE" sz="1700" b="1" dirty="0">
                <a:solidFill>
                  <a:schemeClr val="accent6"/>
                </a:solidFill>
                <a:latin typeface="Source Sans Pro"/>
              </a:rPr>
              <a:t>Wat? </a:t>
            </a:r>
            <a:br>
              <a:rPr lang="nl-BE" sz="1700" dirty="0">
                <a:solidFill>
                  <a:schemeClr val="accent6"/>
                </a:solidFill>
                <a:latin typeface="Source Sans Pro"/>
              </a:rPr>
            </a:br>
            <a:r>
              <a:rPr lang="nl-BE" sz="1700" dirty="0">
                <a:latin typeface="Source Sans Pro"/>
              </a:rPr>
              <a:t>De website gezondemond.be bundelde een heleboel </a:t>
            </a:r>
            <a:r>
              <a:rPr lang="nl-BE" sz="1700" b="1" dirty="0">
                <a:latin typeface="Source Sans Pro"/>
              </a:rPr>
              <a:t>educatief materiaal </a:t>
            </a:r>
            <a:r>
              <a:rPr lang="nl-BE" sz="1700" dirty="0">
                <a:latin typeface="Source Sans Pro"/>
              </a:rPr>
              <a:t>voor lessen rond mondgezondheid. Voor verschillende leeftijdsgroepen werden werkblaadjes en lespakketten, affiches en poetskaarten ontwikkeld.</a:t>
            </a:r>
          </a:p>
          <a:p>
            <a:pPr marL="0" indent="0">
              <a:buNone/>
            </a:pPr>
            <a:r>
              <a:rPr lang="nl-BE" sz="1700" dirty="0">
                <a:latin typeface="Source Sans Pro"/>
              </a:rPr>
              <a:t>Leerlingen van het lager onderwijs (of buitengewoon lager onderwijs type 1 en 8) worden gesensibiliseerd aan de hand van een uitgebreid lessenpakket met in de hoofdrol de mascottes </a:t>
            </a:r>
            <a:r>
              <a:rPr lang="nl-BE" sz="1700" b="1" dirty="0">
                <a:latin typeface="Source Sans Pro"/>
              </a:rPr>
              <a:t>Flos en Bros</a:t>
            </a:r>
            <a:r>
              <a:rPr lang="nl-BE" sz="1700" dirty="0">
                <a:latin typeface="Source Sans Pro"/>
              </a:rPr>
              <a:t>. Per graad worden andere inhoudelijke nadrukken gelegd.</a:t>
            </a:r>
          </a:p>
          <a:p>
            <a:pPr marL="0" indent="0">
              <a:buNone/>
            </a:pPr>
            <a:r>
              <a:rPr lang="nl-BE" sz="1700" dirty="0">
                <a:latin typeface="Source Sans Pro"/>
              </a:rPr>
              <a:t>Als school (of lokaal bestuur) kan je ook de </a:t>
            </a:r>
            <a:r>
              <a:rPr lang="nl-BE" sz="1700" b="1" dirty="0">
                <a:latin typeface="Source Sans Pro"/>
              </a:rPr>
              <a:t>rondreizende tentoonstelling </a:t>
            </a:r>
            <a:r>
              <a:rPr lang="nl-BE" sz="1700" dirty="0">
                <a:latin typeface="Source Sans Pro"/>
              </a:rPr>
              <a:t>boeken. </a:t>
            </a:r>
            <a:r>
              <a:rPr lang="nl-NL" sz="1700" dirty="0">
                <a:latin typeface="Source Sans Pro"/>
              </a:rPr>
              <a:t>Het doel is om kinderen (kleuters en eerste graad lager onderwijs), leerkrachten en (groot)ouders te overtuigen van het belang van gezonde tanden en hen op dit vlak de juiste kennis en vaardigheden bij te brengen. Meer informatie kan je </a:t>
            </a:r>
            <a:r>
              <a:rPr lang="nl-NL" sz="1700" dirty="0">
                <a:latin typeface="Source Sans Pro"/>
                <a:hlinkClick r:id="rId2"/>
              </a:rPr>
              <a:t>hier</a:t>
            </a:r>
            <a:r>
              <a:rPr lang="nl-NL" sz="1700" dirty="0">
                <a:latin typeface="Source Sans Pro"/>
              </a:rPr>
              <a:t> terugvinden.</a:t>
            </a:r>
            <a:endParaRPr lang="nl-BE" sz="1700" dirty="0">
              <a:latin typeface="Source Sans Pro"/>
            </a:endParaRPr>
          </a:p>
          <a:p>
            <a:pPr marL="0" indent="0">
              <a:buNone/>
            </a:pPr>
            <a:r>
              <a:rPr lang="nl-BE" sz="1700" dirty="0">
                <a:latin typeface="Source Sans Pro"/>
              </a:rPr>
              <a:t> </a:t>
            </a:r>
          </a:p>
          <a:p>
            <a:pPr marL="0" indent="0">
              <a:buNone/>
            </a:pPr>
            <a:r>
              <a:rPr lang="nl-BE" sz="1700" b="1" dirty="0">
                <a:solidFill>
                  <a:schemeClr val="accent6"/>
                </a:solidFill>
                <a:latin typeface="Source Sans Pro"/>
              </a:rPr>
              <a:t>Kostprijs?</a:t>
            </a:r>
            <a:br>
              <a:rPr lang="nl-BE" sz="1700" dirty="0">
                <a:solidFill>
                  <a:schemeClr val="accent6"/>
                </a:solidFill>
                <a:latin typeface="Source Sans Pro"/>
              </a:rPr>
            </a:br>
            <a:r>
              <a:rPr lang="nl-BE" sz="1700" dirty="0">
                <a:latin typeface="Source Sans Pro"/>
              </a:rPr>
              <a:t>Gratis </a:t>
            </a:r>
            <a:r>
              <a:rPr lang="nl-BE" sz="1700" dirty="0">
                <a:latin typeface="Source Sans Pro"/>
                <a:hlinkClick r:id="rId3">
                  <a:extLst>
                    <a:ext uri="{A12FA001-AC4F-418D-AE19-62706E023703}">
                      <ahyp:hlinkClr xmlns:ahyp="http://schemas.microsoft.com/office/drawing/2018/hyperlinkcolor" val="tx"/>
                    </a:ext>
                  </a:extLst>
                </a:hlinkClick>
              </a:rPr>
              <a:t>hier</a:t>
            </a:r>
            <a:r>
              <a:rPr lang="nl-BE" sz="1700" dirty="0">
                <a:latin typeface="Source Sans Pro"/>
              </a:rPr>
              <a:t> te downloaden. </a:t>
            </a:r>
          </a:p>
          <a:p>
            <a:pPr marL="0" indent="0">
              <a:buNone/>
            </a:pPr>
            <a:r>
              <a:rPr lang="nl-BE" sz="1700" dirty="0">
                <a:latin typeface="Source Sans Pro"/>
              </a:rPr>
              <a:t>Het lessenpakket voor het </a:t>
            </a:r>
            <a:r>
              <a:rPr lang="nl-BE" sz="1700" b="1" dirty="0">
                <a:latin typeface="Source Sans Pro"/>
              </a:rPr>
              <a:t>5</a:t>
            </a:r>
            <a:r>
              <a:rPr lang="nl-BE" sz="1700" b="1" baseline="30000" dirty="0">
                <a:latin typeface="Source Sans Pro"/>
              </a:rPr>
              <a:t>e</a:t>
            </a:r>
            <a:r>
              <a:rPr lang="nl-BE" sz="1700" b="1" dirty="0">
                <a:latin typeface="Source Sans Pro"/>
              </a:rPr>
              <a:t> leerjaar </a:t>
            </a:r>
            <a:r>
              <a:rPr lang="nl-BE" sz="1700" dirty="0">
                <a:latin typeface="Source Sans Pro"/>
              </a:rPr>
              <a:t>kan je </a:t>
            </a:r>
            <a:r>
              <a:rPr lang="nl-BE" sz="1700" dirty="0">
                <a:latin typeface="Source Sans Pro"/>
                <a:hlinkClick r:id="rId4"/>
              </a:rPr>
              <a:t>hier</a:t>
            </a:r>
            <a:r>
              <a:rPr lang="nl-BE" sz="1700" dirty="0">
                <a:latin typeface="Source Sans Pro"/>
              </a:rPr>
              <a:t> </a:t>
            </a:r>
            <a:r>
              <a:rPr lang="nl-BE" sz="1700" b="1" dirty="0">
                <a:latin typeface="Source Sans Pro"/>
              </a:rPr>
              <a:t>gratis bestellen </a:t>
            </a:r>
            <a:r>
              <a:rPr lang="nl-BE" sz="1700" dirty="0">
                <a:latin typeface="Source Sans Pro"/>
              </a:rPr>
              <a:t>bij Logo Leieland. </a:t>
            </a:r>
          </a:p>
          <a:p>
            <a:pPr marL="0" indent="0">
              <a:buNone/>
            </a:pPr>
            <a:r>
              <a:rPr lang="nl-BE" sz="1700" dirty="0">
                <a:latin typeface="Source Sans Pro"/>
              </a:rPr>
              <a:t>Voor het </a:t>
            </a:r>
            <a:r>
              <a:rPr lang="nl-BE" sz="1700" b="1" dirty="0">
                <a:latin typeface="Source Sans Pro"/>
              </a:rPr>
              <a:t>6</a:t>
            </a:r>
            <a:r>
              <a:rPr lang="nl-BE" sz="1700" b="1" baseline="30000" dirty="0">
                <a:latin typeface="Source Sans Pro"/>
              </a:rPr>
              <a:t>e</a:t>
            </a:r>
            <a:r>
              <a:rPr lang="nl-BE" sz="1700" b="1" dirty="0">
                <a:latin typeface="Source Sans Pro"/>
              </a:rPr>
              <a:t> leerjaar </a:t>
            </a:r>
            <a:r>
              <a:rPr lang="nl-BE" sz="1700" dirty="0">
                <a:latin typeface="Source Sans Pro"/>
              </a:rPr>
              <a:t>kan je dit </a:t>
            </a:r>
            <a:r>
              <a:rPr lang="nl-BE" sz="1700" dirty="0">
                <a:latin typeface="Source Sans Pro"/>
                <a:hlinkClick r:id="rId5"/>
              </a:rPr>
              <a:t>hier</a:t>
            </a:r>
            <a:r>
              <a:rPr lang="nl-BE" sz="1700" dirty="0">
                <a:latin typeface="Source Sans Pro"/>
              </a:rPr>
              <a:t> gratis bestellen.</a:t>
            </a:r>
          </a:p>
          <a:p>
            <a:pPr marL="0" indent="0">
              <a:buNone/>
            </a:pPr>
            <a:r>
              <a:rPr lang="nl-BE" sz="1700" dirty="0">
                <a:latin typeface="Source Sans Pro"/>
              </a:rPr>
              <a:t>Tentoonstelling (gratis) </a:t>
            </a:r>
            <a:r>
              <a:rPr lang="nl-BE" sz="1700" dirty="0">
                <a:latin typeface="Source Sans Pro"/>
                <a:hlinkClick r:id="rId6">
                  <a:extLst>
                    <a:ext uri="{A12FA001-AC4F-418D-AE19-62706E023703}">
                      <ahyp:hlinkClr xmlns:ahyp="http://schemas.microsoft.com/office/drawing/2018/hyperlinkcolor" val="tx"/>
                    </a:ext>
                  </a:extLst>
                </a:hlinkClick>
              </a:rPr>
              <a:t>hier</a:t>
            </a:r>
            <a:r>
              <a:rPr lang="nl-BE" sz="1700" dirty="0">
                <a:latin typeface="Source Sans Pro"/>
              </a:rPr>
              <a:t> te boeken (vervoer dienst zelf geregeld te worden).</a:t>
            </a:r>
            <a:br>
              <a:rPr lang="nl-BE" sz="1700" dirty="0">
                <a:latin typeface="Source Sans Pro"/>
              </a:rPr>
            </a:br>
            <a:endParaRPr lang="nl-BE" sz="1700" dirty="0">
              <a:latin typeface="Source Sans Pro"/>
            </a:endParaRPr>
          </a:p>
          <a:p>
            <a:pPr marL="0" indent="0">
              <a:buNone/>
            </a:pPr>
            <a:r>
              <a:rPr lang="nl-BE" sz="1700" b="1" dirty="0">
                <a:solidFill>
                  <a:schemeClr val="accent6"/>
                </a:solidFill>
                <a:latin typeface="Source Sans Pro"/>
              </a:rPr>
              <a:t>Meer info?</a:t>
            </a:r>
            <a:br>
              <a:rPr lang="nl-BE" sz="1700" dirty="0">
                <a:solidFill>
                  <a:schemeClr val="accent6"/>
                </a:solidFill>
                <a:latin typeface="Source Sans Pro"/>
              </a:rPr>
            </a:br>
            <a:r>
              <a:rPr lang="nl-BE" sz="1700" dirty="0">
                <a:latin typeface="Source Sans Pro"/>
              </a:rPr>
              <a:t>Tel: 056/44.07.94</a:t>
            </a:r>
            <a:br>
              <a:rPr lang="nl-BE" sz="1700" dirty="0">
                <a:latin typeface="Source Sans Pro"/>
              </a:rPr>
            </a:br>
            <a:r>
              <a:rPr lang="nl-BE" sz="1700" dirty="0">
                <a:effectLst/>
                <a:latin typeface="Source Sans Pro"/>
              </a:rPr>
              <a:t>E-mail: </a:t>
            </a:r>
            <a:r>
              <a:rPr lang="nl-BE" sz="1700" u="sng" dirty="0">
                <a:latin typeface="Source Sans Pro"/>
                <a:hlinkClick r:id="rId7"/>
              </a:rPr>
              <a:t>logo@logoleieland.be</a:t>
            </a:r>
            <a:br>
              <a:rPr lang="nl-BE" sz="1700" dirty="0">
                <a:latin typeface="Source Sans Pro"/>
              </a:rPr>
            </a:br>
            <a:r>
              <a:rPr lang="nl-BE" sz="1700" dirty="0">
                <a:latin typeface="Source Sans Pro"/>
              </a:rPr>
              <a:t>Website: meer informatie vind je </a:t>
            </a:r>
            <a:r>
              <a:rPr lang="nl-BE" sz="1700" dirty="0">
                <a:latin typeface="Source Sans Pro"/>
                <a:hlinkClick r:id="rId8"/>
              </a:rPr>
              <a:t>hier.</a:t>
            </a:r>
            <a:endParaRPr lang="nl-BE" sz="17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6"/>
          </a:solidFill>
          <a:ln w="12700">
            <a:solidFill>
              <a:schemeClr val="accent6"/>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HYGIËNE</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descr="https://gezondemond.be/wp-content/uploads/NaastElkaar_0000-460x327.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50923" y="4708264"/>
            <a:ext cx="2226810" cy="2013211"/>
          </a:xfrm>
          <a:prstGeom prst="rect">
            <a:avLst/>
          </a:prstGeom>
          <a:noFill/>
          <a:ln>
            <a:noFill/>
          </a:ln>
        </p:spPr>
      </p:pic>
    </p:spTree>
    <p:extLst>
      <p:ext uri="{BB962C8B-B14F-4D97-AF65-F5344CB8AC3E}">
        <p14:creationId xmlns:p14="http://schemas.microsoft.com/office/powerpoint/2010/main" val="2528754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230178"/>
          </a:xfrm>
        </p:spPr>
        <p:txBody>
          <a:bodyPr>
            <a:normAutofit/>
          </a:bodyPr>
          <a:lstStyle/>
          <a:p>
            <a:pPr marL="0" indent="0">
              <a:buNone/>
            </a:pPr>
            <a:r>
              <a:rPr lang="nl-BE" sz="2400" b="1" dirty="0">
                <a:solidFill>
                  <a:schemeClr val="accent6"/>
                </a:solidFill>
                <a:latin typeface="Source Sans Pro"/>
              </a:rPr>
              <a:t>Basisadviezen mondgezondheid </a:t>
            </a:r>
            <a:endParaRPr lang="nl-BE" sz="2400" dirty="0">
              <a:solidFill>
                <a:schemeClr val="accent6"/>
              </a:solidFill>
              <a:latin typeface="Source Sans Pro"/>
            </a:endParaRPr>
          </a:p>
          <a:p>
            <a:pPr marL="0" indent="0">
              <a:buNone/>
            </a:pPr>
            <a:endParaRPr lang="nl-BE" dirty="0">
              <a:latin typeface="Source Sans Pro"/>
            </a:endParaRPr>
          </a:p>
          <a:p>
            <a:pPr marL="0" indent="0">
              <a:buNone/>
            </a:pPr>
            <a:r>
              <a:rPr lang="nl-BE" sz="1600" b="1" dirty="0">
                <a:solidFill>
                  <a:schemeClr val="accent6"/>
                </a:solidFill>
                <a:latin typeface="Source Sans Pro"/>
              </a:rPr>
              <a:t>Wat? </a:t>
            </a:r>
            <a:br>
              <a:rPr lang="nl-BE" sz="1600" dirty="0">
                <a:solidFill>
                  <a:schemeClr val="accent6"/>
                </a:solidFill>
                <a:latin typeface="Source Sans Pro"/>
              </a:rPr>
            </a:br>
            <a:r>
              <a:rPr lang="nl-NL" sz="1600" dirty="0">
                <a:latin typeface="Source Sans Pro"/>
              </a:rPr>
              <a:t>Deze folder (omtrent doelgroep kinderen tot 12 jaar) met tekst en illustraties geeft tips voor een gezonde mond: </a:t>
            </a:r>
            <a:r>
              <a:rPr lang="nl-NL" sz="1600" i="1" dirty="0">
                <a:latin typeface="Source Sans Pro"/>
              </a:rPr>
              <a:t>Welke tandenborstel gebruik je best voor je kleuter? Hoeveel fluoride mag de tandpasta van je peuter bevatten? </a:t>
            </a:r>
            <a:r>
              <a:rPr lang="nl-NL" sz="1600" dirty="0">
                <a:latin typeface="Source Sans Pro"/>
              </a:rPr>
              <a:t>De basisadviezen van Gezonde Mond proberen hierop een antwoord te geven.</a:t>
            </a:r>
            <a:r>
              <a:rPr lang="nl-BE" sz="1600" dirty="0">
                <a:latin typeface="Source Sans Pro"/>
              </a:rPr>
              <a:t> </a:t>
            </a:r>
          </a:p>
          <a:p>
            <a:pPr marL="0" indent="0">
              <a:buNone/>
            </a:pPr>
            <a:endParaRPr lang="nl-BE" sz="1600" b="1" dirty="0">
              <a:solidFill>
                <a:schemeClr val="accent6"/>
              </a:solidFill>
              <a:latin typeface="Source Sans Pro"/>
            </a:endParaRPr>
          </a:p>
          <a:p>
            <a:pPr marL="0" indent="0">
              <a:buNone/>
            </a:pPr>
            <a:r>
              <a:rPr lang="nl-BE" sz="1600" b="1" dirty="0">
                <a:solidFill>
                  <a:schemeClr val="accent6"/>
                </a:solidFill>
                <a:latin typeface="Source Sans Pro"/>
              </a:rPr>
              <a:t>Kostprijs?</a:t>
            </a:r>
            <a:br>
              <a:rPr lang="nl-BE" sz="1600" dirty="0">
                <a:solidFill>
                  <a:schemeClr val="accent6"/>
                </a:solidFill>
                <a:latin typeface="Source Sans Pro"/>
              </a:rPr>
            </a:br>
            <a:r>
              <a:rPr lang="nl-BE" sz="1600" dirty="0">
                <a:latin typeface="Source Sans Pro"/>
              </a:rPr>
              <a:t>Gratis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te downloaden.</a:t>
            </a:r>
            <a:br>
              <a:rPr lang="nl-BE" sz="1600" dirty="0">
                <a:latin typeface="Source Sans Pro"/>
              </a:rPr>
            </a:br>
            <a:br>
              <a:rPr lang="nl-BE" sz="1600" dirty="0">
                <a:latin typeface="Source Sans Pro"/>
              </a:rPr>
            </a:br>
            <a:r>
              <a:rPr lang="nl-BE" sz="1600" b="1" dirty="0">
                <a:solidFill>
                  <a:schemeClr val="accent6"/>
                </a:solidFill>
                <a:latin typeface="Source Sans Pro"/>
              </a:rPr>
              <a:t>Meer info?</a:t>
            </a:r>
            <a:br>
              <a:rPr lang="nl-BE" sz="1600" dirty="0">
                <a:solidFill>
                  <a:schemeClr val="accent6"/>
                </a:solidFill>
                <a:latin typeface="Source Sans Pro"/>
              </a:rPr>
            </a:br>
            <a:r>
              <a:rPr lang="nl-BE" sz="1600" dirty="0">
                <a:latin typeface="Source Sans Pro"/>
              </a:rPr>
              <a:t>Tel: 056/44.07.94</a:t>
            </a:r>
            <a:br>
              <a:rPr lang="nl-BE" sz="1600" dirty="0">
                <a:latin typeface="Source Sans Pro"/>
              </a:rPr>
            </a:br>
            <a:r>
              <a:rPr lang="nl-BE" sz="1600" dirty="0">
                <a:effectLst/>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6"/>
          </a:solidFill>
          <a:ln w="12700">
            <a:solidFill>
              <a:schemeClr val="accent6"/>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HYGIËNE</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6" name="Picture 4" descr="Basisadviezen mondgezondheid - Gezonde M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040" y="2923555"/>
            <a:ext cx="2848440" cy="379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373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760966" cy="4915217"/>
          </a:xfrm>
        </p:spPr>
        <p:txBody>
          <a:bodyPr>
            <a:normAutofit/>
          </a:bodyPr>
          <a:lstStyle/>
          <a:p>
            <a:pPr marL="0" indent="0">
              <a:buNone/>
            </a:pPr>
            <a:r>
              <a:rPr lang="nl-BE" sz="2400" b="1" dirty="0" err="1">
                <a:solidFill>
                  <a:srgbClr val="FFC000"/>
                </a:solidFill>
                <a:latin typeface="Source Sans Pro"/>
              </a:rPr>
              <a:t>Ziggi</a:t>
            </a:r>
            <a:r>
              <a:rPr lang="nl-BE" sz="2400" b="1" dirty="0">
                <a:solidFill>
                  <a:srgbClr val="FFC000"/>
                </a:solidFill>
                <a:latin typeface="Source Sans Pro"/>
              </a:rPr>
              <a:t> is verliefd </a:t>
            </a:r>
            <a:br>
              <a:rPr lang="nl-BE" sz="2400" b="1" dirty="0">
                <a:solidFill>
                  <a:srgbClr val="FFC000"/>
                </a:solidFill>
                <a:latin typeface="Source Sans Pro"/>
              </a:rPr>
            </a:br>
            <a:r>
              <a:rPr lang="nl-BE" sz="1800" b="1" dirty="0">
                <a:solidFill>
                  <a:srgbClr val="FFC000"/>
                </a:solidFill>
                <a:latin typeface="Source Sans Pro"/>
              </a:rPr>
              <a:t>(8 tot 10 jaar)</a:t>
            </a:r>
            <a:endParaRPr lang="nl-BE" sz="1800" dirty="0">
              <a:solidFill>
                <a:srgbClr val="FFC000"/>
              </a:solidFill>
              <a:latin typeface="Source Sans Pro"/>
            </a:endParaRP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b="1" dirty="0">
                <a:solidFill>
                  <a:schemeClr val="accent4"/>
                </a:solidFill>
                <a:latin typeface="Source Sans Pro"/>
              </a:rPr>
            </a:br>
            <a:r>
              <a:rPr lang="nl-NL" sz="1600" dirty="0" err="1">
                <a:latin typeface="Source Sans Pro"/>
              </a:rPr>
              <a:t>Ziggi</a:t>
            </a:r>
            <a:r>
              <a:rPr lang="nl-NL" sz="1600" dirty="0">
                <a:latin typeface="Source Sans Pro"/>
              </a:rPr>
              <a:t> is verliefd is een </a:t>
            </a:r>
            <a:r>
              <a:rPr lang="nl-NL" sz="1600" b="1" dirty="0">
                <a:latin typeface="Source Sans Pro"/>
              </a:rPr>
              <a:t>educatief spel </a:t>
            </a:r>
            <a:r>
              <a:rPr lang="nl-NL" sz="1600" dirty="0">
                <a:latin typeface="Source Sans Pro"/>
              </a:rPr>
              <a:t>waarin de volgende thema’s voorop staan: gevoelens, graag zien, lichaam en seksualiteit. Kinderen voelen aan dat praten over deze onderwerpen niet altijd gemakkelijk is en zijn zich ook meer en meer bewust van de </a:t>
            </a:r>
            <a:r>
              <a:rPr lang="nl-NL" sz="1600" b="1" dirty="0">
                <a:latin typeface="Source Sans Pro"/>
              </a:rPr>
              <a:t>sociale normen rond relaties en seksualiteit</a:t>
            </a:r>
            <a:r>
              <a:rPr lang="nl-NL" sz="1600" dirty="0">
                <a:latin typeface="Source Sans Pro"/>
              </a:rPr>
              <a:t>. </a:t>
            </a:r>
            <a:r>
              <a:rPr lang="nl-NL" sz="1600" dirty="0" err="1">
                <a:latin typeface="Source Sans Pro"/>
              </a:rPr>
              <a:t>Ziggi</a:t>
            </a:r>
            <a:r>
              <a:rPr lang="nl-NL" sz="1600" dirty="0">
                <a:latin typeface="Source Sans Pro"/>
              </a:rPr>
              <a:t> is verliefd speelt in op de interesse van kinderen omtrent deze thema’s door kinderen op een gezonde manier relaties en seksualiteit te laten beleven en hen erover te laten praten.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b="1" dirty="0">
                <a:solidFill>
                  <a:schemeClr val="accent4"/>
                </a:solidFill>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 </a:t>
            </a:r>
            <a:br>
              <a:rPr lang="nl-NL" sz="1600" dirty="0">
                <a:latin typeface="Source Sans Pro"/>
              </a:rPr>
            </a:br>
            <a:endParaRPr lang="nl-NL" sz="1600" dirty="0">
              <a:latin typeface="Source Sans Pro"/>
            </a:endParaRPr>
          </a:p>
          <a:p>
            <a:pPr marL="0" indent="0">
              <a:buNone/>
            </a:pP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r>
              <a:rPr lang="nl-NL" sz="1600" dirty="0">
                <a:latin typeface="Source Sans Pro"/>
              </a:rPr>
              <a:t> </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4818" name="Picture 2" descr="Ziggi is verliefd | Logo Leie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3737" y="3465507"/>
            <a:ext cx="4033223" cy="302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0037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fontScale="77500" lnSpcReduction="20000"/>
          </a:bodyPr>
          <a:lstStyle/>
          <a:p>
            <a:pPr marL="0" indent="0">
              <a:buNone/>
            </a:pPr>
            <a:r>
              <a:rPr lang="nl-BE" sz="3100" b="1" dirty="0">
                <a:solidFill>
                  <a:srgbClr val="FFC000"/>
                </a:solidFill>
                <a:latin typeface="Source Sans Pro"/>
              </a:rPr>
              <a:t>Vlaggensysteem: </a:t>
            </a:r>
            <a:br>
              <a:rPr lang="nl-BE" sz="3100" b="1" dirty="0">
                <a:solidFill>
                  <a:srgbClr val="FFC000"/>
                </a:solidFill>
                <a:latin typeface="Source Sans Pro"/>
              </a:rPr>
            </a:br>
            <a:r>
              <a:rPr lang="nl-BE" sz="3100" b="1" dirty="0">
                <a:solidFill>
                  <a:srgbClr val="FFC000"/>
                </a:solidFill>
                <a:latin typeface="Source Sans Pro"/>
              </a:rPr>
              <a:t>omgaan met seksueel (grensoverschrijdend) gedrag op school</a:t>
            </a:r>
            <a:endParaRPr lang="nl-BE" sz="3100" dirty="0">
              <a:solidFill>
                <a:srgbClr val="FFC000"/>
              </a:solidFill>
              <a:latin typeface="Source Sans Pro"/>
            </a:endParaRPr>
          </a:p>
          <a:p>
            <a:pPr marL="0" indent="0">
              <a:buNone/>
            </a:pPr>
            <a:endParaRPr lang="nl-BE" dirty="0">
              <a:latin typeface="Source Sans Pro"/>
            </a:endParaRPr>
          </a:p>
          <a:p>
            <a:pPr marL="0" indent="0">
              <a:buNone/>
            </a:pPr>
            <a:r>
              <a:rPr lang="nl-NL" sz="2100" b="1" dirty="0">
                <a:solidFill>
                  <a:schemeClr val="accent4"/>
                </a:solidFill>
                <a:latin typeface="Source Sans Pro"/>
              </a:rPr>
              <a:t>Wat? </a:t>
            </a:r>
            <a:br>
              <a:rPr lang="nl-NL" sz="2100" b="1" dirty="0">
                <a:solidFill>
                  <a:schemeClr val="accent4"/>
                </a:solidFill>
                <a:latin typeface="Source Sans Pro"/>
              </a:rPr>
            </a:br>
            <a:r>
              <a:rPr lang="nl-NL" sz="2100" dirty="0">
                <a:latin typeface="Source Sans Pro"/>
              </a:rPr>
              <a:t>Deze online publicatie past het </a:t>
            </a:r>
            <a:r>
              <a:rPr lang="nl-NL" sz="2100" dirty="0" err="1">
                <a:latin typeface="Source Sans Pro"/>
              </a:rPr>
              <a:t>Sensoa</a:t>
            </a:r>
            <a:r>
              <a:rPr lang="nl-NL" sz="2100" dirty="0">
                <a:latin typeface="Source Sans Pro"/>
              </a:rPr>
              <a:t> Vlaggensysteem toe op een schoolcontext. Die methodiek helpt </a:t>
            </a:r>
            <a:r>
              <a:rPr lang="nl-NL" sz="2100" b="1" dirty="0">
                <a:latin typeface="Source Sans Pro"/>
              </a:rPr>
              <a:t>seksueel (grensoverschrijdend) gedrag in te schatten en er gepast op te reageren</a:t>
            </a:r>
            <a:r>
              <a:rPr lang="nl-NL" sz="2100" dirty="0">
                <a:latin typeface="Source Sans Pro"/>
              </a:rPr>
              <a:t>. </a:t>
            </a:r>
            <a:br>
              <a:rPr lang="nl-NL" sz="2100" dirty="0">
                <a:latin typeface="Source Sans Pro"/>
              </a:rPr>
            </a:br>
            <a:r>
              <a:rPr lang="nl-NL" sz="2100" dirty="0">
                <a:latin typeface="Source Sans Pro"/>
              </a:rPr>
              <a:t>In het eerste deel vind je een aantal topics waarmee scholen in de praktijk te maken krijgen, zoals: Samenwerken met ouders, omgaan met diversiteit, aanrakingen en lichamelijkheid, nieuwe media (</a:t>
            </a:r>
            <a:r>
              <a:rPr lang="nl-NL" sz="2100" dirty="0" err="1">
                <a:latin typeface="Source Sans Pro"/>
              </a:rPr>
              <a:t>sexting</a:t>
            </a:r>
            <a:r>
              <a:rPr lang="nl-NL" sz="2100" dirty="0">
                <a:latin typeface="Source Sans Pro"/>
              </a:rPr>
              <a:t> of naaktfoto’s verspreiden), omkleden en uitkleden op school en toiletbezoek. Het bevat eveneens informatie rond het beleid. </a:t>
            </a:r>
            <a:br>
              <a:rPr lang="nl-NL" sz="2100" dirty="0">
                <a:latin typeface="Source Sans Pro"/>
              </a:rPr>
            </a:br>
            <a:r>
              <a:rPr lang="nl-NL" sz="2100" dirty="0">
                <a:latin typeface="Source Sans Pro"/>
              </a:rPr>
              <a:t>Deel 2 bevat situaties die volgens de werkwijze van het Vlaggensysteem besproken worden. </a:t>
            </a:r>
          </a:p>
          <a:p>
            <a:pPr marL="0" indent="0">
              <a:buNone/>
            </a:pPr>
            <a:endParaRPr lang="nl-NL" sz="2100" b="1" dirty="0">
              <a:solidFill>
                <a:schemeClr val="accent4"/>
              </a:solidFill>
              <a:latin typeface="Source Sans Pro"/>
            </a:endParaRPr>
          </a:p>
          <a:p>
            <a:pPr marL="0" indent="0">
              <a:buNone/>
            </a:pPr>
            <a:r>
              <a:rPr lang="nl-NL" sz="2100" b="1" dirty="0">
                <a:solidFill>
                  <a:schemeClr val="accent4"/>
                </a:solidFill>
                <a:latin typeface="Source Sans Pro"/>
              </a:rPr>
              <a:t>Kostprijs? </a:t>
            </a:r>
            <a:br>
              <a:rPr lang="nl-NL" sz="2100" b="1" dirty="0">
                <a:solidFill>
                  <a:schemeClr val="accent4"/>
                </a:solidFill>
                <a:latin typeface="Source Sans Pro"/>
              </a:rPr>
            </a:br>
            <a:r>
              <a:rPr lang="nl-NL" sz="2100" dirty="0">
                <a:latin typeface="Source Sans Pro"/>
              </a:rPr>
              <a:t>Gratis </a:t>
            </a:r>
            <a:r>
              <a:rPr lang="nl-NL" sz="2100" dirty="0">
                <a:latin typeface="Source Sans Pro"/>
                <a:hlinkClick r:id="rId2">
                  <a:extLst>
                    <a:ext uri="{A12FA001-AC4F-418D-AE19-62706E023703}">
                      <ahyp:hlinkClr xmlns:ahyp="http://schemas.microsoft.com/office/drawing/2018/hyperlinkcolor" val="tx"/>
                    </a:ext>
                  </a:extLst>
                </a:hlinkClick>
              </a:rPr>
              <a:t>hier</a:t>
            </a:r>
            <a:r>
              <a:rPr lang="nl-NL" sz="2100" dirty="0">
                <a:latin typeface="Source Sans Pro"/>
              </a:rPr>
              <a:t> te downloaden.</a:t>
            </a:r>
          </a:p>
          <a:p>
            <a:pPr marL="0" indent="0">
              <a:buNone/>
            </a:pPr>
            <a:br>
              <a:rPr lang="nl-NL" sz="2100" b="1" dirty="0">
                <a:solidFill>
                  <a:schemeClr val="accent4"/>
                </a:solidFill>
                <a:latin typeface="Source Sans Pro"/>
              </a:rPr>
            </a:br>
            <a:r>
              <a:rPr lang="nl-NL" sz="2100" b="1" dirty="0">
                <a:solidFill>
                  <a:schemeClr val="accent4"/>
                </a:solidFill>
                <a:latin typeface="Source Sans Pro"/>
              </a:rPr>
              <a:t>Meer info? </a:t>
            </a:r>
            <a:br>
              <a:rPr lang="nl-NL" sz="2100" b="1" dirty="0">
                <a:solidFill>
                  <a:schemeClr val="accent4"/>
                </a:solidFill>
                <a:latin typeface="Source Sans Pro"/>
              </a:rPr>
            </a:br>
            <a:r>
              <a:rPr lang="nl-NL" sz="2100" dirty="0">
                <a:latin typeface="Source Sans Pro"/>
              </a:rPr>
              <a:t>Website: meer informatie vind je </a:t>
            </a:r>
            <a:r>
              <a:rPr lang="nl-NL" sz="2100" dirty="0">
                <a:latin typeface="Source Sans Pro"/>
                <a:hlinkClick r:id="rId2">
                  <a:extLst>
                    <a:ext uri="{A12FA001-AC4F-418D-AE19-62706E023703}">
                      <ahyp:hlinkClr xmlns:ahyp="http://schemas.microsoft.com/office/drawing/2018/hyperlinkcolor" val="tx"/>
                    </a:ext>
                  </a:extLst>
                </a:hlinkClick>
              </a:rPr>
              <a:t>hier</a:t>
            </a:r>
            <a:r>
              <a:rPr lang="nl-NL" sz="2100" dirty="0">
                <a:latin typeface="Source Sans Pro"/>
              </a:rPr>
              <a:t>.</a:t>
            </a:r>
            <a:endParaRPr lang="nl-BE" sz="21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79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8434" name="Picture 2" descr="Sensoa Vlaggensysteem voor kinderen en jongeren – Sensoa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285" y="1754266"/>
            <a:ext cx="2243829" cy="300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27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7030A0"/>
                </a:solidFill>
                <a:latin typeface="Source Sans Pro"/>
              </a:rPr>
              <a:t>Wild van Water</a:t>
            </a:r>
            <a:endParaRPr lang="nl-BE" sz="2400" dirty="0">
              <a:solidFill>
                <a:srgbClr val="7030A0"/>
              </a:solidFill>
              <a:latin typeface="Source Sans Pro"/>
            </a:endParaRPr>
          </a:p>
          <a:p>
            <a:pPr marL="0" indent="0">
              <a:buNone/>
            </a:pPr>
            <a:endParaRPr lang="nl-BE" dirty="0">
              <a:latin typeface="Source Sans Pro"/>
            </a:endParaRPr>
          </a:p>
          <a:p>
            <a:pPr marL="0" indent="0">
              <a:buNone/>
            </a:pPr>
            <a:r>
              <a:rPr lang="nl-BE" sz="1600" b="1" dirty="0">
                <a:solidFill>
                  <a:srgbClr val="7030A0"/>
                </a:solidFill>
                <a:latin typeface="Source Sans Pro"/>
              </a:rPr>
              <a:t>Wat? </a:t>
            </a:r>
            <a:br>
              <a:rPr lang="nl-BE" sz="1600" b="1" dirty="0">
                <a:latin typeface="Source Sans Pro"/>
              </a:rPr>
            </a:br>
            <a:r>
              <a:rPr lang="nl-NL" sz="1600" dirty="0">
                <a:latin typeface="Source Sans Pro"/>
              </a:rPr>
              <a:t>‘Wild van water’ is een educatief pakket voor het basisonderwijs om een </a:t>
            </a:r>
            <a:r>
              <a:rPr lang="nl-NL" sz="1600" b="1" dirty="0">
                <a:latin typeface="Source Sans Pro"/>
              </a:rPr>
              <a:t>drink- en plasbeleid</a:t>
            </a:r>
            <a:r>
              <a:rPr lang="nl-NL" sz="1600" dirty="0">
                <a:latin typeface="Source Sans Pro"/>
              </a:rPr>
              <a:t> op school te installeren. Het heeft als doel om leerlingen voldoende water te leren drinken en op een natuurlijke wijze te laten plassen. Er is een apart pakket voor het kleuteronderwijs, eerste graad lager-, tweede graad lager- en derde graad lager onderwijs. </a:t>
            </a:r>
            <a:br>
              <a:rPr lang="nl-BE" sz="1600" dirty="0">
                <a:latin typeface="Source Sans Pro"/>
              </a:rPr>
            </a:br>
            <a:endParaRPr lang="nl-BE" sz="1600" dirty="0">
              <a:latin typeface="Source Sans Pro"/>
            </a:endParaRPr>
          </a:p>
          <a:p>
            <a:pPr marL="0" indent="0">
              <a:buNone/>
            </a:pPr>
            <a:r>
              <a:rPr lang="nl-BE" sz="1600" b="1" dirty="0">
                <a:solidFill>
                  <a:srgbClr val="7030A0"/>
                </a:solidFill>
                <a:latin typeface="Source Sans Pro"/>
              </a:rPr>
              <a:t>Kostprijs?</a:t>
            </a:r>
            <a:r>
              <a:rPr lang="nl-BE" sz="1600" dirty="0">
                <a:solidFill>
                  <a:srgbClr val="7030A0"/>
                </a:solidFill>
                <a:latin typeface="Source Sans Pro"/>
              </a:rPr>
              <a:t> </a:t>
            </a:r>
            <a:br>
              <a:rPr lang="nl-BE" sz="1600" dirty="0">
                <a:latin typeface="Source Sans Pro"/>
              </a:rPr>
            </a:br>
            <a:r>
              <a:rPr lang="nl-NL" sz="1600" dirty="0">
                <a:latin typeface="Source Sans Pro"/>
              </a:rPr>
              <a:t>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te ontlenen bij Logo Leieland.</a:t>
            </a:r>
          </a:p>
          <a:p>
            <a:pPr marL="0" indent="0">
              <a:buNone/>
            </a:pPr>
            <a:endParaRPr lang="nl-NL" sz="1600" b="1" dirty="0">
              <a:solidFill>
                <a:srgbClr val="7030A0"/>
              </a:solidFill>
              <a:latin typeface="Source Sans Pro"/>
            </a:endParaRPr>
          </a:p>
          <a:p>
            <a:pPr marL="0" indent="0">
              <a:buNone/>
            </a:pPr>
            <a:r>
              <a:rPr lang="nl-BE" sz="1600" b="1" dirty="0">
                <a:solidFill>
                  <a:srgbClr val="7030A0"/>
                </a:solidFill>
                <a:latin typeface="Source Sans Pro"/>
              </a:rPr>
              <a:t>Meer info?</a:t>
            </a:r>
            <a:r>
              <a:rPr lang="nl-BE" sz="1600" dirty="0">
                <a:solidFill>
                  <a:srgbClr val="7030A0"/>
                </a:solidFill>
                <a:latin typeface="Source Sans Pro"/>
              </a:rPr>
              <a:t> </a:t>
            </a:r>
            <a:br>
              <a:rPr lang="nl-BE" sz="1600" dirty="0">
                <a:latin typeface="Source Sans Pro"/>
              </a:rPr>
            </a:br>
            <a:r>
              <a:rPr lang="nl-BE" sz="1600" dirty="0">
                <a:latin typeface="Source Sans Pro"/>
              </a:rPr>
              <a:t>Telefoon: 056/44.07.94 </a:t>
            </a:r>
            <a:br>
              <a:rPr lang="nl-BE" sz="1600" dirty="0">
                <a:latin typeface="Source Sans Pro"/>
              </a:rPr>
            </a:br>
            <a:r>
              <a:rPr lang="nl-BE" sz="1600" dirty="0">
                <a:latin typeface="Source Sans Pro"/>
              </a:rPr>
              <a:t>E-mail: </a:t>
            </a:r>
            <a:r>
              <a:rPr lang="nl-BE" sz="1600" dirty="0">
                <a:latin typeface="Source Sans Pro"/>
                <a:hlinkClick r:id="rId3"/>
              </a:rPr>
              <a:t>logo@logoleieland.be</a:t>
            </a:r>
            <a:r>
              <a:rPr lang="nl-BE" sz="1600" dirty="0">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6148" name="Picture 4" descr="https://logoleieland.be/sites/default/files/styles/material_picture/public/materials/Wild%20van%20water%202.JPG?itok=ha9n4gKE&amp;c=8941f9b0e81bb00b4a536552655f90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366" y="3829388"/>
            <a:ext cx="3558812" cy="266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880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913847" cy="5720203"/>
          </a:xfrm>
        </p:spPr>
        <p:txBody>
          <a:bodyPr>
            <a:normAutofit fontScale="25000" lnSpcReduction="20000"/>
          </a:bodyPr>
          <a:lstStyle/>
          <a:p>
            <a:pPr marL="0" indent="0">
              <a:buNone/>
            </a:pPr>
            <a:r>
              <a:rPr lang="nl-BE" sz="9600" b="1" dirty="0">
                <a:solidFill>
                  <a:srgbClr val="FFC000"/>
                </a:solidFill>
                <a:latin typeface="Source Sans Pro"/>
              </a:rPr>
              <a:t>Mijn wens, mijn grens</a:t>
            </a:r>
            <a:endParaRPr lang="nl-BE" sz="9600" dirty="0">
              <a:solidFill>
                <a:srgbClr val="FFC000"/>
              </a:solidFill>
              <a:latin typeface="Source Sans Pro"/>
            </a:endParaRPr>
          </a:p>
          <a:p>
            <a:pPr marL="0" indent="0">
              <a:buNone/>
            </a:pPr>
            <a:endParaRPr lang="nl-BE" dirty="0">
              <a:latin typeface="Source Sans Pro"/>
            </a:endParaRPr>
          </a:p>
          <a:p>
            <a:pPr marL="0" indent="0">
              <a:buNone/>
            </a:pPr>
            <a:r>
              <a:rPr lang="nl-NL" sz="6400" b="1" dirty="0">
                <a:solidFill>
                  <a:schemeClr val="accent4"/>
                </a:solidFill>
                <a:latin typeface="Source Sans Pro"/>
              </a:rPr>
              <a:t>Wat? </a:t>
            </a:r>
            <a:br>
              <a:rPr lang="nl-NL" sz="6400" b="1" dirty="0">
                <a:solidFill>
                  <a:schemeClr val="accent4"/>
                </a:solidFill>
                <a:latin typeface="Source Sans Pro"/>
              </a:rPr>
            </a:br>
            <a:r>
              <a:rPr lang="nl-BE" sz="6400" dirty="0">
                <a:latin typeface="Source Sans Pro"/>
              </a:rPr>
              <a:t>In dit lespakket leer je kinderen nadenken over hun eigen grenzen en die van anderen. Op een interactieve of spelende wijze leren kinderen:</a:t>
            </a:r>
          </a:p>
          <a:p>
            <a:r>
              <a:rPr lang="nl-BE" sz="6400" dirty="0">
                <a:latin typeface="Source Sans Pro"/>
              </a:rPr>
              <a:t>Hun eigen attitude tegenover aanrakingen kennen. Wat vinden ze leuk, wat niet?</a:t>
            </a:r>
          </a:p>
          <a:p>
            <a:r>
              <a:rPr lang="nl-BE" sz="6400" dirty="0">
                <a:latin typeface="Source Sans Pro"/>
              </a:rPr>
              <a:t>De wettelijke bepalingen omtrent (seksuele) grenzen kennen</a:t>
            </a:r>
          </a:p>
          <a:p>
            <a:r>
              <a:rPr lang="nl-BE" sz="6400" dirty="0">
                <a:latin typeface="Source Sans Pro"/>
              </a:rPr>
              <a:t>Dat grenzen kunnen verschillen van persoon tot persoon</a:t>
            </a:r>
          </a:p>
          <a:p>
            <a:r>
              <a:rPr lang="nl-BE" sz="6400" dirty="0">
                <a:latin typeface="Source Sans Pro"/>
              </a:rPr>
              <a:t>Wat toestemming wel en niet is</a:t>
            </a:r>
          </a:p>
          <a:p>
            <a:r>
              <a:rPr lang="nl-BE" sz="6400" dirty="0">
                <a:latin typeface="Source Sans Pro"/>
              </a:rPr>
              <a:t>Hoe iemand, ook zonder woorden te gebruiken, kan tonen of die wel of geen contact wil</a:t>
            </a:r>
          </a:p>
          <a:p>
            <a:r>
              <a:rPr lang="nl-BE" sz="6400" dirty="0">
                <a:latin typeface="Source Sans Pro"/>
              </a:rPr>
              <a:t>Wat ze kunnen doen als ze online iets tegenkomen waar ze zich niet goed bij voelen</a:t>
            </a:r>
          </a:p>
          <a:p>
            <a:pPr marL="0" indent="0">
              <a:buNone/>
            </a:pPr>
            <a:endParaRPr lang="nl-BE" sz="6400" dirty="0">
              <a:latin typeface="Source Sans Pro"/>
            </a:endParaRPr>
          </a:p>
          <a:p>
            <a:pPr marL="0" indent="0">
              <a:buNone/>
            </a:pPr>
            <a:r>
              <a:rPr lang="nl-BE" altLang="nl-BE" sz="6400" dirty="0">
                <a:latin typeface="Source Sans Pro"/>
              </a:rPr>
              <a:t>Er is een aparte pagina (klik </a:t>
            </a:r>
            <a:r>
              <a:rPr lang="nl-BE" altLang="nl-BE" sz="6400" dirty="0">
                <a:latin typeface="Source Sans Pro"/>
                <a:hlinkClick r:id="rId2">
                  <a:extLst>
                    <a:ext uri="{A12FA001-AC4F-418D-AE19-62706E023703}">
                      <ahyp:hlinkClr xmlns:ahyp="http://schemas.microsoft.com/office/drawing/2018/hyperlinkcolor" val="tx"/>
                    </a:ext>
                  </a:extLst>
                </a:hlinkClick>
              </a:rPr>
              <a:t>hier</a:t>
            </a:r>
            <a:r>
              <a:rPr lang="nl-BE" altLang="nl-BE" sz="6400" dirty="0">
                <a:latin typeface="Source Sans Pro"/>
              </a:rPr>
              <a:t>) met meer informatie over lesgeven over grenzen en weerbaarheid.  </a:t>
            </a:r>
            <a:endParaRPr lang="nl-NL" sz="6400" dirty="0">
              <a:latin typeface="Source Sans Pro"/>
            </a:endParaRPr>
          </a:p>
          <a:p>
            <a:pPr marL="0" indent="0">
              <a:buNone/>
            </a:pPr>
            <a:endParaRPr lang="nl-NL" sz="6400" dirty="0">
              <a:latin typeface="Source Sans Pro"/>
            </a:endParaRPr>
          </a:p>
          <a:p>
            <a:pPr marL="0" indent="0">
              <a:buNone/>
            </a:pPr>
            <a:r>
              <a:rPr lang="nl-NL" sz="6400" b="1" dirty="0">
                <a:solidFill>
                  <a:schemeClr val="accent4"/>
                </a:solidFill>
                <a:latin typeface="Source Sans Pro"/>
              </a:rPr>
              <a:t>Kostprijs? </a:t>
            </a:r>
            <a:br>
              <a:rPr lang="nl-NL" sz="6400" b="1" dirty="0">
                <a:solidFill>
                  <a:schemeClr val="accent4"/>
                </a:solidFill>
                <a:latin typeface="Source Sans Pro"/>
              </a:rPr>
            </a:br>
            <a:r>
              <a:rPr lang="nl-NL" sz="6400" dirty="0">
                <a:latin typeface="Source Sans Pro"/>
              </a:rPr>
              <a:t>Gratis </a:t>
            </a:r>
            <a:r>
              <a:rPr lang="nl-NL" sz="6400" dirty="0">
                <a:latin typeface="Source Sans Pro"/>
                <a:hlinkClick r:id="rId3">
                  <a:extLst>
                    <a:ext uri="{A12FA001-AC4F-418D-AE19-62706E023703}">
                      <ahyp:hlinkClr xmlns:ahyp="http://schemas.microsoft.com/office/drawing/2018/hyperlinkcolor" val="tx"/>
                    </a:ext>
                  </a:extLst>
                </a:hlinkClick>
              </a:rPr>
              <a:t>hier</a:t>
            </a:r>
            <a:r>
              <a:rPr lang="nl-NL" sz="6400" dirty="0">
                <a:latin typeface="Source Sans Pro"/>
              </a:rPr>
              <a:t> te downloaden.</a:t>
            </a:r>
            <a:endParaRPr lang="nl-BE" sz="6400" dirty="0"/>
          </a:p>
          <a:p>
            <a:pPr marL="0" indent="0">
              <a:buNone/>
            </a:pPr>
            <a:endParaRPr lang="nl-BE" sz="6400" dirty="0"/>
          </a:p>
          <a:p>
            <a:pPr marL="0" indent="0">
              <a:buNone/>
            </a:pPr>
            <a:r>
              <a:rPr lang="nl-NL" sz="6400" b="1" dirty="0">
                <a:solidFill>
                  <a:schemeClr val="accent4"/>
                </a:solidFill>
                <a:latin typeface="Source Sans Pro"/>
              </a:rPr>
              <a:t>Meer info? </a:t>
            </a:r>
            <a:br>
              <a:rPr lang="nl-NL" sz="6400" b="1" dirty="0">
                <a:solidFill>
                  <a:schemeClr val="accent4"/>
                </a:solidFill>
                <a:latin typeface="Source Sans Pro"/>
              </a:rPr>
            </a:br>
            <a:r>
              <a:rPr lang="nl-NL" sz="6400" dirty="0">
                <a:latin typeface="Source Sans Pro"/>
              </a:rPr>
              <a:t>Websites: meer informatie over het materiaal vind je </a:t>
            </a:r>
            <a:r>
              <a:rPr lang="nl-NL" sz="6400" dirty="0">
                <a:latin typeface="Source Sans Pro"/>
                <a:hlinkClick r:id="rId3">
                  <a:extLst>
                    <a:ext uri="{A12FA001-AC4F-418D-AE19-62706E023703}">
                      <ahyp:hlinkClr xmlns:ahyp="http://schemas.microsoft.com/office/drawing/2018/hyperlinkcolor" val="tx"/>
                    </a:ext>
                  </a:extLst>
                </a:hlinkClick>
              </a:rPr>
              <a:t>hier</a:t>
            </a:r>
            <a:r>
              <a:rPr lang="nl-NL" sz="6400" dirty="0">
                <a:latin typeface="Source Sans Pro"/>
              </a:rPr>
              <a:t> en over het lesgeven vind je </a:t>
            </a:r>
            <a:r>
              <a:rPr lang="nl-NL" sz="6400" dirty="0">
                <a:latin typeface="Source Sans Pro"/>
                <a:hlinkClick r:id="rId2">
                  <a:extLst>
                    <a:ext uri="{A12FA001-AC4F-418D-AE19-62706E023703}">
                      <ahyp:hlinkClr xmlns:ahyp="http://schemas.microsoft.com/office/drawing/2018/hyperlinkcolor" val="tx"/>
                    </a:ext>
                  </a:extLst>
                </a:hlinkClick>
              </a:rPr>
              <a:t>hier</a:t>
            </a:r>
            <a:r>
              <a:rPr lang="nl-NL" sz="64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074" name="Picture 2" descr="Twee jaar na #MeToo: nieuwe campagne zet gedragsregels op scher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5689" y="5249397"/>
            <a:ext cx="2650230" cy="13928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ijn wens, mijn grens - lesmateriaal | Sens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473" y="3284806"/>
            <a:ext cx="2654445" cy="188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237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3"/>
            <a:ext cx="8160945" cy="5298171"/>
          </a:xfrm>
        </p:spPr>
        <p:txBody>
          <a:bodyPr>
            <a:normAutofit fontScale="92500" lnSpcReduction="10000"/>
          </a:bodyPr>
          <a:lstStyle/>
          <a:p>
            <a:pPr marL="0" indent="0">
              <a:buNone/>
            </a:pPr>
            <a:r>
              <a:rPr lang="nl-BE" sz="2600" b="1" dirty="0">
                <a:solidFill>
                  <a:srgbClr val="FFC000"/>
                </a:solidFill>
                <a:latin typeface="Source Sans Pro"/>
              </a:rPr>
              <a:t>Lesgeven over homoseksualiteit</a:t>
            </a:r>
            <a:endParaRPr lang="nl-BE" sz="2600" dirty="0">
              <a:solidFill>
                <a:srgbClr val="FFC000"/>
              </a:solidFill>
              <a:latin typeface="Source Sans Pro"/>
            </a:endParaRPr>
          </a:p>
          <a:p>
            <a:pPr marL="0" indent="0">
              <a:buNone/>
            </a:pPr>
            <a:endParaRPr lang="nl-BE" dirty="0">
              <a:latin typeface="Source Sans Pro"/>
            </a:endParaRPr>
          </a:p>
          <a:p>
            <a:pPr marL="0" indent="0">
              <a:buNone/>
            </a:pPr>
            <a:r>
              <a:rPr lang="nl-NL" sz="2100" b="1" dirty="0">
                <a:solidFill>
                  <a:schemeClr val="accent4"/>
                </a:solidFill>
                <a:latin typeface="Source Sans Pro"/>
              </a:rPr>
              <a:t>Wat? </a:t>
            </a:r>
          </a:p>
          <a:p>
            <a:pPr marL="0" indent="0">
              <a:buNone/>
            </a:pPr>
            <a:r>
              <a:rPr lang="nl-BE" sz="1700" dirty="0">
                <a:latin typeface="Source Sans Pro"/>
              </a:rPr>
              <a:t>Iedereen heeft een seksuele voorkeur of 'oriëntatie'. Voor sommige mensen is die duidelijk. Andere mensen twijfelen meer, of herkennen zich niet in de klassieke hokjes. </a:t>
            </a:r>
          </a:p>
          <a:p>
            <a:pPr marL="0" indent="0">
              <a:buNone/>
            </a:pPr>
            <a:r>
              <a:rPr lang="nl-BE" sz="1700" dirty="0">
                <a:latin typeface="Source Sans Pro"/>
              </a:rPr>
              <a:t>Door les te geven over seksuele oriëntatie help je kinderen en jongeren om bij hun eigen gevoelens stil te staan. En leer je hen respect te tonen voor ieders seksuele voorkeur. </a:t>
            </a:r>
          </a:p>
          <a:p>
            <a:pPr marL="0" indent="0">
              <a:buNone/>
            </a:pPr>
            <a:r>
              <a:rPr lang="nl-NL" sz="1700" dirty="0">
                <a:latin typeface="Source Sans Pro"/>
              </a:rPr>
              <a:t>Op deze website krijg je meer informatie over de seksuele ontwikkeling, </a:t>
            </a:r>
            <a:r>
              <a:rPr lang="nl-NL" sz="1700" dirty="0" err="1">
                <a:latin typeface="Source Sans Pro"/>
              </a:rPr>
              <a:t>lestips</a:t>
            </a:r>
            <a:r>
              <a:rPr lang="nl-NL" sz="1700" dirty="0">
                <a:latin typeface="Source Sans Pro"/>
              </a:rPr>
              <a:t> rond seksuele oriëntatie, leerdoelen en leerlijn en werkvormen en materialen. </a:t>
            </a:r>
          </a:p>
          <a:p>
            <a:pPr marL="0" indent="0">
              <a:buNone/>
            </a:pPr>
            <a:r>
              <a:rPr lang="nl-BE" sz="1700" dirty="0">
                <a:latin typeface="Source Sans Pro"/>
              </a:rPr>
              <a:t>Op 17 mei is het  trouwens Internationale Dag Tegen </a:t>
            </a:r>
            <a:r>
              <a:rPr lang="nl-BE" sz="1700" dirty="0" err="1">
                <a:latin typeface="Source Sans Pro"/>
              </a:rPr>
              <a:t>Holebifobie</a:t>
            </a:r>
            <a:r>
              <a:rPr lang="nl-BE" sz="1700" dirty="0">
                <a:latin typeface="Source Sans Pro"/>
              </a:rPr>
              <a:t> en Transfobie (IDAHOT). Deze dag kan je aangrijpen om lessen in te plannen over seksuele oriëntatie.</a:t>
            </a:r>
            <a:endParaRPr lang="nl-NL" sz="1700" dirty="0">
              <a:latin typeface="Source Sans Pro"/>
            </a:endParaRPr>
          </a:p>
          <a:p>
            <a:pPr marL="0" indent="0">
              <a:buNone/>
            </a:pPr>
            <a:endParaRPr lang="nl-NL" sz="2100" dirty="0">
              <a:latin typeface="Source Sans Pro"/>
            </a:endParaRPr>
          </a:p>
          <a:p>
            <a:pPr marL="0" indent="0">
              <a:buNone/>
            </a:pPr>
            <a:r>
              <a:rPr lang="nl-NL" sz="2100" b="1" dirty="0">
                <a:solidFill>
                  <a:schemeClr val="accent4"/>
                </a:solidFill>
                <a:latin typeface="Source Sans Pro"/>
              </a:rPr>
              <a:t>Kostprijs? </a:t>
            </a:r>
            <a:br>
              <a:rPr lang="nl-NL" sz="2100" b="1" dirty="0">
                <a:solidFill>
                  <a:schemeClr val="accent4"/>
                </a:solidFill>
                <a:latin typeface="Source Sans Pro"/>
              </a:rPr>
            </a:br>
            <a:r>
              <a:rPr lang="nl-BE" sz="1700" dirty="0">
                <a:latin typeface="Source Sans Pro"/>
              </a:rPr>
              <a:t>Gratis</a:t>
            </a:r>
          </a:p>
          <a:p>
            <a:pPr marL="0" indent="0">
              <a:buNone/>
            </a:pPr>
            <a:endParaRPr lang="nl-BE" sz="2400" dirty="0"/>
          </a:p>
          <a:p>
            <a:pPr marL="0" indent="0">
              <a:buNone/>
            </a:pPr>
            <a:r>
              <a:rPr lang="nl-NL" sz="2100" b="1" dirty="0">
                <a:solidFill>
                  <a:schemeClr val="accent4"/>
                </a:solidFill>
                <a:latin typeface="Source Sans Pro"/>
              </a:rPr>
              <a:t>Meer info? </a:t>
            </a:r>
            <a:br>
              <a:rPr lang="nl-NL" sz="2100" b="1" dirty="0">
                <a:solidFill>
                  <a:schemeClr val="accent4"/>
                </a:solidFill>
                <a:latin typeface="Source Sans Pro"/>
              </a:rPr>
            </a:br>
            <a:r>
              <a:rPr lang="nl-NL" sz="1700" dirty="0">
                <a:latin typeface="Source Sans Pro"/>
              </a:rPr>
              <a:t>Website: meer informatie vind je </a:t>
            </a:r>
            <a:r>
              <a:rPr lang="nl-NL" sz="1700" dirty="0">
                <a:latin typeface="Source Sans Pro"/>
                <a:hlinkClick r:id="rId2">
                  <a:extLst>
                    <a:ext uri="{A12FA001-AC4F-418D-AE19-62706E023703}">
                      <ahyp:hlinkClr xmlns:ahyp="http://schemas.microsoft.com/office/drawing/2018/hyperlinkcolor" val="tx"/>
                    </a:ext>
                  </a:extLst>
                </a:hlinkClick>
              </a:rPr>
              <a:t>hier</a:t>
            </a:r>
            <a:r>
              <a:rPr lang="nl-NL" sz="1700" dirty="0">
                <a:latin typeface="Source Sans Pro"/>
              </a:rPr>
              <a:t>.</a:t>
            </a:r>
            <a:endParaRPr lang="nl-BE" sz="17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EDCUATIEF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098" name="Picture 2" descr="Sensoa - Seksueel gezond met Sens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046" y="5338917"/>
            <a:ext cx="3164205" cy="7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50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a:bodyPr>
          <a:lstStyle/>
          <a:p>
            <a:pPr marL="0" indent="0">
              <a:buNone/>
            </a:pPr>
            <a:r>
              <a:rPr lang="nl-BE" sz="2400" b="1" dirty="0">
                <a:solidFill>
                  <a:srgbClr val="FFC000"/>
                </a:solidFill>
                <a:latin typeface="Source Sans Pro"/>
              </a:rPr>
              <a:t>JEF jeugdfilms- lesmappen</a:t>
            </a:r>
            <a:br>
              <a:rPr lang="nl-BE" sz="2900" b="1" dirty="0">
                <a:solidFill>
                  <a:srgbClr val="FFC000"/>
                </a:solidFill>
                <a:latin typeface="Source Sans Pro"/>
              </a:rPr>
            </a:br>
            <a:r>
              <a:rPr lang="nl-BE" sz="1800" b="1" dirty="0">
                <a:solidFill>
                  <a:srgbClr val="FFC000"/>
                </a:solidFill>
                <a:latin typeface="Source Sans Pro"/>
              </a:rPr>
              <a:t>(van 6-18 jaar)</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a:latin typeface="Source Sans Pro"/>
              </a:rPr>
              <a:t>JEF biedt jeugdfilms en bijhorende lesmappen aan rond </a:t>
            </a:r>
            <a:r>
              <a:rPr lang="nl-NL" sz="1600" b="1" dirty="0">
                <a:latin typeface="Source Sans Pro"/>
              </a:rPr>
              <a:t>relaties, seksualiteit en meer </a:t>
            </a:r>
            <a:r>
              <a:rPr lang="nl-NL" sz="1600" dirty="0">
                <a:latin typeface="Source Sans Pro"/>
              </a:rPr>
              <a:t>voor het lager en secundair onderwijs. Leerkrachten bespreken in de klas bepaalde thema’s op basis van de film. Een overzicht van de thema’s met de bijhorende films: </a:t>
            </a:r>
            <a:r>
              <a:rPr lang="nl-NL" sz="1600" dirty="0">
                <a:latin typeface="Source Sans Pro"/>
                <a:hlinkClick r:id="rId2">
                  <a:extLst>
                    <a:ext uri="{A12FA001-AC4F-418D-AE19-62706E023703}">
                      <ahyp:hlinkClr xmlns:ahyp="http://schemas.microsoft.com/office/drawing/2018/hyperlinkcolor" val="tx"/>
                    </a:ext>
                  </a:extLst>
                </a:hlinkClick>
              </a:rPr>
              <a:t>https://www.sensoa.be/materiaal/jef-jeugdfilms-lesmappen</a:t>
            </a:r>
            <a:r>
              <a:rPr lang="nl-NL" sz="1600" dirty="0">
                <a:latin typeface="Source Sans Pro"/>
              </a:rPr>
              <a:t>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De lesmappen zijn </a:t>
            </a:r>
            <a:r>
              <a:rPr lang="nl-NL" sz="1600" dirty="0">
                <a:latin typeface="Source Sans Pro"/>
                <a:hlinkClick r:id="rId3"/>
              </a:rPr>
              <a:t>hier</a:t>
            </a:r>
            <a:r>
              <a:rPr lang="nl-NL" sz="1600" dirty="0">
                <a:latin typeface="Source Sans Pro"/>
              </a:rPr>
              <a:t> gratis te downloaden.</a:t>
            </a:r>
          </a:p>
          <a:p>
            <a:pPr marL="0" indent="0">
              <a:buNone/>
            </a:pPr>
            <a:r>
              <a:rPr lang="nl-NL" sz="1600" dirty="0">
                <a:latin typeface="Source Sans Pro"/>
              </a:rPr>
              <a:t>De films kunnen </a:t>
            </a:r>
            <a:r>
              <a:rPr lang="nl-NL" sz="1600" dirty="0">
                <a:latin typeface="Source Sans Pro"/>
                <a:hlinkClick r:id="rId3"/>
              </a:rPr>
              <a:t>hier</a:t>
            </a:r>
            <a:r>
              <a:rPr lang="nl-NL" sz="1600" dirty="0">
                <a:latin typeface="Source Sans Pro"/>
              </a:rPr>
              <a:t> aangevraagd worden bij JEF.</a:t>
            </a:r>
            <a:br>
              <a:rPr lang="nl-NL" sz="1600" dirty="0">
                <a:latin typeface="Source Sans Pro"/>
              </a:rPr>
            </a:br>
            <a:br>
              <a:rPr lang="nl-NL" sz="1600" b="1" dirty="0">
                <a:solidFill>
                  <a:schemeClr val="accent4"/>
                </a:solidFill>
                <a:latin typeface="Source Sans Pro"/>
              </a:rPr>
            </a:b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 </a:t>
            </a:r>
            <a:br>
              <a:rPr lang="nl-NL" sz="1600" dirty="0">
                <a:latin typeface="Source Sans Pro"/>
              </a:rPr>
            </a:b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Picture 2" descr="JEF Jeugd educatie films">
            <a:extLst>
              <a:ext uri="{FF2B5EF4-FFF2-40B4-BE49-F238E27FC236}">
                <a16:creationId xmlns:a16="http://schemas.microsoft.com/office/drawing/2014/main" id="{944593BC-05B3-9045-B994-AD4D5513E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545" y="3980498"/>
            <a:ext cx="4191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83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a:bodyPr>
          <a:lstStyle/>
          <a:p>
            <a:pPr marL="0" indent="0">
              <a:buNone/>
            </a:pPr>
            <a:r>
              <a:rPr lang="nl-BE" sz="2400" b="1" dirty="0">
                <a:solidFill>
                  <a:srgbClr val="FFC000"/>
                </a:solidFill>
                <a:latin typeface="Source Sans Pro"/>
              </a:rPr>
              <a:t>Dokter Bea</a:t>
            </a:r>
            <a:br>
              <a:rPr lang="nl-BE" sz="2900" b="1" dirty="0">
                <a:solidFill>
                  <a:srgbClr val="FFC000"/>
                </a:solidFill>
                <a:latin typeface="Source Sans Pro"/>
              </a:rPr>
            </a:br>
            <a:r>
              <a:rPr lang="nl-BE" sz="1800" b="1" dirty="0">
                <a:solidFill>
                  <a:srgbClr val="FFC000"/>
                </a:solidFill>
                <a:latin typeface="Source Sans Pro"/>
              </a:rPr>
              <a:t>(van 9-12 jaar)</a:t>
            </a: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a:latin typeface="Source Sans Pro"/>
              </a:rPr>
              <a:t>De dokter Bea show is een programmareeks op </a:t>
            </a:r>
            <a:r>
              <a:rPr lang="nl-NL" sz="1600" dirty="0" err="1">
                <a:latin typeface="Source Sans Pro"/>
              </a:rPr>
              <a:t>Ketnet</a:t>
            </a:r>
            <a:r>
              <a:rPr lang="nl-NL" sz="1600" dirty="0">
                <a:latin typeface="Source Sans Pro"/>
              </a:rPr>
              <a:t> over </a:t>
            </a:r>
            <a:r>
              <a:rPr lang="nl-NL" sz="1600" b="1" dirty="0">
                <a:latin typeface="Source Sans Pro"/>
              </a:rPr>
              <a:t>seksuele voorlichting</a:t>
            </a:r>
            <a:r>
              <a:rPr lang="nl-NL" sz="1600" dirty="0">
                <a:latin typeface="Source Sans Pro"/>
              </a:rPr>
              <a:t>. Werk met de dokter Bea lesmodules van </a:t>
            </a:r>
            <a:r>
              <a:rPr lang="nl-NL" sz="1600" dirty="0" err="1">
                <a:latin typeface="Source Sans Pro"/>
              </a:rPr>
              <a:t>Sensoa</a:t>
            </a:r>
            <a:r>
              <a:rPr lang="nl-NL" sz="1600" dirty="0">
                <a:latin typeface="Source Sans Pro"/>
              </a:rPr>
              <a:t> in jouw les. </a:t>
            </a:r>
          </a:p>
          <a:p>
            <a:pPr marL="0" indent="0">
              <a:buNone/>
            </a:pPr>
            <a:endParaRPr lang="nl-NL" sz="1600" dirty="0">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De lesmodules zijn gratis </a:t>
            </a:r>
            <a:r>
              <a:rPr lang="nl-NL" sz="1600" dirty="0">
                <a:latin typeface="Source Sans Pro"/>
                <a:hlinkClick r:id="rId2"/>
              </a:rPr>
              <a:t>hier</a:t>
            </a:r>
            <a:r>
              <a:rPr lang="nl-NL" sz="1600" dirty="0">
                <a:latin typeface="Source Sans Pro"/>
              </a:rPr>
              <a:t> te downloaden.</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Meer informatie vind je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a:t>
            </a:r>
            <a:br>
              <a:rPr lang="nl-NL" sz="1600" dirty="0">
                <a:latin typeface="Source Sans Pro"/>
              </a:rPr>
            </a:b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28" name="Picture 4" descr="De dokter Bea show | Ketnet.be">
            <a:extLst>
              <a:ext uri="{FF2B5EF4-FFF2-40B4-BE49-F238E27FC236}">
                <a16:creationId xmlns:a16="http://schemas.microsoft.com/office/drawing/2014/main" id="{35D3EDFF-E646-5446-B0FC-9E391D4F3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452" y="3786908"/>
            <a:ext cx="4760797" cy="249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15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8160945" cy="4915217"/>
          </a:xfrm>
        </p:spPr>
        <p:txBody>
          <a:bodyPr>
            <a:normAutofit/>
          </a:bodyPr>
          <a:lstStyle/>
          <a:p>
            <a:pPr marL="0" indent="0">
              <a:buNone/>
            </a:pPr>
            <a:r>
              <a:rPr lang="nl-BE" sz="2400" b="1" dirty="0">
                <a:solidFill>
                  <a:srgbClr val="FFC000"/>
                </a:solidFill>
                <a:latin typeface="Source Sans Pro"/>
              </a:rPr>
              <a:t>Vrij wijs</a:t>
            </a:r>
            <a:endParaRPr lang="nl-BE" sz="2400" dirty="0">
              <a:solidFill>
                <a:srgbClr val="FFC000"/>
              </a:solidFill>
              <a:latin typeface="Source Sans Pro"/>
            </a:endParaRPr>
          </a:p>
          <a:p>
            <a:pPr marL="0" indent="0">
              <a:buNone/>
            </a:pPr>
            <a:endParaRPr lang="nl-BE" sz="1700" dirty="0">
              <a:latin typeface="Source Sans Pro"/>
            </a:endParaRPr>
          </a:p>
          <a:p>
            <a:pPr marL="0" indent="0">
              <a:buNone/>
            </a:pPr>
            <a:r>
              <a:rPr lang="nl-NL" sz="1600" b="1" dirty="0">
                <a:solidFill>
                  <a:schemeClr val="accent4"/>
                </a:solidFill>
                <a:latin typeface="Source Sans Pro"/>
              </a:rPr>
              <a:t>Wat? </a:t>
            </a:r>
            <a:br>
              <a:rPr lang="nl-NL" sz="1600" dirty="0">
                <a:latin typeface="Source Sans Pro"/>
              </a:rPr>
            </a:br>
            <a:r>
              <a:rPr lang="nl-NL" sz="1600" dirty="0">
                <a:latin typeface="Source Sans Pro"/>
              </a:rPr>
              <a:t>Vrij Wijs is een interactieve workshop van </a:t>
            </a:r>
            <a:r>
              <a:rPr lang="nl-NL" sz="1600" b="1" dirty="0">
                <a:latin typeface="Source Sans Pro"/>
              </a:rPr>
              <a:t>twee lesuren </a:t>
            </a:r>
            <a:r>
              <a:rPr lang="nl-NL" sz="1600" dirty="0">
                <a:latin typeface="Source Sans Pro"/>
              </a:rPr>
              <a:t>waarbij op een ludieke manier info wordt meegegeven biologische verschillen tussen meisjes en jongens, puberteit en hygiëne, voortplanting en veilig vrijen, weerbaarheid, het stellen en respecteren van grenzen, identiteit, liefde en verschillende relatievormen. </a:t>
            </a:r>
            <a:r>
              <a:rPr lang="nl-NL" sz="1600" i="1" dirty="0">
                <a:latin typeface="Source Sans Pro"/>
              </a:rPr>
              <a:t>Wat is de puberteit? Wat verandert er in de puberteit? Waarom krijgen meisjes maandstonden? Okselhaar scheren of niet? Een goede vriend wil mij zoenen, maar ik weet niet of ik dat wil… </a:t>
            </a:r>
            <a:r>
              <a:rPr lang="nl-NL" sz="1600" dirty="0">
                <a:latin typeface="Source Sans Pro"/>
              </a:rPr>
              <a:t>In de interactieve workshop ‘Vrij Wijs lager’ beantwoorden we deze en andere vragen over relaties en seksualiteit.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a:t>
            </a:r>
            <a:br>
              <a:rPr lang="nl-NL" sz="1600" dirty="0">
                <a:latin typeface="Source Sans Pro"/>
              </a:rPr>
            </a:br>
            <a:r>
              <a:rPr lang="nl-NL" sz="1600" dirty="0">
                <a:latin typeface="Source Sans Pro"/>
              </a:rPr>
              <a:t>2 euro per leerling  </a:t>
            </a:r>
          </a:p>
          <a:p>
            <a:pPr marL="0" indent="0">
              <a:buNone/>
            </a:pPr>
            <a:br>
              <a:rPr lang="nl-NL" sz="1600" b="1" dirty="0">
                <a:solidFill>
                  <a:schemeClr val="accent4"/>
                </a:solidFill>
                <a:latin typeface="Source Sans Pro"/>
              </a:rPr>
            </a:br>
            <a:r>
              <a:rPr lang="nl-NL" sz="1600" b="1" dirty="0">
                <a:solidFill>
                  <a:schemeClr val="accent4"/>
                </a:solidFill>
                <a:latin typeface="Source Sans Pro"/>
              </a:rPr>
              <a:t>Meer info?</a:t>
            </a:r>
            <a:br>
              <a:rPr lang="nl-NL" sz="1600" dirty="0">
                <a:latin typeface="Source Sans Pro"/>
              </a:rPr>
            </a:br>
            <a:r>
              <a:rPr lang="nl-NL" sz="1600" dirty="0">
                <a:latin typeface="Source Sans Pro"/>
              </a:rPr>
              <a:t>Telefoon: 056/27.47.00 </a:t>
            </a:r>
            <a:br>
              <a:rPr lang="nl-NL" sz="1600" dirty="0">
                <a:latin typeface="Source Sans Pro"/>
              </a:rPr>
            </a:br>
            <a:r>
              <a:rPr lang="nl-NL" sz="1600" dirty="0">
                <a:latin typeface="Source Sans Pro"/>
              </a:rPr>
              <a:t>E-mail: </a:t>
            </a:r>
            <a:r>
              <a:rPr lang="nl-NL" sz="1600" dirty="0">
                <a:latin typeface="Source Sans Pro"/>
                <a:hlinkClick r:id="rId2"/>
              </a:rPr>
              <a:t>joetz.west@joetz.be</a:t>
            </a:r>
            <a:br>
              <a:rPr lang="nl-NL" sz="1600" dirty="0">
                <a:latin typeface="Source Sans Pro"/>
              </a:rPr>
            </a:br>
            <a:r>
              <a:rPr lang="nl-NL" sz="1600" dirty="0">
                <a:latin typeface="Source Sans Pro"/>
              </a:rPr>
              <a:t>Website: meer informatie vind je </a:t>
            </a:r>
            <a:r>
              <a:rPr lang="nl-NL" sz="1600" dirty="0">
                <a:latin typeface="Source Sans Pro"/>
                <a:hlinkClick r:id="rId3"/>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WORKSHOP</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4818" name="Picture 2" descr="https://healthies.joetz.be/sites/default/files/styles/top_image/public/2020-02/healthie-vrijwijs.jpg?itok=FJT48Tx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1" y="3778727"/>
            <a:ext cx="4959738" cy="294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8672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FFC000"/>
                </a:solidFill>
                <a:latin typeface="Source Sans Pro"/>
              </a:rPr>
              <a:t>Grenswijs</a:t>
            </a:r>
            <a:endParaRPr lang="nl-BE" sz="2400" dirty="0">
              <a:solidFill>
                <a:srgbClr val="FFC000"/>
              </a:solidFill>
              <a:latin typeface="Source Sans Pro"/>
            </a:endParaRPr>
          </a:p>
          <a:p>
            <a:pPr marL="0" indent="0">
              <a:buNone/>
            </a:pPr>
            <a:endParaRPr lang="nl-BE" dirty="0">
              <a:latin typeface="Source Sans Pro"/>
            </a:endParaRPr>
          </a:p>
          <a:p>
            <a:pPr marL="0" indent="0">
              <a:buNone/>
            </a:pPr>
            <a:r>
              <a:rPr lang="nl-NL" sz="1600" b="1" dirty="0">
                <a:solidFill>
                  <a:schemeClr val="accent4"/>
                </a:solidFill>
                <a:latin typeface="Source Sans Pro"/>
              </a:rPr>
              <a:t>Wat? </a:t>
            </a:r>
            <a:br>
              <a:rPr lang="nl-NL" sz="1600" b="1" dirty="0">
                <a:solidFill>
                  <a:schemeClr val="accent4"/>
                </a:solidFill>
                <a:latin typeface="Source Sans Pro"/>
              </a:rPr>
            </a:br>
            <a:r>
              <a:rPr lang="nl-NL" sz="1600" dirty="0">
                <a:latin typeface="Source Sans Pro"/>
              </a:rPr>
              <a:t>Grenswijs is een tool dat scholen helpt bij het uitwerken of aanvullen van het </a:t>
            </a:r>
            <a:r>
              <a:rPr lang="nl-NL" sz="1600" b="1" dirty="0">
                <a:latin typeface="Source Sans Pro"/>
              </a:rPr>
              <a:t>beleid</a:t>
            </a:r>
            <a:r>
              <a:rPr lang="nl-NL" sz="1600" dirty="0">
                <a:latin typeface="Source Sans Pro"/>
              </a:rPr>
              <a:t> rond </a:t>
            </a:r>
            <a:r>
              <a:rPr lang="nl-NL" sz="1600" b="1" dirty="0">
                <a:latin typeface="Source Sans Pro"/>
              </a:rPr>
              <a:t>lichamelijke, emotionele en seksuele integriteit</a:t>
            </a:r>
            <a:r>
              <a:rPr lang="nl-NL" sz="1600" dirty="0">
                <a:latin typeface="Source Sans Pro"/>
              </a:rPr>
              <a:t>, inclusief alle thema’s die daaraan verbonden zijn. Voor elke context zijn telkens andere elementen meer of minder bruikbaar.</a:t>
            </a:r>
          </a:p>
          <a:p>
            <a:pPr marL="0" indent="0">
              <a:buNone/>
            </a:pPr>
            <a:r>
              <a:rPr lang="nl-NL" sz="1600" dirty="0">
                <a:latin typeface="Source Sans Pro"/>
              </a:rPr>
              <a:t>De website </a:t>
            </a:r>
            <a:r>
              <a:rPr lang="nl-NL" sz="1600" dirty="0">
                <a:latin typeface="Source Sans Pro"/>
                <a:hlinkClick r:id="rId2"/>
              </a:rPr>
              <a:t>www.seksuelevorming.be</a:t>
            </a:r>
            <a:r>
              <a:rPr lang="nl-NL" sz="1600" dirty="0">
                <a:latin typeface="Source Sans Pro"/>
              </a:rPr>
              <a:t>  biedt overigens een overzicht van bruikbare materialen en achtergrondinformatie.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Kostprijs? </a:t>
            </a:r>
            <a:br>
              <a:rPr lang="nl-NL" sz="1600" dirty="0">
                <a:latin typeface="Source Sans Pro"/>
              </a:rPr>
            </a:br>
            <a:r>
              <a:rPr lang="nl-NL" sz="1600" dirty="0">
                <a:latin typeface="Source Sans Pro"/>
              </a:rPr>
              <a:t>Gratis </a:t>
            </a:r>
          </a:p>
          <a:p>
            <a:pPr marL="0" indent="0">
              <a:buNone/>
            </a:pPr>
            <a:endParaRPr lang="nl-NL" sz="1600" b="1" dirty="0">
              <a:solidFill>
                <a:schemeClr val="accent4"/>
              </a:solidFill>
              <a:latin typeface="Source Sans Pro"/>
            </a:endParaRPr>
          </a:p>
          <a:p>
            <a:pPr marL="0" indent="0">
              <a:buNone/>
            </a:pPr>
            <a:r>
              <a:rPr lang="nl-NL" sz="1600" b="1" dirty="0">
                <a:solidFill>
                  <a:schemeClr val="accent4"/>
                </a:solidFill>
                <a:latin typeface="Source Sans Pro"/>
              </a:rPr>
              <a:t>Meer info? </a:t>
            </a:r>
            <a:br>
              <a:rPr lang="nl-NL" sz="1600" b="1" dirty="0">
                <a:solidFill>
                  <a:schemeClr val="accent4"/>
                </a:solidFill>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FFC000"/>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dirty="0">
                <a:solidFill>
                  <a:schemeClr val="bg1"/>
                </a:solidFill>
                <a:latin typeface="Source Sans Pro"/>
                <a:ea typeface="Calibri" panose="020F0502020204030204" pitchFamily="34" charset="0"/>
              </a:rPr>
              <a:t>R</a:t>
            </a:r>
            <a:r>
              <a:rPr lang="nl-BE" sz="2400" b="1" kern="1200" dirty="0">
                <a:solidFill>
                  <a:schemeClr val="bg1"/>
                </a:solidFill>
                <a:effectLst/>
                <a:latin typeface="Source Sans Pro"/>
                <a:ea typeface="Calibri" panose="020F0502020204030204" pitchFamily="34" charset="0"/>
              </a:rPr>
              <a:t>ELATIES EN SEKSUALITEIT</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9460" name="Picture 4" descr="Grenswijs | mediar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446" y="3872693"/>
            <a:ext cx="4692740" cy="305028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GO! Pro - Grenswijs.be helpt je met beleid"/>
          <p:cNvPicPr>
            <a:picLocks noChangeAspect="1" noChangeArrowheads="1"/>
          </p:cNvPicPr>
          <p:nvPr/>
        </p:nvPicPr>
        <p:blipFill rotWithShape="1">
          <a:blip r:embed="rId5">
            <a:extLst>
              <a:ext uri="{28A0092B-C50C-407E-A947-70E740481C1C}">
                <a14:useLocalDpi xmlns:a14="http://schemas.microsoft.com/office/drawing/2010/main" val="0"/>
              </a:ext>
            </a:extLst>
          </a:blip>
          <a:srcRect l="13127" t="31939" r="14632" b="36566"/>
          <a:stretch/>
        </p:blipFill>
        <p:spPr bwMode="auto">
          <a:xfrm>
            <a:off x="4362358" y="3709851"/>
            <a:ext cx="3056261" cy="88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13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lnSpcReduction="10000"/>
          </a:bodyPr>
          <a:lstStyle/>
          <a:p>
            <a:pPr marL="0" indent="0">
              <a:buNone/>
            </a:pPr>
            <a:r>
              <a:rPr lang="nl-BE" sz="2400" b="1" dirty="0">
                <a:solidFill>
                  <a:srgbClr val="92D050"/>
                </a:solidFill>
                <a:latin typeface="Source Sans Pro"/>
              </a:rPr>
              <a:t>Lekker fris </a:t>
            </a:r>
            <a:br>
              <a:rPr lang="nl-BE" sz="2400" b="1" dirty="0">
                <a:solidFill>
                  <a:srgbClr val="92D050"/>
                </a:solidFill>
                <a:latin typeface="Source Sans Pro"/>
              </a:rPr>
            </a:br>
            <a:r>
              <a:rPr lang="nl-BE" sz="1800" b="1" dirty="0">
                <a:solidFill>
                  <a:srgbClr val="92D050"/>
                </a:solidFill>
                <a:latin typeface="Source Sans Pro"/>
              </a:rPr>
              <a:t>(enkel tweede graad)</a:t>
            </a:r>
          </a:p>
          <a:p>
            <a:pPr marL="0" indent="0">
              <a:buNone/>
            </a:pPr>
            <a:endParaRPr lang="nl-BE" dirty="0">
              <a:latin typeface="Source Sans Pro"/>
            </a:endParaRPr>
          </a:p>
          <a:p>
            <a:pPr marL="0" indent="0">
              <a:buNone/>
            </a:pPr>
            <a:r>
              <a:rPr lang="nl-NL" sz="1600" b="1" dirty="0">
                <a:solidFill>
                  <a:srgbClr val="92D050"/>
                </a:solidFill>
                <a:latin typeface="Source Sans Pro"/>
              </a:rPr>
              <a:t>Wat? </a:t>
            </a:r>
            <a:br>
              <a:rPr lang="nl-NL" sz="1600" b="1" dirty="0">
                <a:solidFill>
                  <a:srgbClr val="92D050"/>
                </a:solidFill>
                <a:latin typeface="Source Sans Pro"/>
              </a:rPr>
            </a:br>
            <a:r>
              <a:rPr lang="nl-NL" sz="1600" dirty="0">
                <a:latin typeface="Source Sans Pro"/>
              </a:rPr>
              <a:t>Met het project Lekker Fris zorg je als school voor een </a:t>
            </a:r>
            <a:r>
              <a:rPr lang="nl-NL" sz="1600" b="1" dirty="0">
                <a:latin typeface="Source Sans Pro"/>
              </a:rPr>
              <a:t>gezondere leeromgeving</a:t>
            </a:r>
            <a:r>
              <a:rPr lang="nl-NL" sz="1600" dirty="0">
                <a:latin typeface="Source Sans Pro"/>
              </a:rPr>
              <a:t>. Wie hard denkt en werkt, heeft zuurstof nodig. Samen met je leerlingen ontdek je dat een - de concentratie verbetert. Het project Lekker Fris bestaat onder andere uit een lespakket, het Lekker Frislied, een groepsspel en knutselopdrachtjes. Hoeveel frisse lucht heeft jouw klas? Doe de test met de CO2-meter en gebruik de online invultabel.</a:t>
            </a:r>
          </a:p>
          <a:p>
            <a:pPr marL="0" indent="0">
              <a:buNone/>
            </a:pPr>
            <a:endParaRPr lang="nl-NL" sz="1600" b="1" dirty="0">
              <a:solidFill>
                <a:srgbClr val="92D050"/>
              </a:solidFill>
              <a:latin typeface="Source Sans Pro"/>
            </a:endParaRPr>
          </a:p>
          <a:p>
            <a:pPr marL="0" indent="0">
              <a:buNone/>
            </a:pPr>
            <a:r>
              <a:rPr lang="nl-NL" sz="1600" b="1" dirty="0">
                <a:solidFill>
                  <a:srgbClr val="92D050"/>
                </a:solidFill>
                <a:latin typeface="Source Sans Pro"/>
              </a:rPr>
              <a:t>Kostprijs? </a:t>
            </a:r>
            <a:br>
              <a:rPr lang="nl-NL" sz="1600" dirty="0">
                <a:latin typeface="Source Sans Pro"/>
              </a:rPr>
            </a:br>
            <a:r>
              <a:rPr lang="nl-NL" sz="1600" dirty="0">
                <a:latin typeface="Source Sans Pro"/>
              </a:rPr>
              <a:t>Gratis </a:t>
            </a:r>
            <a:r>
              <a:rPr lang="nl-NL" sz="1600" dirty="0">
                <a:latin typeface="Source Sans Pro"/>
                <a:hlinkClick r:id="rId2"/>
              </a:rPr>
              <a:t>hier</a:t>
            </a:r>
            <a:r>
              <a:rPr lang="nl-NL" sz="1600" dirty="0">
                <a:latin typeface="Source Sans Pro"/>
              </a:rPr>
              <a:t> te ontlenen bij Logo Leieland. </a:t>
            </a:r>
            <a:br>
              <a:rPr lang="nl-NL" sz="1600" dirty="0">
                <a:latin typeface="Source Sans Pro"/>
              </a:rPr>
            </a:br>
            <a:br>
              <a:rPr lang="nl-NL" sz="1600" dirty="0">
                <a:latin typeface="Source Sans Pro"/>
              </a:rPr>
            </a:br>
            <a:endParaRPr lang="nl-NL" sz="1600" dirty="0">
              <a:latin typeface="Source Sans Pro"/>
            </a:endParaRPr>
          </a:p>
          <a:p>
            <a:pPr marL="0" indent="0">
              <a:buNone/>
            </a:pPr>
            <a:r>
              <a:rPr lang="nl-NL" sz="1600" b="1" dirty="0">
                <a:solidFill>
                  <a:srgbClr val="92D050"/>
                </a:solidFill>
                <a:latin typeface="Source Sans Pro"/>
              </a:rPr>
              <a:t>Meer info? </a:t>
            </a:r>
            <a:br>
              <a:rPr lang="nl-NL" sz="1600" dirty="0">
                <a:latin typeface="Source Sans Pro"/>
              </a:rPr>
            </a:br>
            <a:r>
              <a:rPr lang="nl-NL" sz="1600" dirty="0">
                <a:latin typeface="Source Sans Pro"/>
              </a:rPr>
              <a:t>Telefoon: 056/44.07.94 </a:t>
            </a:r>
            <a:br>
              <a:rPr lang="nl-NL" sz="1600" dirty="0">
                <a:latin typeface="Source Sans Pro"/>
              </a:rPr>
            </a:br>
            <a:r>
              <a:rPr lang="nl-NL" sz="1600" dirty="0">
                <a:latin typeface="Source Sans Pro"/>
              </a:rPr>
              <a:t>E-mail: </a:t>
            </a:r>
            <a:r>
              <a:rPr lang="nl-NL" sz="1600" dirty="0">
                <a:latin typeface="Source Sans Pro"/>
                <a:hlinkClick r:id="rId3"/>
              </a:rPr>
              <a:t>logo@logoleieland.be</a:t>
            </a:r>
            <a:br>
              <a:rPr lang="nl-NL" sz="1600" dirty="0">
                <a:latin typeface="Source Sans Pro"/>
              </a:rPr>
            </a:br>
            <a:r>
              <a:rPr lang="nl-NL" sz="1600" dirty="0">
                <a:latin typeface="Source Sans Pro"/>
              </a:rPr>
              <a:t>Website: </a:t>
            </a:r>
            <a:r>
              <a:rPr lang="nl-NL" sz="1600" dirty="0">
                <a:latin typeface="Source Sans Pro"/>
                <a:hlinkClick r:id="rId4"/>
              </a:rPr>
              <a:t>www.lekkerfris.be</a:t>
            </a:r>
            <a:r>
              <a:rPr lang="nl-NL" sz="1600" dirty="0">
                <a:latin typeface="Source Sans Pro"/>
              </a:rPr>
              <a:t>  </a:t>
            </a:r>
            <a:endParaRPr lang="nl-BE" sz="1600" dirty="0">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5842" name="Picture 2" descr="https://logoleieland.be/sites/default/files/styles/material_picture/public/materials/Lekker%20Fris_0.jpg?itok=Esfoasiv&amp;c=9ee3cc26ea542ba3439d065d02f661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73" y="3525455"/>
            <a:ext cx="4017941" cy="301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273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92D050"/>
                </a:solidFill>
                <a:latin typeface="Source Sans Pro"/>
              </a:rPr>
              <a:t>Warme dagen</a:t>
            </a:r>
            <a:endParaRPr lang="nl-BE" dirty="0">
              <a:latin typeface="Source Sans Pro"/>
            </a:endParaRPr>
          </a:p>
          <a:p>
            <a:pPr marL="0" indent="0">
              <a:buNone/>
            </a:pPr>
            <a:endParaRPr lang="nl-BE" sz="1600" b="1" dirty="0">
              <a:solidFill>
                <a:srgbClr val="92D050"/>
              </a:solidFill>
              <a:latin typeface="Source Sans Pro"/>
            </a:endParaRPr>
          </a:p>
          <a:p>
            <a:pPr marL="0" indent="0">
              <a:buNone/>
            </a:pPr>
            <a:r>
              <a:rPr lang="nl-BE" sz="1600" b="1" dirty="0">
                <a:solidFill>
                  <a:srgbClr val="92D050"/>
                </a:solidFill>
                <a:latin typeface="Source Sans Pro"/>
              </a:rPr>
              <a:t>Wat?</a:t>
            </a:r>
            <a:r>
              <a:rPr lang="nl-BE" sz="1600" dirty="0">
                <a:solidFill>
                  <a:srgbClr val="92D050"/>
                </a:solidFill>
                <a:latin typeface="Source Sans Pro"/>
              </a:rPr>
              <a:t> </a:t>
            </a:r>
            <a:br>
              <a:rPr lang="nl-BE" sz="1600" dirty="0">
                <a:latin typeface="Source Sans Pro"/>
              </a:rPr>
            </a:br>
            <a:r>
              <a:rPr lang="nl-BE" sz="1600" dirty="0">
                <a:latin typeface="Source Sans Pro"/>
              </a:rPr>
              <a:t>Kinderen zijn tijdens warme dagen een kwetsbare groep. Maak als school mee de campagne ‘Warme dagen’ bekend via bijvoorbeeld de affiche voor kinderen, facebookberichten met tips, afbeeldingen…</a:t>
            </a:r>
          </a:p>
          <a:p>
            <a:endParaRPr lang="nl-BE" sz="1600" b="1" dirty="0">
              <a:latin typeface="Source Sans Pro"/>
            </a:endParaRPr>
          </a:p>
          <a:p>
            <a:pPr marL="0" indent="0">
              <a:buNone/>
            </a:pPr>
            <a:r>
              <a:rPr lang="nl-BE" sz="1600" b="1" dirty="0">
                <a:solidFill>
                  <a:srgbClr val="92D050"/>
                </a:solidFill>
                <a:latin typeface="Source Sans Pro"/>
              </a:rPr>
              <a:t>Kostprijs?</a:t>
            </a:r>
            <a:br>
              <a:rPr lang="nl-BE" sz="1600" dirty="0">
                <a:solidFill>
                  <a:srgbClr val="92D050"/>
                </a:solidFill>
                <a:latin typeface="Source Sans Pro"/>
              </a:rPr>
            </a:br>
            <a:r>
              <a:rPr lang="nl-BE" sz="1600" dirty="0">
                <a:latin typeface="Source Sans Pro"/>
              </a:rPr>
              <a:t>Gratis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te downloaden en te bestellen.</a:t>
            </a:r>
            <a:br>
              <a:rPr lang="nl-BE" sz="1600" dirty="0">
                <a:latin typeface="Source Sans Pro"/>
              </a:rPr>
            </a:br>
            <a:endParaRPr lang="nl-BE" sz="1600" dirty="0">
              <a:latin typeface="Source Sans Pro"/>
            </a:endParaRPr>
          </a:p>
          <a:p>
            <a:pPr marL="0" indent="0">
              <a:buNone/>
            </a:pPr>
            <a:r>
              <a:rPr lang="nl-BE" sz="1600" b="1" dirty="0">
                <a:solidFill>
                  <a:srgbClr val="92D050"/>
                </a:solidFill>
                <a:latin typeface="Source Sans Pro"/>
              </a:rPr>
              <a:t>Meer info?</a:t>
            </a:r>
            <a:br>
              <a:rPr lang="nl-BE" sz="1600" dirty="0">
                <a:solidFill>
                  <a:srgbClr val="92D050"/>
                </a:solidFill>
                <a:latin typeface="Source Sans Pro"/>
              </a:rPr>
            </a:br>
            <a:r>
              <a:rPr lang="nl-BE" sz="1600" dirty="0">
                <a:latin typeface="Source Sans Pro"/>
              </a:rPr>
              <a:t>Tel: 056/44.07.94</a:t>
            </a:r>
            <a:br>
              <a:rPr lang="nl-BE" sz="1600" dirty="0">
                <a:latin typeface="Source Sans Pro"/>
              </a:rPr>
            </a:br>
            <a:r>
              <a:rPr lang="nl-BE" sz="1600" dirty="0">
                <a:effectLst/>
                <a:latin typeface="Source Sans Pro"/>
              </a:rPr>
              <a:t>E-mail: </a:t>
            </a:r>
            <a:r>
              <a:rPr lang="nl-BE" sz="1600" u="sng"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2">
                  <a:extLst>
                    <a:ext uri="{A12FA001-AC4F-418D-AE19-62706E023703}">
                      <ahyp:hlinkClr xmlns:ahyp="http://schemas.microsoft.com/office/drawing/2018/hyperlinkcolor" val="tx"/>
                    </a:ext>
                  </a:extLst>
                </a:hlinkClick>
              </a:rPr>
              <a:t>hier</a:t>
            </a:r>
            <a:r>
              <a:rPr lang="nl-BE" sz="1600" dirty="0">
                <a:latin typeface="Source Sans Pro"/>
              </a:rPr>
              <a:t>. </a:t>
            </a:r>
          </a:p>
          <a:p>
            <a:pPr marL="0" indent="0">
              <a:buNone/>
            </a:pPr>
            <a:endParaRPr lang="nl-BE" sz="1600" dirty="0">
              <a:latin typeface="Source Sans Pro"/>
            </a:endParaRPr>
          </a:p>
          <a:p>
            <a:pPr marL="0" indent="0">
              <a:buNone/>
            </a:pP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0482" name="Picture 2" descr="Informatieve affiche 'Warme dagen, zorg dragen' voor kinderen | Logo Midden  WV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656" y="2260735"/>
            <a:ext cx="3233241" cy="459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7918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5612448"/>
          </a:xfrm>
        </p:spPr>
        <p:txBody>
          <a:bodyPr>
            <a:normAutofit fontScale="85000" lnSpcReduction="10000"/>
          </a:bodyPr>
          <a:lstStyle/>
          <a:p>
            <a:pPr marL="0" indent="0">
              <a:buNone/>
            </a:pPr>
            <a:r>
              <a:rPr lang="nl-BE" b="1" dirty="0">
                <a:solidFill>
                  <a:srgbClr val="92D050"/>
                </a:solidFill>
                <a:latin typeface="Source Sans Pro"/>
              </a:rPr>
              <a:t>Wees niet gek, doe de tekencheck</a:t>
            </a:r>
            <a:endParaRPr lang="nl-BE" dirty="0">
              <a:solidFill>
                <a:srgbClr val="92D050"/>
              </a:solidFill>
              <a:latin typeface="Source Sans Pro"/>
            </a:endParaRPr>
          </a:p>
          <a:p>
            <a:pPr marL="0" indent="0">
              <a:buNone/>
            </a:pPr>
            <a:endParaRPr lang="nl-BE" dirty="0">
              <a:latin typeface="Source Sans Pro"/>
            </a:endParaRPr>
          </a:p>
          <a:p>
            <a:pPr marL="0" indent="0">
              <a:buNone/>
            </a:pPr>
            <a:r>
              <a:rPr lang="nl-NL" sz="1900" b="1" dirty="0">
                <a:solidFill>
                  <a:srgbClr val="92D050"/>
                </a:solidFill>
                <a:latin typeface="Source Sans Pro"/>
              </a:rPr>
              <a:t>Wat? </a:t>
            </a:r>
            <a:br>
              <a:rPr lang="nl-NL" sz="1900" dirty="0">
                <a:latin typeface="Source Sans Pro"/>
              </a:rPr>
            </a:br>
            <a:r>
              <a:rPr lang="nl-NL" sz="1900" dirty="0">
                <a:latin typeface="Source Sans Pro"/>
              </a:rPr>
              <a:t>Er zijn heel wat misverstanden omtrent teken, tekenbeten en de ziekte van Lyme. De campagne “Wees niet gek- Doe de tekencheck” wil mogelijke </a:t>
            </a:r>
            <a:r>
              <a:rPr lang="nl-NL" sz="1900" b="1" dirty="0">
                <a:latin typeface="Source Sans Pro"/>
              </a:rPr>
              <a:t>misverstanden corrigeren en informeert </a:t>
            </a:r>
            <a:r>
              <a:rPr lang="nl-NL" sz="1900" dirty="0">
                <a:latin typeface="Source Sans Pro"/>
              </a:rPr>
              <a:t>wat je kan doen om de ziekte van Lyme te voorkomen of te genezen. De campagne besteed aandacht aan 3 duidelijke handelingen die belangrijk zijn voor preventie: </a:t>
            </a:r>
            <a:r>
              <a:rPr lang="nl-NL" sz="1900" b="1" dirty="0">
                <a:latin typeface="Source Sans Pro"/>
              </a:rPr>
              <a:t>controleren, verwijderen en de symptomen opvolgen</a:t>
            </a:r>
            <a:r>
              <a:rPr lang="nl-NL" sz="1900" dirty="0">
                <a:latin typeface="Source Sans Pro"/>
              </a:rPr>
              <a:t>. </a:t>
            </a:r>
            <a:br>
              <a:rPr lang="nl-NL" sz="1900" dirty="0">
                <a:latin typeface="Source Sans Pro"/>
              </a:rPr>
            </a:br>
            <a:r>
              <a:rPr lang="nl-NL" sz="1900" dirty="0">
                <a:latin typeface="Source Sans Pro"/>
              </a:rPr>
              <a:t>Als school en als leerkracht is het zeker ook in periode van bosklassen belangrijk om hiervoor voldoende aandacht hebben. Geef als school ook voldoende informatie door aan de ouders van het kind omtrent dit thema. Folders, affiches, afbeeldingen en andere educatieve materialen kunnen hierbij van pas komen. Deze zijn te vinden op de website: klik </a:t>
            </a:r>
            <a:r>
              <a:rPr lang="nl-NL" sz="1900" dirty="0">
                <a:latin typeface="Source Sans Pro"/>
                <a:hlinkClick r:id="rId2">
                  <a:extLst>
                    <a:ext uri="{A12FA001-AC4F-418D-AE19-62706E023703}">
                      <ahyp:hlinkClr xmlns:ahyp="http://schemas.microsoft.com/office/drawing/2018/hyperlinkcolor" val="tx"/>
                    </a:ext>
                  </a:extLst>
                </a:hlinkClick>
              </a:rPr>
              <a:t>hier</a:t>
            </a:r>
            <a:r>
              <a:rPr lang="nl-NL" sz="1900" dirty="0">
                <a:latin typeface="Source Sans Pro"/>
              </a:rPr>
              <a:t>.</a:t>
            </a:r>
          </a:p>
          <a:p>
            <a:pPr marL="0" indent="0">
              <a:buNone/>
            </a:pPr>
            <a:r>
              <a:rPr lang="nl-BE" sz="1900" b="1" dirty="0">
                <a:latin typeface="Source Sans Pro"/>
              </a:rPr>
              <a:t>Wetenschapje</a:t>
            </a:r>
            <a:r>
              <a:rPr lang="nl-BE" sz="1900" dirty="0">
                <a:latin typeface="Source Sans Pro"/>
              </a:rPr>
              <a:t> is een podcast over wetenschap voor kinderen vanaf 8 jaar. Er is een </a:t>
            </a:r>
            <a:r>
              <a:rPr lang="nl-BE" sz="1900" dirty="0">
                <a:latin typeface="Source Sans Pro"/>
                <a:hlinkClick r:id="rId3">
                  <a:extLst>
                    <a:ext uri="{A12FA001-AC4F-418D-AE19-62706E023703}">
                      <ahyp:hlinkClr xmlns:ahyp="http://schemas.microsoft.com/office/drawing/2018/hyperlinkcolor" val="tx"/>
                    </a:ext>
                  </a:extLst>
                </a:hlinkClick>
              </a:rPr>
              <a:t>podcast</a:t>
            </a:r>
            <a:r>
              <a:rPr lang="nl-BE" sz="1900" dirty="0">
                <a:latin typeface="Source Sans Pro"/>
              </a:rPr>
              <a:t> gemaakt rond teken. </a:t>
            </a:r>
          </a:p>
          <a:p>
            <a:pPr marL="0" indent="0">
              <a:buNone/>
            </a:pPr>
            <a:endParaRPr lang="nl-NL" sz="1900" b="1" dirty="0">
              <a:solidFill>
                <a:srgbClr val="92D050"/>
              </a:solidFill>
              <a:latin typeface="Source Sans Pro"/>
            </a:endParaRPr>
          </a:p>
          <a:p>
            <a:pPr marL="0" indent="0">
              <a:buNone/>
            </a:pPr>
            <a:r>
              <a:rPr lang="nl-NL" sz="1900" b="1" dirty="0">
                <a:solidFill>
                  <a:srgbClr val="92D050"/>
                </a:solidFill>
                <a:latin typeface="Source Sans Pro"/>
              </a:rPr>
              <a:t>Kostprijs? </a:t>
            </a:r>
            <a:br>
              <a:rPr lang="nl-NL" sz="1900" b="1" dirty="0">
                <a:solidFill>
                  <a:srgbClr val="92D050"/>
                </a:solidFill>
                <a:latin typeface="Source Sans Pro"/>
              </a:rPr>
            </a:br>
            <a:r>
              <a:rPr lang="nl-NL" sz="1900" dirty="0">
                <a:latin typeface="Source Sans Pro"/>
              </a:rPr>
              <a:t>Gratis: Het educatief materiaal is gratis </a:t>
            </a:r>
            <a:r>
              <a:rPr lang="nl-NL" sz="1900" dirty="0">
                <a:latin typeface="Source Sans Pro"/>
                <a:hlinkClick r:id="rId2">
                  <a:extLst>
                    <a:ext uri="{A12FA001-AC4F-418D-AE19-62706E023703}">
                      <ahyp:hlinkClr xmlns:ahyp="http://schemas.microsoft.com/office/drawing/2018/hyperlinkcolor" val="tx"/>
                    </a:ext>
                  </a:extLst>
                </a:hlinkClick>
              </a:rPr>
              <a:t>hier</a:t>
            </a:r>
            <a:r>
              <a:rPr lang="nl-NL" sz="1900" dirty="0">
                <a:latin typeface="Source Sans Pro"/>
              </a:rPr>
              <a:t> te downloaden. </a:t>
            </a:r>
          </a:p>
          <a:p>
            <a:pPr marL="0" indent="0">
              <a:buNone/>
            </a:pPr>
            <a:r>
              <a:rPr lang="nl-NL" sz="1900" dirty="0">
                <a:latin typeface="Source Sans Pro"/>
              </a:rPr>
              <a:t>De podcast is gratis te beluisteren via </a:t>
            </a:r>
            <a:r>
              <a:rPr lang="nl-NL" sz="1900" dirty="0">
                <a:latin typeface="Source Sans Pro"/>
                <a:hlinkClick r:id="rId3">
                  <a:extLst>
                    <a:ext uri="{A12FA001-AC4F-418D-AE19-62706E023703}">
                      <ahyp:hlinkClr xmlns:ahyp="http://schemas.microsoft.com/office/drawing/2018/hyperlinkcolor" val="tx"/>
                    </a:ext>
                  </a:extLst>
                </a:hlinkClick>
              </a:rPr>
              <a:t>deze link. </a:t>
            </a:r>
            <a:endParaRPr lang="nl-NL" sz="1900" dirty="0">
              <a:latin typeface="Source Sans Pro"/>
            </a:endParaRPr>
          </a:p>
          <a:p>
            <a:pPr marL="0" indent="0">
              <a:buNone/>
            </a:pPr>
            <a:endParaRPr lang="nl-NL" sz="1900" dirty="0">
              <a:latin typeface="Source Sans Pro"/>
            </a:endParaRPr>
          </a:p>
          <a:p>
            <a:pPr marL="0" indent="0">
              <a:buNone/>
            </a:pPr>
            <a:r>
              <a:rPr lang="nl-NL" sz="1900" b="1" dirty="0">
                <a:solidFill>
                  <a:srgbClr val="92D050"/>
                </a:solidFill>
                <a:latin typeface="Source Sans Pro"/>
              </a:rPr>
              <a:t>Meer info? </a:t>
            </a:r>
            <a:br>
              <a:rPr lang="nl-NL" sz="1900" dirty="0">
                <a:latin typeface="Source Sans Pro"/>
              </a:rPr>
            </a:br>
            <a:r>
              <a:rPr lang="nl-NL" sz="1900" dirty="0">
                <a:latin typeface="Source Sans Pro"/>
              </a:rPr>
              <a:t>Telefoon: 056/44.07.94 </a:t>
            </a:r>
            <a:br>
              <a:rPr lang="nl-NL" sz="1900" dirty="0">
                <a:latin typeface="Source Sans Pro"/>
              </a:rPr>
            </a:br>
            <a:r>
              <a:rPr lang="nl-NL" sz="1900" dirty="0">
                <a:latin typeface="Source Sans Pro"/>
              </a:rPr>
              <a:t>E-mail: </a:t>
            </a:r>
            <a:r>
              <a:rPr lang="nl-NL" sz="1900" dirty="0">
                <a:latin typeface="Source Sans Pro"/>
                <a:hlinkClick r:id="rId4"/>
              </a:rPr>
              <a:t>logo@logoleieland.be</a:t>
            </a:r>
            <a:r>
              <a:rPr lang="nl-NL" sz="1900" dirty="0">
                <a:latin typeface="Source Sans Pro"/>
              </a:rPr>
              <a:t> </a:t>
            </a:r>
            <a:br>
              <a:rPr lang="nl-NL" sz="1900" dirty="0">
                <a:latin typeface="Source Sans Pro"/>
              </a:rPr>
            </a:br>
            <a:r>
              <a:rPr lang="nl-NL" sz="1900" dirty="0">
                <a:latin typeface="Source Sans Pro"/>
              </a:rPr>
              <a:t>Website: </a:t>
            </a:r>
            <a:r>
              <a:rPr lang="nl-NL" sz="1900" dirty="0">
                <a:latin typeface="Source Sans Pro"/>
                <a:hlinkClick r:id="rId5"/>
              </a:rPr>
              <a:t>www.tekenbeten.be</a:t>
            </a:r>
            <a:endParaRPr lang="nl-BE" sz="19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1508" name="Picture 4" descr="Gratis campagnemateriaal voor organisaties - Tekenbet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730" y="4449763"/>
            <a:ext cx="3406887" cy="227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92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580375" cy="5389612"/>
          </a:xfrm>
        </p:spPr>
        <p:txBody>
          <a:bodyPr>
            <a:normAutofit/>
          </a:bodyPr>
          <a:lstStyle/>
          <a:p>
            <a:pPr marL="0" indent="0">
              <a:buNone/>
            </a:pPr>
            <a:r>
              <a:rPr lang="nl-BE" sz="2400" b="1" dirty="0">
                <a:solidFill>
                  <a:srgbClr val="92D050"/>
                </a:solidFill>
                <a:latin typeface="Source Sans Pro"/>
              </a:rPr>
              <a:t>Schijtluizen – reuzeberenklauw en eikenprocessierups</a:t>
            </a:r>
          </a:p>
          <a:p>
            <a:pPr marL="0" indent="0">
              <a:buNone/>
            </a:pPr>
            <a:endParaRPr lang="nl-BE" sz="1600" b="1" dirty="0">
              <a:solidFill>
                <a:srgbClr val="92D050"/>
              </a:solidFill>
              <a:latin typeface="Source Sans Pro"/>
            </a:endParaRPr>
          </a:p>
          <a:p>
            <a:pPr marL="0" indent="0">
              <a:buNone/>
            </a:pPr>
            <a:r>
              <a:rPr lang="nl-BE" sz="1600" b="1" dirty="0">
                <a:solidFill>
                  <a:srgbClr val="92D050"/>
                </a:solidFill>
                <a:latin typeface="Source Sans Pro"/>
              </a:rPr>
              <a:t>Wat?</a:t>
            </a:r>
            <a:r>
              <a:rPr lang="nl-BE" sz="1600" dirty="0">
                <a:solidFill>
                  <a:srgbClr val="92D050"/>
                </a:solidFill>
                <a:latin typeface="Source Sans Pro"/>
              </a:rPr>
              <a:t> </a:t>
            </a:r>
            <a:br>
              <a:rPr lang="nl-BE" sz="1600" dirty="0">
                <a:latin typeface="Source Sans Pro"/>
              </a:rPr>
            </a:br>
            <a:r>
              <a:rPr lang="nl-BE" sz="1600" dirty="0">
                <a:latin typeface="Source Sans Pro"/>
              </a:rPr>
              <a:t>Informatief programma waarin dieren en planten van bij ons getrotseerd worden. Wat gebeurt er wanneer je gebeten, gestoken of geprikt wordt? Twee afleveringen gaan over de </a:t>
            </a:r>
            <a:r>
              <a:rPr lang="nl-BE" sz="1600" u="sng" dirty="0">
                <a:latin typeface="Source Sans Pro"/>
              </a:rPr>
              <a:t>Reuzeberenklauw</a:t>
            </a:r>
            <a:r>
              <a:rPr lang="nl-BE" sz="1600" dirty="0">
                <a:latin typeface="Source Sans Pro"/>
              </a:rPr>
              <a:t> en de </a:t>
            </a:r>
            <a:r>
              <a:rPr lang="nl-BE" sz="1600" u="sng" dirty="0">
                <a:latin typeface="Source Sans Pro"/>
              </a:rPr>
              <a:t>eikenprocessierups</a:t>
            </a:r>
            <a:r>
              <a:rPr lang="nl-BE" sz="1600" dirty="0">
                <a:latin typeface="Source Sans Pro"/>
              </a:rPr>
              <a:t>.</a:t>
            </a:r>
          </a:p>
          <a:p>
            <a:pPr marL="0" indent="0">
              <a:buNone/>
            </a:pPr>
            <a:endParaRPr lang="nl-BE" sz="1600" b="1" dirty="0">
              <a:latin typeface="Source Sans Pro"/>
            </a:endParaRPr>
          </a:p>
          <a:p>
            <a:pPr marL="0" indent="0">
              <a:buNone/>
            </a:pPr>
            <a:r>
              <a:rPr lang="nl-BE" sz="1600" b="1" dirty="0">
                <a:solidFill>
                  <a:srgbClr val="92D050"/>
                </a:solidFill>
                <a:latin typeface="Source Sans Pro"/>
              </a:rPr>
              <a:t>Kostprijs?</a:t>
            </a:r>
            <a:br>
              <a:rPr lang="nl-BE" sz="1600" dirty="0">
                <a:solidFill>
                  <a:srgbClr val="92D050"/>
                </a:solidFill>
                <a:latin typeface="Source Sans Pro"/>
              </a:rPr>
            </a:br>
            <a:r>
              <a:rPr lang="nl-BE" sz="1600" dirty="0">
                <a:latin typeface="Source Sans Pro"/>
              </a:rPr>
              <a:t>Gratis te bekijken via: </a:t>
            </a:r>
          </a:p>
          <a:p>
            <a:pPr marL="0" indent="0">
              <a:buNone/>
            </a:pPr>
            <a:r>
              <a:rPr lang="nl-BE" sz="1600" dirty="0">
                <a:latin typeface="Source Sans Pro"/>
                <a:hlinkClick r:id="rId2">
                  <a:extLst>
                    <a:ext uri="{A12FA001-AC4F-418D-AE19-62706E023703}">
                      <ahyp:hlinkClr xmlns:ahyp="http://schemas.microsoft.com/office/drawing/2018/hyperlinkcolor" val="tx"/>
                    </a:ext>
                  </a:extLst>
                </a:hlinkClick>
              </a:rPr>
              <a:t>Schijtluizen - Reeks 1: Aflevering 14 – Reuzenberenklauw</a:t>
            </a:r>
            <a:endParaRPr lang="nl-BE" sz="1600" dirty="0">
              <a:latin typeface="Source Sans Pro"/>
            </a:endParaRPr>
          </a:p>
          <a:p>
            <a:pPr marL="0" indent="0">
              <a:buNone/>
            </a:pPr>
            <a:r>
              <a:rPr lang="nl-BE" sz="1600" dirty="0">
                <a:solidFill>
                  <a:srgbClr val="000000"/>
                </a:solidFill>
                <a:latin typeface="Source Sans Pro"/>
                <a:hlinkClick r:id="rId3" tooltip="https://www.ketnet.be/kijken/s/schijtluizen/1/schijtluizen-s1a11">
                  <a:extLst>
                    <a:ext uri="{A12FA001-AC4F-418D-AE19-62706E023703}">
                      <ahyp:hlinkClr xmlns:ahyp="http://schemas.microsoft.com/office/drawing/2018/hyperlinkcolor" val="tx"/>
                    </a:ext>
                  </a:extLst>
                </a:hlinkClick>
              </a:rPr>
              <a:t>Schijtluizen </a:t>
            </a:r>
            <a:r>
              <a:rPr lang="nl-BE" sz="1600" dirty="0">
                <a:latin typeface="Source Sans Pro"/>
                <a:hlinkClick r:id="rId3" tooltip="https://www.ketnet.be/kijken/s/schijtluizen/1/schijtluizen-s1a11">
                  <a:extLst>
                    <a:ext uri="{A12FA001-AC4F-418D-AE19-62706E023703}">
                      <ahyp:hlinkClr xmlns:ahyp="http://schemas.microsoft.com/office/drawing/2018/hyperlinkcolor" val="tx"/>
                    </a:ext>
                  </a:extLst>
                </a:hlinkClick>
              </a:rPr>
              <a:t>- Reeks 1: Aflevering 11 - Eikenprocessierups</a:t>
            </a:r>
            <a:r>
              <a:rPr lang="nl-BE" sz="1600" dirty="0">
                <a:latin typeface="Source Sans Pro"/>
              </a:rPr>
              <a:t> </a:t>
            </a:r>
          </a:p>
          <a:p>
            <a:pPr marL="0" indent="0">
              <a:buNone/>
            </a:pPr>
            <a:endParaRPr lang="nl-BE" sz="1600" dirty="0">
              <a:latin typeface="Source Sans Pro"/>
            </a:endParaRPr>
          </a:p>
          <a:p>
            <a:pPr marL="0" indent="0">
              <a:buNone/>
            </a:pPr>
            <a:r>
              <a:rPr lang="nl-BE" sz="1600" b="1" dirty="0">
                <a:solidFill>
                  <a:srgbClr val="92D050"/>
                </a:solidFill>
                <a:latin typeface="Source Sans Pro"/>
              </a:rPr>
              <a:t>Meer info?</a:t>
            </a:r>
            <a:br>
              <a:rPr lang="nl-BE" sz="1600" dirty="0">
                <a:solidFill>
                  <a:srgbClr val="92D050"/>
                </a:solidFill>
                <a:latin typeface="Source Sans Pro"/>
              </a:rPr>
            </a:br>
            <a:r>
              <a:rPr lang="nl-BE" sz="1600" dirty="0">
                <a:latin typeface="Source Sans Pro"/>
              </a:rPr>
              <a:t>Meer informatie vind je </a:t>
            </a:r>
            <a:r>
              <a:rPr lang="nl-BE" sz="1600" dirty="0">
                <a:latin typeface="Source Sans Pro"/>
                <a:hlinkClick r:id="rId4">
                  <a:extLst>
                    <a:ext uri="{A12FA001-AC4F-418D-AE19-62706E023703}">
                      <ahyp:hlinkClr xmlns:ahyp="http://schemas.microsoft.com/office/drawing/2018/hyperlinkcolor" val="tx"/>
                    </a:ext>
                  </a:extLst>
                </a:hlinkClick>
              </a:rPr>
              <a:t>hier</a:t>
            </a:r>
            <a:r>
              <a:rPr lang="nl-BE" sz="16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89</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6146" name="Picture 2" descr="Schijtluizen - Aflevering 14 (Seizoen 1) | VRT 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272" y="3588553"/>
            <a:ext cx="4524375" cy="254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14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97182" y="821803"/>
            <a:ext cx="9292334" cy="5317740"/>
          </a:xfrm>
        </p:spPr>
        <p:txBody>
          <a:bodyPr>
            <a:normAutofit fontScale="92500" lnSpcReduction="10000"/>
          </a:bodyPr>
          <a:lstStyle/>
          <a:p>
            <a:pPr marL="0" indent="0">
              <a:buNone/>
            </a:pPr>
            <a:r>
              <a:rPr lang="nl-BE" sz="2600" b="1" dirty="0">
                <a:solidFill>
                  <a:srgbClr val="7030A0"/>
                </a:solidFill>
                <a:latin typeface="Source Sans Pro"/>
              </a:rPr>
              <a:t>Waterpas</a:t>
            </a:r>
            <a:endParaRPr lang="nl-BE" sz="2600" dirty="0">
              <a:solidFill>
                <a:srgbClr val="7030A0"/>
              </a:solidFill>
              <a:latin typeface="Source Sans Pro"/>
            </a:endParaRPr>
          </a:p>
          <a:p>
            <a:pPr marL="0" indent="0">
              <a:buNone/>
            </a:pPr>
            <a:endParaRPr lang="nl-BE" dirty="0">
              <a:latin typeface="Source Sans Pro"/>
            </a:endParaRPr>
          </a:p>
          <a:p>
            <a:pPr marL="0" indent="0">
              <a:buNone/>
            </a:pPr>
            <a:r>
              <a:rPr lang="nl-BE" sz="1700" b="1" dirty="0">
                <a:solidFill>
                  <a:srgbClr val="7030A0"/>
                </a:solidFill>
                <a:latin typeface="Source Sans Pro"/>
              </a:rPr>
              <a:t>Wat? </a:t>
            </a:r>
            <a:br>
              <a:rPr lang="nl-BE" sz="1700" b="1" dirty="0">
                <a:latin typeface="Source Sans Pro"/>
              </a:rPr>
            </a:br>
            <a:r>
              <a:rPr lang="nl-BE" sz="1700" dirty="0">
                <a:latin typeface="Source Sans Pro"/>
              </a:rPr>
              <a:t>Kinderen hebben van nature een voorkeur voor zoete smaken. Ze drinken daardoor nog te vaak frisdrank, fruitsap en gesuikerde melkdranken in plaats van water. De school kan hier</a:t>
            </a:r>
            <a:br>
              <a:rPr lang="nl-BE" sz="1700" dirty="0">
                <a:latin typeface="Source Sans Pro"/>
              </a:rPr>
            </a:br>
            <a:r>
              <a:rPr lang="nl-BE" sz="1700" dirty="0">
                <a:latin typeface="Source Sans Pro"/>
              </a:rPr>
              <a:t>alvast iets aan doen door vooral gezonde dranken zoals water en (ongezoete) melk aan te bieden. Deze </a:t>
            </a:r>
            <a:r>
              <a:rPr lang="nl-BE" sz="1700" i="1" dirty="0">
                <a:latin typeface="Source Sans Pro"/>
              </a:rPr>
              <a:t>waterpas</a:t>
            </a:r>
            <a:r>
              <a:rPr lang="nl-BE" sz="1700" dirty="0">
                <a:latin typeface="Source Sans Pro"/>
              </a:rPr>
              <a:t> kan daarbij ondersteunend werken.</a:t>
            </a:r>
          </a:p>
          <a:p>
            <a:pPr marL="0" indent="0">
              <a:buNone/>
            </a:pPr>
            <a:r>
              <a:rPr lang="nl-BE" sz="1700" dirty="0">
                <a:latin typeface="Source Sans Pro"/>
              </a:rPr>
              <a:t>Het bestaat uit de </a:t>
            </a:r>
            <a:r>
              <a:rPr lang="nl-BE" sz="1700" b="1" dirty="0">
                <a:latin typeface="Source Sans Pro"/>
              </a:rPr>
              <a:t>waterpas, diploma en brief voor de ouders. </a:t>
            </a:r>
          </a:p>
          <a:p>
            <a:pPr marL="0" indent="0">
              <a:buNone/>
            </a:pPr>
            <a:br>
              <a:rPr lang="nl-BE" sz="1700" dirty="0">
                <a:latin typeface="Source Sans Pro"/>
              </a:rPr>
            </a:br>
            <a:endParaRPr lang="nl-BE" sz="1700" dirty="0">
              <a:latin typeface="Source Sans Pro"/>
            </a:endParaRPr>
          </a:p>
          <a:p>
            <a:pPr marL="0" indent="0">
              <a:buNone/>
            </a:pPr>
            <a:r>
              <a:rPr lang="nl-BE" sz="1700" b="1" dirty="0">
                <a:solidFill>
                  <a:srgbClr val="7030A0"/>
                </a:solidFill>
                <a:latin typeface="Source Sans Pro"/>
              </a:rPr>
              <a:t>Kostprijs?</a:t>
            </a:r>
            <a:br>
              <a:rPr lang="nl-BE" sz="1700" b="1" dirty="0">
                <a:solidFill>
                  <a:srgbClr val="7030A0"/>
                </a:solidFill>
                <a:latin typeface="Source Sans Pro"/>
              </a:rPr>
            </a:br>
            <a:r>
              <a:rPr lang="nl-BE" sz="1700" dirty="0">
                <a:latin typeface="Source Sans Pro"/>
              </a:rPr>
              <a:t>Gratis te downloaden via:</a:t>
            </a:r>
          </a:p>
          <a:p>
            <a:r>
              <a:rPr lang="nl-BE" sz="1700" dirty="0">
                <a:latin typeface="Source Sans Pro"/>
              </a:rPr>
              <a:t>Waterpas: klik </a:t>
            </a:r>
            <a:r>
              <a:rPr lang="nl-BE" sz="1700" dirty="0">
                <a:latin typeface="Source Sans Pro"/>
                <a:hlinkClick r:id="rId2">
                  <a:extLst>
                    <a:ext uri="{A12FA001-AC4F-418D-AE19-62706E023703}">
                      <ahyp:hlinkClr xmlns:ahyp="http://schemas.microsoft.com/office/drawing/2018/hyperlinkcolor" val="tx"/>
                    </a:ext>
                  </a:extLst>
                </a:hlinkClick>
              </a:rPr>
              <a:t>hier</a:t>
            </a:r>
            <a:r>
              <a:rPr lang="nl-BE" sz="1700" dirty="0">
                <a:latin typeface="Source Sans Pro"/>
              </a:rPr>
              <a:t>.</a:t>
            </a:r>
          </a:p>
          <a:p>
            <a:r>
              <a:rPr lang="nl-BE" sz="1700" dirty="0">
                <a:latin typeface="Source Sans Pro"/>
              </a:rPr>
              <a:t>Diploma: klik </a:t>
            </a:r>
            <a:r>
              <a:rPr lang="nl-BE" sz="1700" dirty="0">
                <a:latin typeface="Source Sans Pro"/>
                <a:hlinkClick r:id="rId3">
                  <a:extLst>
                    <a:ext uri="{A12FA001-AC4F-418D-AE19-62706E023703}">
                      <ahyp:hlinkClr xmlns:ahyp="http://schemas.microsoft.com/office/drawing/2018/hyperlinkcolor" val="tx"/>
                    </a:ext>
                  </a:extLst>
                </a:hlinkClick>
              </a:rPr>
              <a:t>hier</a:t>
            </a:r>
            <a:r>
              <a:rPr lang="nl-BE" sz="1700" dirty="0">
                <a:latin typeface="Source Sans Pro"/>
              </a:rPr>
              <a:t>.</a:t>
            </a:r>
          </a:p>
          <a:p>
            <a:r>
              <a:rPr lang="nl-BE" sz="1700" dirty="0">
                <a:latin typeface="Source Sans Pro"/>
              </a:rPr>
              <a:t>Brief voor ouders: klik </a:t>
            </a:r>
            <a:r>
              <a:rPr lang="nl-BE" sz="1700" dirty="0">
                <a:latin typeface="Source Sans Pro"/>
                <a:hlinkClick r:id="rId4">
                  <a:extLst>
                    <a:ext uri="{A12FA001-AC4F-418D-AE19-62706E023703}">
                      <ahyp:hlinkClr xmlns:ahyp="http://schemas.microsoft.com/office/drawing/2018/hyperlinkcolor" val="tx"/>
                    </a:ext>
                  </a:extLst>
                </a:hlinkClick>
              </a:rPr>
              <a:t>hier</a:t>
            </a:r>
            <a:r>
              <a:rPr lang="nl-BE" sz="1700" dirty="0">
                <a:latin typeface="Source Sans Pro"/>
              </a:rPr>
              <a:t>.</a:t>
            </a:r>
          </a:p>
          <a:p>
            <a:pPr marL="0" indent="0">
              <a:buNone/>
            </a:pPr>
            <a:r>
              <a:rPr lang="nl-BE" sz="1700" dirty="0">
                <a:latin typeface="Source Sans Pro"/>
              </a:rPr>
              <a:t> </a:t>
            </a:r>
          </a:p>
          <a:p>
            <a:pPr marL="0" indent="0">
              <a:buNone/>
            </a:pPr>
            <a:r>
              <a:rPr lang="nl-BE" sz="1700" b="1" dirty="0">
                <a:solidFill>
                  <a:srgbClr val="7030A0"/>
                </a:solidFill>
                <a:latin typeface="Source Sans Pro"/>
              </a:rPr>
              <a:t>Meer info?</a:t>
            </a:r>
            <a:br>
              <a:rPr lang="nl-BE" sz="1700" b="1" dirty="0">
                <a:solidFill>
                  <a:srgbClr val="7030A0"/>
                </a:solidFill>
                <a:latin typeface="Source Sans Pro"/>
              </a:rPr>
            </a:br>
            <a:r>
              <a:rPr lang="nl-BE" sz="1700" dirty="0">
                <a:latin typeface="Source Sans Pro"/>
              </a:rPr>
              <a:t>Tel: 056/44.07.94</a:t>
            </a:r>
            <a:br>
              <a:rPr lang="nl-BE" sz="1700" dirty="0">
                <a:latin typeface="Source Sans Pro"/>
              </a:rPr>
            </a:br>
            <a:r>
              <a:rPr lang="nl-BE" sz="1700" dirty="0">
                <a:effectLst/>
                <a:latin typeface="Source Sans Pro"/>
              </a:rPr>
              <a:t>E-mail: </a:t>
            </a:r>
            <a:r>
              <a:rPr lang="nl-BE" sz="1700" dirty="0">
                <a:effectLst/>
                <a:latin typeface="Source Sans Pro"/>
                <a:hlinkClick r:id="rId5"/>
              </a:rPr>
              <a:t>logo@logoleieland.be</a:t>
            </a:r>
            <a:r>
              <a:rPr lang="nl-BE" sz="1700" dirty="0">
                <a:effectLst/>
                <a:latin typeface="Source Sans Pro"/>
              </a:rPr>
              <a:t> </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a:t>
            </a:fld>
            <a:endParaRPr lang="nl-BE" dirty="0"/>
          </a:p>
        </p:txBody>
      </p:sp>
      <p:sp>
        <p:nvSpPr>
          <p:cNvPr id="10" name="Rechthoek 9"/>
          <p:cNvSpPr>
            <a:spLocks noChangeArrowheads="1"/>
          </p:cNvSpPr>
          <p:nvPr/>
        </p:nvSpPr>
        <p:spPr bwMode="auto">
          <a:xfrm rot="-5400000">
            <a:off x="9273269" y="4073525"/>
            <a:ext cx="5110480" cy="458470"/>
          </a:xfrm>
          <a:prstGeom prst="rect">
            <a:avLst/>
          </a:pr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VOEDING EN BEWEGING</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dirty="0"/>
          </a:p>
        </p:txBody>
      </p:sp>
      <p:pic>
        <p:nvPicPr>
          <p:cNvPr id="12" name="Afbeelding 11" descr="Waterpas - gezonde dranken op school : Handleiding - Artikel ..."/>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3482" y="4794722"/>
            <a:ext cx="5364479" cy="1606754"/>
          </a:xfrm>
          <a:prstGeom prst="rect">
            <a:avLst/>
          </a:prstGeom>
          <a:noFill/>
          <a:ln>
            <a:noFill/>
          </a:ln>
        </p:spPr>
      </p:pic>
    </p:spTree>
    <p:extLst>
      <p:ext uri="{BB962C8B-B14F-4D97-AF65-F5344CB8AC3E}">
        <p14:creationId xmlns:p14="http://schemas.microsoft.com/office/powerpoint/2010/main" val="2411482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4"/>
            <a:ext cx="9292334" cy="5065770"/>
          </a:xfrm>
        </p:spPr>
        <p:txBody>
          <a:bodyPr>
            <a:normAutofit fontScale="77500" lnSpcReduction="20000"/>
          </a:bodyPr>
          <a:lstStyle/>
          <a:p>
            <a:pPr marL="0" indent="0">
              <a:buNone/>
            </a:pPr>
            <a:r>
              <a:rPr lang="nl-BE" sz="3100" b="1" dirty="0" err="1">
                <a:solidFill>
                  <a:srgbClr val="92D050"/>
                </a:solidFill>
                <a:latin typeface="Source Sans Pro"/>
              </a:rPr>
              <a:t>Binnenluchtbrigade</a:t>
            </a:r>
            <a:endParaRPr lang="nl-BE" sz="3100" b="1" dirty="0">
              <a:solidFill>
                <a:srgbClr val="92D050"/>
              </a:solidFill>
              <a:latin typeface="Source Sans Pro"/>
            </a:endParaRPr>
          </a:p>
          <a:p>
            <a:pPr marL="0" indent="0">
              <a:buNone/>
            </a:pPr>
            <a:endParaRPr lang="nl-BE" dirty="0">
              <a:latin typeface="Source Sans Pro"/>
            </a:endParaRPr>
          </a:p>
          <a:p>
            <a:pPr marL="0" indent="0">
              <a:buNone/>
            </a:pPr>
            <a:r>
              <a:rPr lang="nl-NL" sz="2100" b="1" dirty="0">
                <a:solidFill>
                  <a:srgbClr val="92D050"/>
                </a:solidFill>
                <a:latin typeface="Source Sans Pro"/>
              </a:rPr>
              <a:t>Wat? </a:t>
            </a:r>
            <a:br>
              <a:rPr lang="nl-NL" sz="2100" b="1" dirty="0">
                <a:solidFill>
                  <a:srgbClr val="92D050"/>
                </a:solidFill>
                <a:latin typeface="Source Sans Pro"/>
              </a:rPr>
            </a:br>
            <a:r>
              <a:rPr lang="nl-BE" sz="2100" dirty="0">
                <a:latin typeface="Source Sans Pro"/>
              </a:rPr>
              <a:t>De </a:t>
            </a:r>
            <a:r>
              <a:rPr lang="nl-BE" sz="2100" dirty="0" err="1">
                <a:latin typeface="Source Sans Pro"/>
              </a:rPr>
              <a:t>binnenluchtbrigade</a:t>
            </a:r>
            <a:r>
              <a:rPr lang="nl-BE" sz="2100" dirty="0">
                <a:latin typeface="Source Sans Pro"/>
              </a:rPr>
              <a:t> is een coöperatief spel waarin de leerlingen worden uitgedaagd om samen, in kleine teams, de </a:t>
            </a:r>
            <a:r>
              <a:rPr lang="nl-BE" sz="2100" dirty="0" err="1">
                <a:latin typeface="Source Sans Pro"/>
              </a:rPr>
              <a:t>binnenlucht</a:t>
            </a:r>
            <a:r>
              <a:rPr lang="nl-BE" sz="2100" dirty="0">
                <a:latin typeface="Source Sans Pro"/>
              </a:rPr>
              <a:t> in de school en de klas gezonder te maken.</a:t>
            </a:r>
          </a:p>
          <a:p>
            <a:pPr marL="0" indent="0">
              <a:buNone/>
            </a:pPr>
            <a:r>
              <a:rPr lang="nl-BE" sz="2100" dirty="0">
                <a:latin typeface="Source Sans Pro"/>
              </a:rPr>
              <a:t>In de koffer zit handleiding voor de leerkracht, het spel en materialen, de handpop Stoffel en een CO2 meter. </a:t>
            </a:r>
          </a:p>
          <a:p>
            <a:pPr marL="0" indent="0">
              <a:buNone/>
            </a:pPr>
            <a:r>
              <a:rPr lang="nl-BE" sz="2100" dirty="0">
                <a:latin typeface="Source Sans Pro"/>
              </a:rPr>
              <a:t>Aan de hand van grondplaten bouwen jullie zelf een school en gaan jullie na op welke plekken in de school vervuiling kan optreden die voor een ongezonde </a:t>
            </a:r>
            <a:r>
              <a:rPr lang="nl-BE" sz="2100" dirty="0" err="1">
                <a:latin typeface="Source Sans Pro"/>
              </a:rPr>
              <a:t>binnenlucht</a:t>
            </a:r>
            <a:r>
              <a:rPr lang="nl-BE" sz="2100" dirty="0">
                <a:latin typeface="Source Sans Pro"/>
              </a:rPr>
              <a:t> kan zorgen. De teams binden de strijd aan tegen de vervuilde </a:t>
            </a:r>
            <a:r>
              <a:rPr lang="nl-BE" sz="2100" dirty="0" err="1">
                <a:latin typeface="Source Sans Pro"/>
              </a:rPr>
              <a:t>binnenlucht</a:t>
            </a:r>
            <a:r>
              <a:rPr lang="nl-BE" sz="2100" dirty="0">
                <a:latin typeface="Source Sans Pro"/>
              </a:rPr>
              <a:t> en doen dit aan de hand van vraagjes oplossen en leuke opdrachten uit te voeren. De vragen en opdrachten zijn aangepast per graad. </a:t>
            </a:r>
          </a:p>
          <a:p>
            <a:pPr marL="0" indent="0">
              <a:buNone/>
            </a:pPr>
            <a:endParaRPr lang="nl-BE" sz="2100" b="1" dirty="0">
              <a:solidFill>
                <a:srgbClr val="92D050"/>
              </a:solidFill>
              <a:latin typeface="Source Sans Pro"/>
            </a:endParaRPr>
          </a:p>
          <a:p>
            <a:pPr marL="0" indent="0">
              <a:buNone/>
            </a:pPr>
            <a:r>
              <a:rPr lang="nl-BE" sz="2100" b="1" dirty="0">
                <a:solidFill>
                  <a:srgbClr val="92D050"/>
                </a:solidFill>
                <a:latin typeface="Source Sans Pro"/>
              </a:rPr>
              <a:t>Kostprijs?</a:t>
            </a:r>
            <a:br>
              <a:rPr lang="nl-BE" sz="2100" dirty="0">
                <a:solidFill>
                  <a:srgbClr val="92D050"/>
                </a:solidFill>
                <a:latin typeface="Source Sans Pro"/>
              </a:rPr>
            </a:br>
            <a:r>
              <a:rPr lang="nl-BE" sz="2100" dirty="0">
                <a:latin typeface="Source Sans Pro"/>
              </a:rPr>
              <a:t>De </a:t>
            </a:r>
            <a:r>
              <a:rPr lang="nl-BE" sz="2100" dirty="0" err="1">
                <a:latin typeface="Source Sans Pro"/>
              </a:rPr>
              <a:t>binnenluchtbrigadekoffer</a:t>
            </a:r>
            <a:r>
              <a:rPr lang="nl-BE" sz="2100" dirty="0">
                <a:latin typeface="Source Sans Pro"/>
              </a:rPr>
              <a:t> kan je </a:t>
            </a:r>
            <a:r>
              <a:rPr lang="nl-BE" sz="2100" dirty="0">
                <a:latin typeface="Source Sans Pro"/>
                <a:hlinkClick r:id="rId2"/>
              </a:rPr>
              <a:t>hier</a:t>
            </a:r>
            <a:r>
              <a:rPr lang="nl-BE" sz="2100" dirty="0">
                <a:latin typeface="Source Sans Pro"/>
              </a:rPr>
              <a:t> bestellen en wordt gratis geleverd en opgehaald op je school.</a:t>
            </a:r>
          </a:p>
          <a:p>
            <a:pPr marL="0" indent="0">
              <a:buNone/>
            </a:pPr>
            <a:r>
              <a:rPr lang="nl-BE" sz="2100" dirty="0">
                <a:latin typeface="Source Sans Pro"/>
              </a:rPr>
              <a:t>Een CO2 meter kan je gratis </a:t>
            </a:r>
            <a:r>
              <a:rPr lang="nl-BE" sz="2100" dirty="0">
                <a:latin typeface="Source Sans Pro"/>
                <a:hlinkClick r:id="rId3"/>
              </a:rPr>
              <a:t>hier</a:t>
            </a:r>
            <a:r>
              <a:rPr lang="nl-BE" sz="2100" dirty="0">
                <a:latin typeface="Source Sans Pro"/>
              </a:rPr>
              <a:t> bij logo Leieland bestellen.</a:t>
            </a:r>
            <a:br>
              <a:rPr lang="nl-BE" sz="2100" dirty="0">
                <a:latin typeface="Source Sans Pro"/>
              </a:rPr>
            </a:br>
            <a:endParaRPr lang="nl-NL" sz="2100" dirty="0">
              <a:latin typeface="Source Sans Pro"/>
            </a:endParaRPr>
          </a:p>
          <a:p>
            <a:pPr marL="0" indent="0">
              <a:buNone/>
            </a:pPr>
            <a:r>
              <a:rPr lang="nl-NL" sz="2100" b="1" dirty="0">
                <a:solidFill>
                  <a:srgbClr val="92D050"/>
                </a:solidFill>
                <a:latin typeface="Source Sans Pro"/>
              </a:rPr>
              <a:t>Meer info? </a:t>
            </a:r>
            <a:br>
              <a:rPr lang="nl-NL" sz="2100" b="1" dirty="0">
                <a:solidFill>
                  <a:srgbClr val="92D050"/>
                </a:solidFill>
                <a:latin typeface="Source Sans Pro"/>
              </a:rPr>
            </a:br>
            <a:r>
              <a:rPr lang="nl-NL" sz="2100" dirty="0">
                <a:latin typeface="Source Sans Pro"/>
              </a:rPr>
              <a:t>Meer informatie vind je </a:t>
            </a:r>
            <a:r>
              <a:rPr lang="nl-NL" sz="2100" dirty="0">
                <a:latin typeface="Source Sans Pro"/>
                <a:hlinkClick r:id="rId4">
                  <a:extLst>
                    <a:ext uri="{A12FA001-AC4F-418D-AE19-62706E023703}">
                      <ahyp:hlinkClr xmlns:ahyp="http://schemas.microsoft.com/office/drawing/2018/hyperlinkcolor" val="tx"/>
                    </a:ext>
                  </a:extLst>
                </a:hlinkClick>
              </a:rPr>
              <a:t>hier</a:t>
            </a:r>
            <a:r>
              <a:rPr lang="nl-NL" sz="2100" dirty="0">
                <a:latin typeface="Source Sans Pro"/>
              </a:rPr>
              <a:t>. </a:t>
            </a:r>
            <a:endParaRPr lang="nl-BE" sz="21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90</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EDUCATIEF 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170" name="Picture 2" descr="doekoff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5343" y="4405745"/>
            <a:ext cx="1892039" cy="23157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Onderdelen binnenluchtbriga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6466" y="4436776"/>
            <a:ext cx="1731168" cy="22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007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7580375" cy="5389612"/>
          </a:xfrm>
        </p:spPr>
        <p:txBody>
          <a:bodyPr>
            <a:normAutofit/>
          </a:bodyPr>
          <a:lstStyle/>
          <a:p>
            <a:pPr marL="0" indent="0">
              <a:buNone/>
            </a:pPr>
            <a:r>
              <a:rPr lang="nl-BE" sz="2400" b="1" dirty="0">
                <a:solidFill>
                  <a:srgbClr val="92D050"/>
                </a:solidFill>
                <a:latin typeface="Source Sans Pro"/>
              </a:rPr>
              <a:t>Zonneslimme scholen</a:t>
            </a:r>
          </a:p>
          <a:p>
            <a:pPr marL="0" indent="0">
              <a:buNone/>
            </a:pPr>
            <a:endParaRPr lang="nl-BE" sz="1600" b="1" dirty="0">
              <a:solidFill>
                <a:srgbClr val="92D050"/>
              </a:solidFill>
              <a:latin typeface="Source Sans Pro"/>
            </a:endParaRPr>
          </a:p>
          <a:p>
            <a:pPr marL="0" indent="0">
              <a:buNone/>
            </a:pPr>
            <a:r>
              <a:rPr lang="nl-BE" sz="1600" b="1" dirty="0">
                <a:solidFill>
                  <a:srgbClr val="92D050"/>
                </a:solidFill>
                <a:latin typeface="Source Sans Pro"/>
              </a:rPr>
              <a:t>Wat?</a:t>
            </a:r>
            <a:r>
              <a:rPr lang="nl-BE" sz="1600" dirty="0">
                <a:solidFill>
                  <a:srgbClr val="92D050"/>
                </a:solidFill>
                <a:latin typeface="Source Sans Pro"/>
              </a:rPr>
              <a:t> </a:t>
            </a:r>
            <a:br>
              <a:rPr lang="nl-BE" sz="1600" dirty="0">
                <a:latin typeface="Source Sans Pro"/>
              </a:rPr>
            </a:br>
            <a:r>
              <a:rPr lang="nl-BE" sz="1600" dirty="0">
                <a:latin typeface="Source Sans Pro"/>
              </a:rPr>
              <a:t>Met de campagne </a:t>
            </a:r>
            <a:r>
              <a:rPr lang="nl-BE" sz="1600" dirty="0" err="1">
                <a:latin typeface="Source Sans Pro"/>
              </a:rPr>
              <a:t>zonneslimme</a:t>
            </a:r>
            <a:r>
              <a:rPr lang="nl-BE" sz="1600" dirty="0">
                <a:latin typeface="Source Sans Pro"/>
              </a:rPr>
              <a:t> scholen geef je de nodige aandacht aan UV-preventiemaatregelen op school op de speelplaats en bij buitenactiviteiten, maar ook tijdens schooluitstappen. </a:t>
            </a:r>
          </a:p>
          <a:p>
            <a:pPr marL="0" indent="0">
              <a:buNone/>
            </a:pPr>
            <a:r>
              <a:rPr lang="nl-BE" sz="1600" dirty="0">
                <a:latin typeface="Source Sans Pro"/>
              </a:rPr>
              <a:t>Je kan de doekoffer ontlenen en/ of gebruik maken van het lesmateriaal (1e, 2e, 3e leerjaar en 4e, 5e, 6e leerjaar). De koffer wordt op jullie school geleverd. </a:t>
            </a:r>
          </a:p>
          <a:p>
            <a:pPr marL="0" indent="0">
              <a:buNone/>
            </a:pPr>
            <a:r>
              <a:rPr lang="nl-BE" sz="1600" dirty="0">
                <a:latin typeface="Source Sans Pro"/>
              </a:rPr>
              <a:t>In het project is er ook aandacht voor structurele maatregelen en communicatie (bv. ouderfolders, brochures, affiches…)</a:t>
            </a:r>
          </a:p>
          <a:p>
            <a:endParaRPr lang="nl-BE" sz="1600" b="1" dirty="0">
              <a:latin typeface="Source Sans Pro"/>
            </a:endParaRPr>
          </a:p>
          <a:p>
            <a:pPr marL="0" indent="0">
              <a:buNone/>
            </a:pPr>
            <a:r>
              <a:rPr lang="nl-BE" sz="1600" b="1" dirty="0">
                <a:solidFill>
                  <a:srgbClr val="92D050"/>
                </a:solidFill>
                <a:latin typeface="Source Sans Pro"/>
              </a:rPr>
              <a:t>Kostprijs?</a:t>
            </a:r>
            <a:br>
              <a:rPr lang="nl-BE" sz="1600" dirty="0">
                <a:solidFill>
                  <a:srgbClr val="92D050"/>
                </a:solidFill>
                <a:latin typeface="Source Sans Pro"/>
              </a:rPr>
            </a:br>
            <a:r>
              <a:rPr lang="nl-BE" sz="1600" dirty="0">
                <a:latin typeface="Source Sans Pro"/>
              </a:rPr>
              <a:t>Al het materiaal is gratis </a:t>
            </a:r>
            <a:r>
              <a:rPr lang="nl-BE" sz="1600" dirty="0">
                <a:latin typeface="Source Sans Pro"/>
                <a:hlinkClick r:id="rId2"/>
              </a:rPr>
              <a:t>hier</a:t>
            </a:r>
            <a:r>
              <a:rPr lang="nl-BE" sz="1600" dirty="0">
                <a:latin typeface="Source Sans Pro"/>
              </a:rPr>
              <a:t> te downloaden of te bestellen.</a:t>
            </a:r>
            <a:br>
              <a:rPr lang="nl-BE" sz="1600" dirty="0">
                <a:latin typeface="Source Sans Pro"/>
              </a:rPr>
            </a:br>
            <a:br>
              <a:rPr lang="nl-BE" sz="1600" dirty="0">
                <a:latin typeface="Source Sans Pro"/>
              </a:rPr>
            </a:br>
            <a:br>
              <a:rPr lang="nl-BE" sz="1600" dirty="0">
                <a:latin typeface="Source Sans Pro"/>
              </a:rPr>
            </a:br>
            <a:r>
              <a:rPr lang="nl-BE" sz="1600" b="1" dirty="0">
                <a:solidFill>
                  <a:srgbClr val="92D050"/>
                </a:solidFill>
                <a:latin typeface="Source Sans Pro"/>
              </a:rPr>
              <a:t>Meer info?</a:t>
            </a:r>
            <a:br>
              <a:rPr lang="nl-BE" sz="1600" dirty="0">
                <a:solidFill>
                  <a:srgbClr val="92D050"/>
                </a:solidFill>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dirty="0">
                <a:latin typeface="Source Sans Pro"/>
                <a:hlinkClick r:id="rId3"/>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2"/>
              </a:rPr>
              <a:t>hier</a:t>
            </a:r>
            <a:r>
              <a:rPr lang="nl-BE" sz="1600" dirty="0">
                <a:latin typeface="Source Sans Pro"/>
              </a:rPr>
              <a:t>.</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91</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122" name="Picture 2" descr="Zonneslimme scholen - Affiches | Stichting tegen Ka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1" y="2447778"/>
            <a:ext cx="2826209" cy="3984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40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rgbClr val="92D050"/>
                </a:solidFill>
                <a:latin typeface="Source Sans Pro"/>
              </a:rPr>
              <a:t>Gezond uit eigen grond</a:t>
            </a:r>
          </a:p>
          <a:p>
            <a:pPr marL="0" indent="0">
              <a:buNone/>
            </a:pPr>
            <a:endParaRPr lang="nl-BE" dirty="0">
              <a:latin typeface="Source Sans Pro"/>
            </a:endParaRPr>
          </a:p>
          <a:p>
            <a:pPr marL="0" indent="0">
              <a:buNone/>
            </a:pPr>
            <a:r>
              <a:rPr lang="nl-NL" sz="1600" b="1" dirty="0">
                <a:solidFill>
                  <a:srgbClr val="92D050"/>
                </a:solidFill>
                <a:latin typeface="Source Sans Pro"/>
              </a:rPr>
              <a:t>Wat? </a:t>
            </a:r>
            <a:br>
              <a:rPr lang="nl-NL" sz="1600" b="1" dirty="0">
                <a:solidFill>
                  <a:srgbClr val="92D050"/>
                </a:solidFill>
                <a:latin typeface="Source Sans Pro"/>
              </a:rPr>
            </a:br>
            <a:r>
              <a:rPr lang="nl-NL" sz="1600" dirty="0">
                <a:latin typeface="Source Sans Pro"/>
              </a:rPr>
              <a:t>Moestuintjes zijn populairder dan ooit, steeds meer mensen willen </a:t>
            </a:r>
            <a:r>
              <a:rPr lang="nl-NL" sz="1600" b="1" dirty="0">
                <a:latin typeface="Source Sans Pro"/>
              </a:rPr>
              <a:t>gezonde voeding uit eigen tuin </a:t>
            </a:r>
            <a:r>
              <a:rPr lang="nl-NL" sz="1600" dirty="0">
                <a:latin typeface="Source Sans Pro"/>
              </a:rPr>
              <a:t>en gaan zelf aan de slag. </a:t>
            </a:r>
            <a:r>
              <a:rPr lang="nl-NL" sz="1600" b="1" dirty="0">
                <a:latin typeface="Source Sans Pro"/>
              </a:rPr>
              <a:t>Zelf tuinieren </a:t>
            </a:r>
            <a:r>
              <a:rPr lang="nl-NL" sz="1600" dirty="0">
                <a:latin typeface="Source Sans Pro"/>
              </a:rPr>
              <a:t>kan op een duurzame, goedkope en gezonde manier, maar het is niet altijd zo gemakkelijk om een goede én gezonde oogst te verkrijgen. De campagne ‘Gezond uit eigen grond’ biedt hierbij de nodige ondersteuning. </a:t>
            </a:r>
          </a:p>
          <a:p>
            <a:pPr marL="0" indent="0">
              <a:buNone/>
            </a:pPr>
            <a:endParaRPr lang="nl-NL" sz="1600" b="1" dirty="0">
              <a:solidFill>
                <a:srgbClr val="92D050"/>
              </a:solidFill>
              <a:latin typeface="Source Sans Pro"/>
            </a:endParaRPr>
          </a:p>
          <a:p>
            <a:pPr marL="0" indent="0">
              <a:buNone/>
            </a:pPr>
            <a:r>
              <a:rPr lang="nl-NL" sz="1600" b="1" dirty="0">
                <a:solidFill>
                  <a:srgbClr val="92D050"/>
                </a:solidFill>
                <a:latin typeface="Source Sans Pro"/>
              </a:rPr>
              <a:t>Meer info? </a:t>
            </a:r>
            <a:br>
              <a:rPr lang="nl-NL" sz="1600" b="1" dirty="0">
                <a:solidFill>
                  <a:srgbClr val="92D050"/>
                </a:solidFill>
                <a:latin typeface="Source Sans Pro"/>
              </a:rPr>
            </a:br>
            <a:r>
              <a:rPr lang="nl-NL" sz="1600" dirty="0">
                <a:latin typeface="Source Sans Pro"/>
              </a:rPr>
              <a:t>Meer informatie vind je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a:t>
            </a:r>
            <a:endParaRPr lang="nl-BE"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92</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6866" name="Picture 2" descr="De moestuin maakt een comeback in Vlaanderen. Mensen willen gezonde voeding uit eigen streek en gaan zelf aan de slag. Ontdek hier hoe een gezonde moestuin of kippenren eruitziet!"/>
          <p:cNvPicPr>
            <a:picLocks noChangeAspect="1" noChangeArrowheads="1"/>
          </p:cNvPicPr>
          <p:nvPr/>
        </p:nvPicPr>
        <p:blipFill rotWithShape="1">
          <a:blip r:embed="rId3">
            <a:extLst>
              <a:ext uri="{28A0092B-C50C-407E-A947-70E740481C1C}">
                <a14:useLocalDpi xmlns:a14="http://schemas.microsoft.com/office/drawing/2010/main" val="0"/>
              </a:ext>
            </a:extLst>
          </a:blip>
          <a:srcRect r="503" b="30062"/>
          <a:stretch/>
        </p:blipFill>
        <p:spPr bwMode="auto">
          <a:xfrm>
            <a:off x="4837177" y="3268314"/>
            <a:ext cx="5684520" cy="287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4341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26464" y="1045369"/>
            <a:ext cx="6540645" cy="4915217"/>
          </a:xfrm>
        </p:spPr>
        <p:txBody>
          <a:bodyPr>
            <a:normAutofit/>
          </a:bodyPr>
          <a:lstStyle/>
          <a:p>
            <a:pPr marL="0" indent="0">
              <a:buNone/>
            </a:pPr>
            <a:r>
              <a:rPr lang="nl-BE" sz="2400" b="1" dirty="0">
                <a:solidFill>
                  <a:srgbClr val="92D050"/>
                </a:solidFill>
                <a:latin typeface="Source Sans Pro"/>
              </a:rPr>
              <a:t>Milieu op school</a:t>
            </a:r>
            <a:endParaRPr lang="nl-BE" sz="2400" dirty="0">
              <a:solidFill>
                <a:srgbClr val="92D050"/>
              </a:solidFill>
              <a:latin typeface="Source Sans Pro"/>
            </a:endParaRPr>
          </a:p>
          <a:p>
            <a:pPr marL="0" indent="0">
              <a:buNone/>
            </a:pPr>
            <a:endParaRPr lang="nl-BE" dirty="0">
              <a:latin typeface="Source Sans Pro"/>
            </a:endParaRPr>
          </a:p>
          <a:p>
            <a:pPr marL="0" indent="0">
              <a:buNone/>
            </a:pPr>
            <a:r>
              <a:rPr lang="nl-NL" sz="1600" b="1" dirty="0">
                <a:solidFill>
                  <a:srgbClr val="92D050"/>
                </a:solidFill>
                <a:latin typeface="Source Sans Pro"/>
              </a:rPr>
              <a:t>Wat?</a:t>
            </a:r>
            <a:r>
              <a:rPr lang="nl-NL" sz="1600" dirty="0">
                <a:latin typeface="Source Sans Pro"/>
              </a:rPr>
              <a:t> </a:t>
            </a:r>
            <a:br>
              <a:rPr lang="nl-NL" sz="1600" dirty="0">
                <a:latin typeface="Source Sans Pro"/>
              </a:rPr>
            </a:br>
            <a:r>
              <a:rPr lang="nl-NL" sz="1600" dirty="0">
                <a:latin typeface="Source Sans Pro"/>
              </a:rPr>
              <a:t>MOS stimuleert basis- en secundaire scholen, om van de school een milieuvriendelijke en duurzame leeromgeving te maken. De MOS-begeleiders helpen je hierbij om persoonlijke doelstellingen te stellen voor jouw school. Je boekt naast milieuwinst ook educatieve winst als leerlingen verantwoordelijkheid in het milieubeleid van de school krijgen. Overigens kan je hierbij de link leggen naar o.a. gezonde voeding. </a:t>
            </a:r>
            <a:br>
              <a:rPr lang="nl-NL" sz="1600" dirty="0">
                <a:latin typeface="Source Sans Pro"/>
              </a:rPr>
            </a:br>
            <a:br>
              <a:rPr lang="nl-NL" sz="1600" b="1" dirty="0">
                <a:solidFill>
                  <a:srgbClr val="92D050"/>
                </a:solidFill>
                <a:latin typeface="Source Sans Pro"/>
              </a:rPr>
            </a:br>
            <a:endParaRPr lang="nl-NL" sz="1600" b="1" dirty="0">
              <a:solidFill>
                <a:srgbClr val="92D050"/>
              </a:solidFill>
              <a:latin typeface="Source Sans Pro"/>
            </a:endParaRPr>
          </a:p>
          <a:p>
            <a:pPr marL="0" indent="0">
              <a:buNone/>
            </a:pPr>
            <a:r>
              <a:rPr lang="nl-NL" sz="1600" b="1" dirty="0">
                <a:solidFill>
                  <a:srgbClr val="92D050"/>
                </a:solidFill>
                <a:latin typeface="Source Sans Pro"/>
              </a:rPr>
              <a:t>Meer info? </a:t>
            </a:r>
            <a:br>
              <a:rPr lang="nl-NL" sz="1600" b="1" dirty="0">
                <a:solidFill>
                  <a:srgbClr val="92D050"/>
                </a:solidFill>
                <a:latin typeface="Source Sans Pro"/>
              </a:rPr>
            </a:br>
            <a:r>
              <a:rPr lang="nl-NL" sz="1600" dirty="0">
                <a:latin typeface="Source Sans Pro"/>
              </a:rPr>
              <a:t>E-mail: </a:t>
            </a:r>
            <a:r>
              <a:rPr lang="nl-NL" sz="1600" dirty="0">
                <a:latin typeface="Source Sans Pro"/>
                <a:hlinkClick r:id="rId2"/>
              </a:rPr>
              <a:t>mos@west-vlaanderen.be</a:t>
            </a:r>
            <a:r>
              <a:rPr lang="nl-NL" sz="1600" dirty="0">
                <a:latin typeface="Source Sans Pro"/>
              </a:rPr>
              <a:t>  </a:t>
            </a:r>
            <a:br>
              <a:rPr lang="nl-NL" sz="1600" dirty="0">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93</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PROJECT</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3554" name="Picture 2" descr="Onderwijs en Vorming in Bruss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5369"/>
            <a:ext cx="2982029" cy="557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64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26464" y="1045369"/>
            <a:ext cx="6540645" cy="4915217"/>
          </a:xfrm>
        </p:spPr>
        <p:txBody>
          <a:bodyPr>
            <a:normAutofit/>
          </a:bodyPr>
          <a:lstStyle/>
          <a:p>
            <a:pPr marL="0" indent="0">
              <a:buNone/>
            </a:pPr>
            <a:r>
              <a:rPr lang="nl-BE" sz="2400" b="1" dirty="0">
                <a:solidFill>
                  <a:srgbClr val="92D050"/>
                </a:solidFill>
                <a:latin typeface="Source Sans Pro"/>
              </a:rPr>
              <a:t>Veilig omgaan met kraantjeswater op school</a:t>
            </a:r>
            <a:endParaRPr lang="nl-BE" sz="2400" dirty="0">
              <a:solidFill>
                <a:srgbClr val="92D050"/>
              </a:solidFill>
              <a:latin typeface="Source Sans Pro"/>
            </a:endParaRPr>
          </a:p>
          <a:p>
            <a:pPr marL="0" indent="0">
              <a:buNone/>
            </a:pPr>
            <a:endParaRPr lang="nl-BE" dirty="0">
              <a:latin typeface="Source Sans Pro"/>
            </a:endParaRPr>
          </a:p>
          <a:p>
            <a:pPr marL="0" indent="0">
              <a:buNone/>
            </a:pPr>
            <a:r>
              <a:rPr lang="nl-NL" sz="1600" b="1" dirty="0">
                <a:solidFill>
                  <a:srgbClr val="92D050"/>
                </a:solidFill>
                <a:latin typeface="Source Sans Pro"/>
              </a:rPr>
              <a:t>Wat?</a:t>
            </a:r>
            <a:r>
              <a:rPr lang="nl-NL" sz="1600" dirty="0">
                <a:latin typeface="Source Sans Pro"/>
              </a:rPr>
              <a:t> </a:t>
            </a:r>
            <a:br>
              <a:rPr lang="nl-NL" sz="1600" dirty="0">
                <a:latin typeface="Source Sans Pro"/>
              </a:rPr>
            </a:br>
            <a:r>
              <a:rPr lang="nl-NL" sz="1600" dirty="0">
                <a:latin typeface="Source Sans Pro"/>
              </a:rPr>
              <a:t>Deze folder van het Agentschap Zorg en Gezondheid en de Vlaamse Milieumaatschappij geeft richtlijnen voor schooldirecties en schoolbesturen, zodat leerlingen en leerkrachten </a:t>
            </a:r>
            <a:r>
              <a:rPr lang="nl-NL" sz="1600" b="1" dirty="0">
                <a:latin typeface="Source Sans Pro"/>
              </a:rPr>
              <a:t>veilig en gezond kraantjeswater kunnen drinken.</a:t>
            </a:r>
          </a:p>
          <a:p>
            <a:pPr marL="0" indent="0">
              <a:buNone/>
            </a:pPr>
            <a:endParaRPr lang="nl-NL" sz="1600" b="1" dirty="0">
              <a:solidFill>
                <a:srgbClr val="92D050"/>
              </a:solidFill>
              <a:latin typeface="Source Sans Pro"/>
            </a:endParaRPr>
          </a:p>
          <a:p>
            <a:pPr marL="0" indent="0">
              <a:buNone/>
            </a:pPr>
            <a:r>
              <a:rPr lang="nl-NL" sz="1600" b="1" dirty="0">
                <a:solidFill>
                  <a:srgbClr val="92D050"/>
                </a:solidFill>
                <a:latin typeface="Source Sans Pro"/>
              </a:rPr>
              <a:t>Kostprijs? </a:t>
            </a:r>
            <a:br>
              <a:rPr lang="nl-NL" sz="1600" b="1" dirty="0">
                <a:solidFill>
                  <a:srgbClr val="92D050"/>
                </a:solidFill>
                <a:latin typeface="Source Sans Pro"/>
              </a:rPr>
            </a:br>
            <a:r>
              <a:rPr lang="nl-NL" sz="1600" dirty="0">
                <a:latin typeface="Source Sans Pro"/>
              </a:rPr>
              <a:t>Gratis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 te bestellen.</a:t>
            </a:r>
            <a:br>
              <a:rPr lang="nl-NL" sz="1600" dirty="0">
                <a:latin typeface="Source Sans Pro"/>
              </a:rPr>
            </a:br>
            <a:br>
              <a:rPr lang="nl-NL" sz="1600" b="1" dirty="0">
                <a:solidFill>
                  <a:srgbClr val="92D050"/>
                </a:solidFill>
                <a:latin typeface="Source Sans Pro"/>
              </a:rPr>
            </a:br>
            <a:endParaRPr lang="nl-NL" sz="1600" b="1" dirty="0">
              <a:solidFill>
                <a:srgbClr val="92D050"/>
              </a:solidFill>
              <a:latin typeface="Source Sans Pro"/>
            </a:endParaRPr>
          </a:p>
          <a:p>
            <a:pPr marL="0" indent="0">
              <a:buNone/>
            </a:pPr>
            <a:r>
              <a:rPr lang="nl-NL" sz="1600" b="1" dirty="0">
                <a:solidFill>
                  <a:srgbClr val="92D050"/>
                </a:solidFill>
                <a:latin typeface="Source Sans Pro"/>
              </a:rPr>
              <a:t>Meer info? </a:t>
            </a:r>
            <a:br>
              <a:rPr lang="nl-NL" sz="1600" b="1" dirty="0">
                <a:solidFill>
                  <a:srgbClr val="92D050"/>
                </a:solidFill>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logo@logoleieland.be</a:t>
            </a:r>
            <a:br>
              <a:rPr lang="nl-NL" sz="1600" dirty="0">
                <a:latin typeface="Source Sans Pro"/>
              </a:rPr>
            </a:br>
            <a:r>
              <a:rPr lang="nl-NL" sz="1600" dirty="0">
                <a:latin typeface="Source Sans Pro"/>
              </a:rPr>
              <a:t>Website: meer informatie vind je </a:t>
            </a:r>
            <a:r>
              <a:rPr lang="nl-NL" sz="1600" dirty="0">
                <a:latin typeface="Source Sans Pro"/>
                <a:hlinkClick r:id="rId2">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94</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rgbClr val="92D050"/>
          </a:solidFill>
          <a:ln w="12700">
            <a:solidFill>
              <a:srgbClr val="92D050"/>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      GEZONDHEID EN MILIEU</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rgbClr val="92D050"/>
          </a:solidFill>
          <a:ln>
            <a:solidFill>
              <a:srgbClr val="92D050"/>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100" name="Picture 4" descr="Veilig kraantjeswater op school. Richtlijnen voor schooldirecties en  schoolbesturen | Vlaanderen.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 y="1272856"/>
            <a:ext cx="2990692" cy="42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13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0285837" cy="3011745"/>
          </a:xfrm>
        </p:spPr>
        <p:txBody>
          <a:bodyPr>
            <a:normAutofit/>
          </a:bodyPr>
          <a:lstStyle/>
          <a:p>
            <a:pPr marL="0" indent="0">
              <a:buNone/>
            </a:pPr>
            <a:r>
              <a:rPr lang="nl-BE" sz="2400" b="1" dirty="0">
                <a:solidFill>
                  <a:schemeClr val="accent2"/>
                </a:solidFill>
                <a:latin typeface="Source Sans Pro"/>
              </a:rPr>
              <a:t>Werkmap ‘Oprechte deelneming’</a:t>
            </a:r>
            <a:endParaRPr lang="nl-BE" sz="2400" dirty="0">
              <a:latin typeface="Source Sans Pro"/>
            </a:endParaRPr>
          </a:p>
          <a:p>
            <a:pPr marL="0" indent="0">
              <a:buNone/>
            </a:pPr>
            <a:endParaRPr lang="nl-BE" sz="1600" b="1" dirty="0">
              <a:solidFill>
                <a:schemeClr val="accent2"/>
              </a:solidFill>
              <a:latin typeface="Source Sans Pro"/>
            </a:endParaRPr>
          </a:p>
          <a:p>
            <a:pPr marL="0" indent="0">
              <a:buNone/>
            </a:pPr>
            <a:r>
              <a:rPr lang="nl-BE" sz="1600" b="1" dirty="0">
                <a:solidFill>
                  <a:schemeClr val="accent2"/>
                </a:solidFill>
                <a:latin typeface="Source Sans Pro"/>
              </a:rPr>
              <a:t>Wat? </a:t>
            </a:r>
            <a:br>
              <a:rPr lang="nl-BE" sz="1600" b="1" dirty="0">
                <a:latin typeface="Source Sans Pro"/>
              </a:rPr>
            </a:br>
            <a:r>
              <a:rPr lang="nl-BE" sz="1600" dirty="0">
                <a:latin typeface="Source Sans Pro"/>
              </a:rPr>
              <a:t>De werkmap bundelt inspirerende ervaringen van basisscholen rond </a:t>
            </a:r>
            <a:r>
              <a:rPr lang="nl-BE" sz="1600" b="1" dirty="0">
                <a:latin typeface="Source Sans Pro"/>
              </a:rPr>
              <a:t>leerlingenparticipatie</a:t>
            </a:r>
            <a:r>
              <a:rPr lang="nl-BE" sz="1600" dirty="0">
                <a:latin typeface="Source Sans Pro"/>
              </a:rPr>
              <a:t>. Ze geeft aanknopingspunten, tips en suggesties om in je klas of school aan de slag te gaan. Meer betrokkenheid van iedereen zorgt er immers voor dat iedereen meer gemotiveerd naar school komt! De school wordt er warmer, fijner en leefbaarder van.</a:t>
            </a:r>
          </a:p>
          <a:p>
            <a:pPr marL="0" indent="0">
              <a:buNone/>
            </a:pPr>
            <a:r>
              <a:rPr lang="nl-BE" sz="1600" dirty="0">
                <a:latin typeface="Source Sans Pro"/>
              </a:rPr>
              <a:t>De map 'Oprechte Deelneming. Werkmap leerlingenparticipatie voor alle kinderen van de basisschool' is een gezamenlijke uitgave van het Kinderrechtencommissariaat en de vzw </a:t>
            </a:r>
            <a:r>
              <a:rPr lang="nl-BE" sz="1600" dirty="0" err="1">
                <a:latin typeface="Source Sans Pro"/>
              </a:rPr>
              <a:t>Doedèskadèn</a:t>
            </a:r>
            <a:r>
              <a:rPr lang="nl-BE" sz="1600" dirty="0">
                <a:latin typeface="Source Sans Pro"/>
              </a:rPr>
              <a:t>. De map bestaat uit een brochure en afzonderlijke fiches. </a:t>
            </a:r>
          </a:p>
          <a:p>
            <a:pPr marL="0" indent="0">
              <a:buNone/>
            </a:pPr>
            <a:endParaRPr lang="nl-BE" sz="2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95</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Rechthoek 4"/>
          <p:cNvSpPr/>
          <p:nvPr/>
        </p:nvSpPr>
        <p:spPr>
          <a:xfrm>
            <a:off x="5159866" y="3580213"/>
            <a:ext cx="6096000" cy="2308324"/>
          </a:xfrm>
          <a:prstGeom prst="rect">
            <a:avLst/>
          </a:prstGeom>
        </p:spPr>
        <p:txBody>
          <a:bodyPr>
            <a:spAutoFit/>
          </a:bodyPr>
          <a:lstStyle/>
          <a:p>
            <a:r>
              <a:rPr lang="nl-BE" sz="1600" b="1" dirty="0">
                <a:solidFill>
                  <a:schemeClr val="accent2"/>
                </a:solidFill>
                <a:latin typeface="Source Sans Pro"/>
              </a:rPr>
              <a:t>Kostprijs?</a:t>
            </a:r>
            <a:br>
              <a:rPr lang="nl-BE" sz="1600" dirty="0">
                <a:latin typeface="Source Sans Pro"/>
              </a:rPr>
            </a:br>
            <a:r>
              <a:rPr lang="nl-BE" sz="1600" dirty="0">
                <a:latin typeface="Source Sans Pro"/>
              </a:rPr>
              <a:t>Gratis </a:t>
            </a:r>
            <a:r>
              <a:rPr lang="nl-BE" sz="1600" dirty="0">
                <a:latin typeface="Source Sans Pro"/>
                <a:hlinkClick r:id="rId2"/>
              </a:rPr>
              <a:t>hier</a:t>
            </a:r>
            <a:r>
              <a:rPr lang="nl-BE" sz="1600" dirty="0">
                <a:latin typeface="Source Sans Pro"/>
              </a:rPr>
              <a:t> uit te lenen via Logo Leieland.</a:t>
            </a:r>
            <a:br>
              <a:rPr lang="nl-BE" sz="1600" dirty="0">
                <a:latin typeface="Source Sans Pro"/>
              </a:rPr>
            </a:br>
            <a:r>
              <a:rPr lang="nl-BE" sz="1600" dirty="0">
                <a:latin typeface="Source Sans Pro"/>
              </a:rPr>
              <a:t>Gratis </a:t>
            </a:r>
            <a:r>
              <a:rPr lang="nl-BE" sz="1600" dirty="0">
                <a:latin typeface="Source Sans Pro"/>
                <a:hlinkClick r:id="rId3"/>
              </a:rPr>
              <a:t>hier</a:t>
            </a:r>
            <a:r>
              <a:rPr lang="nl-BE" sz="1600" dirty="0">
                <a:latin typeface="Source Sans Pro"/>
              </a:rPr>
              <a:t> te downloaden.</a:t>
            </a:r>
            <a:br>
              <a:rPr lang="nl-BE" sz="1600" dirty="0">
                <a:latin typeface="Source Sans Pro"/>
              </a:rPr>
            </a:br>
            <a:endParaRPr lang="nl-BE" sz="1600" dirty="0">
              <a:latin typeface="Source Sans Pro"/>
            </a:endParaRPr>
          </a:p>
          <a:p>
            <a:endParaRPr lang="nl-BE" sz="1600" b="1" dirty="0">
              <a:solidFill>
                <a:schemeClr val="accent2"/>
              </a:solidFill>
              <a:latin typeface="Source Sans Pro"/>
            </a:endParaRPr>
          </a:p>
          <a:p>
            <a:r>
              <a:rPr lang="nl-BE" sz="1600" b="1" dirty="0">
                <a:solidFill>
                  <a:schemeClr val="accent2"/>
                </a:solidFill>
                <a:latin typeface="Source Sans Pro"/>
              </a:rPr>
              <a:t>Meer info?</a:t>
            </a:r>
            <a:br>
              <a:rPr lang="nl-BE" sz="1600" dirty="0">
                <a:solidFill>
                  <a:schemeClr val="accent2"/>
                </a:solidFill>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u="sng" dirty="0">
                <a:latin typeface="Source Sans Pro"/>
                <a:hlinkClick r:id="rId4"/>
              </a:rPr>
              <a:t>logo@logoleieland.be</a:t>
            </a:r>
            <a:br>
              <a:rPr lang="nl-BE" sz="1600" dirty="0">
                <a:latin typeface="Source Sans Pro"/>
              </a:rPr>
            </a:br>
            <a:endParaRPr lang="nl-BE" sz="1600" dirty="0">
              <a:latin typeface="Source Sans Pro"/>
            </a:endParaRPr>
          </a:p>
        </p:txBody>
      </p:sp>
      <p:pic>
        <p:nvPicPr>
          <p:cNvPr id="4098" name="Picture 2" descr="https://publicaties.vlaanderen.be/sites/default/files/styles/thumb_2x/public/publication-covers/cover-suggestion-c814a39b83bcedd2bbd3401138388a84.jpg?itok=yIlKPEJ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470" y="3578510"/>
            <a:ext cx="2317660" cy="327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696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5" y="743902"/>
            <a:ext cx="10285837" cy="3011745"/>
          </a:xfrm>
        </p:spPr>
        <p:txBody>
          <a:bodyPr>
            <a:normAutofit fontScale="47500" lnSpcReduction="20000"/>
          </a:bodyPr>
          <a:lstStyle/>
          <a:p>
            <a:pPr marL="0" indent="0">
              <a:buNone/>
            </a:pPr>
            <a:r>
              <a:rPr lang="nl-BE" sz="5100" b="1" dirty="0">
                <a:solidFill>
                  <a:schemeClr val="accent2"/>
                </a:solidFill>
                <a:latin typeface="Source Sans Pro"/>
              </a:rPr>
              <a:t>Leerlijnen over gezond Leven</a:t>
            </a:r>
            <a:endParaRPr lang="nl-BE" sz="5100" dirty="0">
              <a:solidFill>
                <a:schemeClr val="accent2"/>
              </a:solidFill>
              <a:latin typeface="Source Sans Pro"/>
            </a:endParaRPr>
          </a:p>
          <a:p>
            <a:pPr marL="0" indent="0">
              <a:buNone/>
            </a:pPr>
            <a:endParaRPr lang="nl-BE" dirty="0">
              <a:latin typeface="Source Sans Pro"/>
            </a:endParaRPr>
          </a:p>
          <a:p>
            <a:pPr marL="0" indent="0">
              <a:buNone/>
            </a:pPr>
            <a:r>
              <a:rPr lang="nl-BE" sz="3400" b="1" dirty="0">
                <a:solidFill>
                  <a:schemeClr val="accent2"/>
                </a:solidFill>
                <a:latin typeface="Source Sans Pro"/>
              </a:rPr>
              <a:t>Wat? </a:t>
            </a:r>
            <a:br>
              <a:rPr lang="nl-BE" sz="3400" b="1" dirty="0">
                <a:latin typeface="Source Sans Pro"/>
              </a:rPr>
            </a:br>
            <a:r>
              <a:rPr lang="nl-BE" sz="3400" dirty="0">
                <a:latin typeface="Source Sans Pro"/>
              </a:rPr>
              <a:t>Met de nieuwe online leerlijnen over gezond leven van het Vlaams Instituut Gezond Leven en VAD ontdek je met een handige zoekfunctie welke </a:t>
            </a:r>
            <a:r>
              <a:rPr lang="nl-BE" sz="3400" b="1" dirty="0">
                <a:latin typeface="Source Sans Pro"/>
              </a:rPr>
              <a:t>leerinhouden</a:t>
            </a:r>
            <a:r>
              <a:rPr lang="nl-BE" sz="3400" dirty="0">
                <a:latin typeface="Source Sans Pro"/>
              </a:rPr>
              <a:t> geschikt zijn voor jouw klasgroep, van de 1ste kleuterklas tot het 6de middelbaar. En, je vindt er ook bijhorende </a:t>
            </a:r>
            <a:r>
              <a:rPr lang="nl-BE" sz="3400" b="1" dirty="0">
                <a:latin typeface="Source Sans Pro"/>
              </a:rPr>
              <a:t>lesmaterialen</a:t>
            </a:r>
            <a:r>
              <a:rPr lang="nl-BE" sz="3400" dirty="0">
                <a:latin typeface="Source Sans Pro"/>
              </a:rPr>
              <a:t>! Er zijn leerlijnen over </a:t>
            </a:r>
            <a:r>
              <a:rPr lang="nl-BE" sz="3400" b="1" dirty="0">
                <a:latin typeface="Source Sans Pro"/>
              </a:rPr>
              <a:t>voeding, bewegen &amp; minder zitten, roken, alcohol &amp; andere drugs, gamen en gokken.</a:t>
            </a:r>
          </a:p>
          <a:p>
            <a:pPr marL="0" indent="0">
              <a:buNone/>
            </a:pPr>
            <a:r>
              <a:rPr lang="nl-BE" sz="3400" dirty="0">
                <a:latin typeface="Source Sans Pro"/>
              </a:rPr>
              <a:t>De leerlijnen hebben als doel om diverse gezondheidsthema’s verticaal en horizontaal te integreren en te verankeren in de onderwijspraktijk. Dit wil zeggen zowel in verschillende leerjaren als in verschillende leergebieden of vakken. Want gezondheid hoort niet alleen thuis in één bepaalde les rond ‘gezondheidseducatie’.</a:t>
            </a:r>
          </a:p>
          <a:p>
            <a:pPr marL="0" indent="0">
              <a:buNone/>
            </a:pPr>
            <a:r>
              <a:rPr lang="nl-BE" sz="3400" dirty="0">
                <a:latin typeface="Source Sans Pro"/>
              </a:rPr>
              <a:t>Er werd een korte </a:t>
            </a:r>
            <a:r>
              <a:rPr lang="nl-BE" sz="3400" b="1" dirty="0">
                <a:latin typeface="Source Sans Pro"/>
              </a:rPr>
              <a:t>e-</a:t>
            </a:r>
            <a:r>
              <a:rPr lang="nl-BE" sz="3400" b="1" dirty="0" err="1">
                <a:latin typeface="Source Sans Pro"/>
              </a:rPr>
              <a:t>learning</a:t>
            </a:r>
            <a:r>
              <a:rPr lang="nl-BE" sz="3400" dirty="0">
                <a:latin typeface="Source Sans Pro"/>
              </a:rPr>
              <a:t> ontwikkeld die de leerlijnen stap voor stap uitleggen alsook e-</a:t>
            </a:r>
            <a:r>
              <a:rPr lang="nl-BE" sz="3400" dirty="0" err="1">
                <a:latin typeface="Source Sans Pro"/>
              </a:rPr>
              <a:t>learnings</a:t>
            </a:r>
            <a:r>
              <a:rPr lang="nl-BE" sz="3400" dirty="0">
                <a:latin typeface="Source Sans Pro"/>
              </a:rPr>
              <a:t> rond specifieke onderwerpen. </a:t>
            </a:r>
          </a:p>
          <a:p>
            <a:pPr marL="0" indent="0">
              <a:buNone/>
            </a:pPr>
            <a:endParaRPr lang="nl-BE" sz="29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96</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4578" name="Picture 2" descr="Nieuwe tool 'leerlijnen over gezond leven' | Logo Brugge-Ooste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83" y="3899528"/>
            <a:ext cx="425767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5159866" y="3866251"/>
            <a:ext cx="6096000" cy="2062103"/>
          </a:xfrm>
          <a:prstGeom prst="rect">
            <a:avLst/>
          </a:prstGeom>
        </p:spPr>
        <p:txBody>
          <a:bodyPr>
            <a:spAutoFit/>
          </a:bodyPr>
          <a:lstStyle/>
          <a:p>
            <a:r>
              <a:rPr lang="nl-BE" sz="1600" b="1" dirty="0">
                <a:solidFill>
                  <a:schemeClr val="accent2"/>
                </a:solidFill>
                <a:latin typeface="Source Sans Pro"/>
              </a:rPr>
              <a:t>Kostprijs?</a:t>
            </a:r>
            <a:br>
              <a:rPr lang="nl-BE" sz="1600" dirty="0">
                <a:latin typeface="Source Sans Pro"/>
              </a:rPr>
            </a:br>
            <a:r>
              <a:rPr lang="nl-BE" sz="1600" dirty="0">
                <a:latin typeface="Source Sans Pro"/>
              </a:rPr>
              <a:t>Gratis tool: klik </a:t>
            </a:r>
            <a:r>
              <a:rPr lang="nl-BE" sz="1600" dirty="0">
                <a:latin typeface="Source Sans Pro"/>
                <a:hlinkClick r:id="rId3">
                  <a:extLst>
                    <a:ext uri="{A12FA001-AC4F-418D-AE19-62706E023703}">
                      <ahyp:hlinkClr xmlns:ahyp="http://schemas.microsoft.com/office/drawing/2018/hyperlinkcolor" val="tx"/>
                    </a:ext>
                  </a:extLst>
                </a:hlinkClick>
              </a:rPr>
              <a:t>hier</a:t>
            </a:r>
            <a:r>
              <a:rPr lang="nl-BE" sz="1600" dirty="0">
                <a:latin typeface="Source Sans Pro"/>
              </a:rPr>
              <a:t>. </a:t>
            </a:r>
          </a:p>
          <a:p>
            <a:r>
              <a:rPr lang="en-US" sz="1600" dirty="0">
                <a:latin typeface="Source Sans Pro"/>
              </a:rPr>
              <a:t>E-learning: klik </a:t>
            </a:r>
            <a:r>
              <a:rPr lang="en-US" sz="1600" dirty="0">
                <a:latin typeface="Source Sans Pro"/>
                <a:hlinkClick r:id="rId4">
                  <a:extLst>
                    <a:ext uri="{A12FA001-AC4F-418D-AE19-62706E023703}">
                      <ahyp:hlinkClr xmlns:ahyp="http://schemas.microsoft.com/office/drawing/2018/hyperlinkcolor" val="tx"/>
                    </a:ext>
                  </a:extLst>
                </a:hlinkClick>
              </a:rPr>
              <a:t>hier</a:t>
            </a:r>
            <a:r>
              <a:rPr lang="en-US" sz="1600" dirty="0">
                <a:latin typeface="Source Sans Pro"/>
              </a:rPr>
              <a:t>.</a:t>
            </a:r>
            <a:r>
              <a:rPr lang="en-US" sz="1600" u="sng" dirty="0">
                <a:latin typeface="Source Sans Pro"/>
              </a:rPr>
              <a:t> </a:t>
            </a:r>
            <a:br>
              <a:rPr lang="en-US" sz="1600" u="sng" dirty="0">
                <a:latin typeface="Source Sans Pro"/>
              </a:rPr>
            </a:br>
            <a:r>
              <a:rPr lang="en-US" sz="1600" dirty="0">
                <a:latin typeface="Source Sans Pro"/>
              </a:rPr>
              <a:t> </a:t>
            </a:r>
            <a:endParaRPr lang="nl-BE" sz="1600" dirty="0">
              <a:latin typeface="Source Sans Pro"/>
            </a:endParaRPr>
          </a:p>
          <a:p>
            <a:r>
              <a:rPr lang="nl-BE" sz="1600" b="1" dirty="0">
                <a:solidFill>
                  <a:schemeClr val="accent2"/>
                </a:solidFill>
                <a:latin typeface="Source Sans Pro"/>
              </a:rPr>
              <a:t>Meer info?</a:t>
            </a:r>
            <a:br>
              <a:rPr lang="nl-BE" sz="1600" dirty="0">
                <a:solidFill>
                  <a:schemeClr val="accent2"/>
                </a:solidFill>
                <a:latin typeface="Source Sans Pro"/>
              </a:rPr>
            </a:br>
            <a:r>
              <a:rPr lang="nl-BE" sz="1600" dirty="0">
                <a:latin typeface="Source Sans Pro"/>
              </a:rPr>
              <a:t>Tel: 056/44.07.94</a:t>
            </a:r>
            <a:br>
              <a:rPr lang="nl-BE" sz="1600" dirty="0">
                <a:latin typeface="Source Sans Pro"/>
              </a:rPr>
            </a:br>
            <a:r>
              <a:rPr lang="nl-BE" sz="1600" dirty="0">
                <a:latin typeface="Source Sans Pro"/>
              </a:rPr>
              <a:t>E-mail: </a:t>
            </a:r>
            <a:r>
              <a:rPr lang="nl-BE" sz="1600" u="sng" dirty="0">
                <a:latin typeface="Source Sans Pro"/>
                <a:hlinkClick r:id="rId5"/>
              </a:rPr>
              <a:t>logo@logoleieland.be</a:t>
            </a:r>
            <a:br>
              <a:rPr lang="nl-BE" sz="1600" dirty="0">
                <a:latin typeface="Source Sans Pro"/>
              </a:rPr>
            </a:br>
            <a:r>
              <a:rPr lang="nl-BE" sz="1600" dirty="0">
                <a:latin typeface="Source Sans Pro"/>
              </a:rPr>
              <a:t>Website: meer informatie vind je </a:t>
            </a:r>
            <a:r>
              <a:rPr lang="nl-BE" sz="1600" dirty="0">
                <a:latin typeface="Source Sans Pro"/>
                <a:hlinkClick r:id="rId6">
                  <a:extLst>
                    <a:ext uri="{A12FA001-AC4F-418D-AE19-62706E023703}">
                      <ahyp:hlinkClr xmlns:ahyp="http://schemas.microsoft.com/office/drawing/2018/hyperlinkcolor" val="tx"/>
                    </a:ext>
                  </a:extLst>
                </a:hlinkClick>
              </a:rPr>
              <a:t>hier</a:t>
            </a:r>
            <a:r>
              <a:rPr lang="nl-BE" sz="1600" dirty="0">
                <a:latin typeface="Source Sans Pro"/>
              </a:rPr>
              <a:t>.</a:t>
            </a:r>
          </a:p>
        </p:txBody>
      </p:sp>
    </p:spTree>
    <p:extLst>
      <p:ext uri="{BB962C8B-B14F-4D97-AF65-F5344CB8AC3E}">
        <p14:creationId xmlns:p14="http://schemas.microsoft.com/office/powerpoint/2010/main" val="13438510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fontScale="92500" lnSpcReduction="10000"/>
          </a:bodyPr>
          <a:lstStyle/>
          <a:p>
            <a:pPr marL="0" indent="0">
              <a:buNone/>
            </a:pPr>
            <a:r>
              <a:rPr lang="nl-BE" sz="2600" b="1" dirty="0">
                <a:solidFill>
                  <a:schemeClr val="accent2"/>
                </a:solidFill>
                <a:latin typeface="Source Sans Pro"/>
              </a:rPr>
              <a:t>Gezond Opvoeden (ouders)</a:t>
            </a:r>
            <a:endParaRPr lang="nl-BE" sz="2600" dirty="0">
              <a:solidFill>
                <a:schemeClr val="accent2"/>
              </a:solidFill>
              <a:latin typeface="Source Sans Pro"/>
            </a:endParaRPr>
          </a:p>
          <a:p>
            <a:pPr marL="0" indent="0">
              <a:buNone/>
            </a:pPr>
            <a:endParaRPr lang="nl-BE" dirty="0">
              <a:latin typeface="Source Sans Pro"/>
            </a:endParaRPr>
          </a:p>
          <a:p>
            <a:pPr marL="0" indent="0">
              <a:buNone/>
            </a:pPr>
            <a:r>
              <a:rPr lang="nl-BE" sz="1700" b="1" dirty="0">
                <a:solidFill>
                  <a:schemeClr val="accent2"/>
                </a:solidFill>
                <a:latin typeface="Source Sans Pro"/>
              </a:rPr>
              <a:t>Wat? </a:t>
            </a:r>
            <a:br>
              <a:rPr lang="nl-BE" sz="1700" b="1" dirty="0">
                <a:latin typeface="Source Sans Pro"/>
              </a:rPr>
            </a:br>
            <a:r>
              <a:rPr lang="nl-NL" sz="1700" dirty="0">
                <a:latin typeface="Source Sans Pro"/>
              </a:rPr>
              <a:t>Niet alleen de school heeft een belangrijke rol in het </a:t>
            </a:r>
            <a:r>
              <a:rPr lang="nl-NL" sz="1700" b="1" dirty="0">
                <a:latin typeface="Source Sans Pro"/>
              </a:rPr>
              <a:t>ontwikkelen van gezond gedrag en gezonde leefstijl</a:t>
            </a:r>
            <a:r>
              <a:rPr lang="nl-NL" sz="1700" dirty="0">
                <a:latin typeface="Source Sans Pro"/>
              </a:rPr>
              <a:t> bij kinderen en jongeren. Ook ouders staan voor de grote uitdaging. Een uitdaging die soms héél wat vragen oproept en waarbij ondersteuning meer dan welkom is. Gezond Leven ontwikkelde in samenwerking met de VAD en </a:t>
            </a:r>
            <a:r>
              <a:rPr lang="nl-NL" sz="1700" dirty="0" err="1">
                <a:latin typeface="Source Sans Pro"/>
              </a:rPr>
              <a:t>UGent</a:t>
            </a:r>
            <a:r>
              <a:rPr lang="nl-NL" sz="1700" dirty="0">
                <a:latin typeface="Source Sans Pro"/>
              </a:rPr>
              <a:t> de website </a:t>
            </a:r>
            <a:r>
              <a:rPr lang="nl-NL" sz="1700" dirty="0">
                <a:latin typeface="Source Sans Pro"/>
                <a:hlinkClick r:id="rId2"/>
              </a:rPr>
              <a:t>www.gezondopvoeden.be</a:t>
            </a:r>
            <a:r>
              <a:rPr lang="nl-NL" sz="1700" dirty="0">
                <a:latin typeface="Source Sans Pro"/>
              </a:rPr>
              <a:t>. Een website met </a:t>
            </a:r>
            <a:r>
              <a:rPr lang="nl-NL" sz="1700" b="1" dirty="0">
                <a:latin typeface="Source Sans Pro"/>
              </a:rPr>
              <a:t>tips, informatie en handvaten </a:t>
            </a:r>
            <a:r>
              <a:rPr lang="nl-NL" sz="1700" dirty="0">
                <a:latin typeface="Source Sans Pro"/>
              </a:rPr>
              <a:t>voor de praktijk. Ze krijgen er antwoorden op vragen zoals: </a:t>
            </a:r>
            <a:r>
              <a:rPr lang="nl-NL" sz="1700" i="1" dirty="0">
                <a:latin typeface="Source Sans Pro"/>
              </a:rPr>
              <a:t>Hoe leer ik mijn kind groenten eten? Hoe ga ik als ouder verstandig om met computertijd en stimuleer ik mijn kind tot voldoende beweging? Hoe leer ik mijn kind gezonde keuzes maken?, </a:t>
            </a:r>
            <a:r>
              <a:rPr lang="nl-NL" sz="1700" dirty="0">
                <a:latin typeface="Source Sans Pro"/>
              </a:rPr>
              <a:t>... Werken jullie op school rond één of meerdere van de gezondheidsthema’s die aan bod komen op www.gezondopvoeden.be, dan is het zinvol in communicatie naar de ouders ((nieuws)brieven, schoolwebsite, brochure, schoolkrant, agenda, …) te verwijzen naar deze website. Ouders lezen er tips hoe ze de gezondheidsboodschappen die hun kinderen op school mee krijgen, ook thuis kunnen toepassen.</a:t>
            </a:r>
          </a:p>
          <a:p>
            <a:pPr marL="0" indent="0">
              <a:buNone/>
            </a:pPr>
            <a:r>
              <a:rPr lang="nl-NL" sz="1700" dirty="0">
                <a:latin typeface="Source Sans Pro"/>
              </a:rPr>
              <a:t>Bij Logo Leieland kan je overigens </a:t>
            </a:r>
            <a:r>
              <a:rPr lang="nl-NL" sz="1700" b="1" dirty="0">
                <a:latin typeface="Source Sans Pro"/>
              </a:rPr>
              <a:t>gratis postkaarten </a:t>
            </a:r>
            <a:r>
              <a:rPr lang="nl-NL" sz="1700" dirty="0">
                <a:latin typeface="Source Sans Pro"/>
              </a:rPr>
              <a:t>bestellen. </a:t>
            </a:r>
          </a:p>
          <a:p>
            <a:pPr marL="0" indent="0">
              <a:buNone/>
            </a:pPr>
            <a:endParaRPr lang="nl-NL" sz="1700" b="1" dirty="0">
              <a:solidFill>
                <a:srgbClr val="7030A0"/>
              </a:solidFill>
              <a:latin typeface="Source Sans Pro"/>
            </a:endParaRPr>
          </a:p>
          <a:p>
            <a:pPr marL="0" indent="0">
              <a:buNone/>
            </a:pPr>
            <a:r>
              <a:rPr lang="nl-BE" sz="1700" b="1" dirty="0">
                <a:solidFill>
                  <a:schemeClr val="accent2"/>
                </a:solidFill>
                <a:latin typeface="Source Sans Pro"/>
              </a:rPr>
              <a:t>Meer info?</a:t>
            </a:r>
            <a:r>
              <a:rPr lang="nl-BE" sz="1700" dirty="0">
                <a:solidFill>
                  <a:schemeClr val="accent2"/>
                </a:solidFill>
                <a:latin typeface="Source Sans Pro"/>
              </a:rPr>
              <a:t> </a:t>
            </a:r>
            <a:br>
              <a:rPr lang="nl-BE" sz="1700" dirty="0">
                <a:solidFill>
                  <a:schemeClr val="accent2"/>
                </a:solidFill>
                <a:latin typeface="Source Sans Pro"/>
              </a:rPr>
            </a:br>
            <a:r>
              <a:rPr lang="nl-BE" sz="1700" dirty="0">
                <a:latin typeface="Source Sans Pro"/>
              </a:rPr>
              <a:t>Telefoon: 056/44.07.94 </a:t>
            </a:r>
            <a:br>
              <a:rPr lang="nl-BE" sz="1700" dirty="0">
                <a:latin typeface="Source Sans Pro"/>
              </a:rPr>
            </a:br>
            <a:r>
              <a:rPr lang="nl-BE" sz="1700" dirty="0">
                <a:latin typeface="Source Sans Pro"/>
              </a:rPr>
              <a:t>E-mail: </a:t>
            </a:r>
            <a:r>
              <a:rPr lang="nl-BE" sz="1700" dirty="0">
                <a:latin typeface="Source Sans Pro"/>
                <a:hlinkClick r:id="rId3"/>
              </a:rPr>
              <a:t>logo@logoleieland.be</a:t>
            </a:r>
            <a:br>
              <a:rPr lang="nl-BE" sz="1700" dirty="0">
                <a:latin typeface="Source Sans Pro"/>
              </a:rPr>
            </a:br>
            <a:r>
              <a:rPr lang="nl-BE" sz="1700" dirty="0">
                <a:latin typeface="Source Sans Pro"/>
              </a:rPr>
              <a:t>Website: meer informatie vind je </a:t>
            </a:r>
            <a:r>
              <a:rPr lang="nl-BE" sz="1700" dirty="0">
                <a:latin typeface="Source Sans Pro"/>
                <a:hlinkClick r:id="rId2">
                  <a:extLst>
                    <a:ext uri="{A12FA001-AC4F-418D-AE19-62706E023703}">
                      <ahyp:hlinkClr xmlns:ahyp="http://schemas.microsoft.com/office/drawing/2018/hyperlinkcolor" val="tx"/>
                    </a:ext>
                  </a:extLst>
                </a:hlinkClick>
              </a:rPr>
              <a:t>hier</a:t>
            </a:r>
            <a:r>
              <a:rPr lang="nl-BE" sz="1700" dirty="0">
                <a:latin typeface="Source Sans Pro"/>
              </a:rPr>
              <a:t>.</a:t>
            </a: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97</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ONDERSTEUNING</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5602" name="Picture 2" descr="Gezond Opvoeden | Logo Waas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788" y="4302760"/>
            <a:ext cx="3211646" cy="226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733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7626" y="743902"/>
            <a:ext cx="9292334" cy="4915217"/>
          </a:xfrm>
        </p:spPr>
        <p:txBody>
          <a:bodyPr>
            <a:normAutofit/>
          </a:bodyPr>
          <a:lstStyle/>
          <a:p>
            <a:pPr marL="0" indent="0">
              <a:buNone/>
            </a:pPr>
            <a:r>
              <a:rPr lang="nl-BE" sz="2400" b="1" dirty="0">
                <a:solidFill>
                  <a:schemeClr val="accent2"/>
                </a:solidFill>
                <a:latin typeface="Source Sans Pro"/>
              </a:rPr>
              <a:t>Gezonde school</a:t>
            </a:r>
            <a:endParaRPr lang="nl-BE" sz="2400" dirty="0">
              <a:solidFill>
                <a:schemeClr val="accent2"/>
              </a:solidFill>
              <a:latin typeface="Source Sans Pro"/>
            </a:endParaRPr>
          </a:p>
          <a:p>
            <a:pPr marL="0" indent="0">
              <a:buNone/>
            </a:pPr>
            <a:endParaRPr lang="nl-BE" dirty="0">
              <a:latin typeface="Source Sans Pro"/>
            </a:endParaRPr>
          </a:p>
          <a:p>
            <a:pPr marL="0" indent="0">
              <a:buNone/>
            </a:pPr>
            <a:r>
              <a:rPr lang="nl-BE" sz="1600" b="1" dirty="0">
                <a:solidFill>
                  <a:schemeClr val="accent2"/>
                </a:solidFill>
                <a:latin typeface="Source Sans Pro"/>
              </a:rPr>
              <a:t>Wat? </a:t>
            </a:r>
            <a:br>
              <a:rPr lang="nl-BE" sz="1600" b="1" dirty="0">
                <a:latin typeface="Source Sans Pro"/>
              </a:rPr>
            </a:br>
            <a:r>
              <a:rPr lang="nl-NL" sz="1600" dirty="0">
                <a:latin typeface="Source Sans Pro"/>
              </a:rPr>
              <a:t>Gezonde school is de website met alle informatie die van belang is bij het uitwerken van een </a:t>
            </a:r>
            <a:r>
              <a:rPr lang="nl-NL" sz="1600" b="1" dirty="0">
                <a:latin typeface="Source Sans Pro"/>
              </a:rPr>
              <a:t>gezondheidsbeleid op school</a:t>
            </a:r>
            <a:r>
              <a:rPr lang="nl-NL" sz="1600" dirty="0">
                <a:latin typeface="Source Sans Pro"/>
              </a:rPr>
              <a:t>. Je kan er ondersteunende </a:t>
            </a:r>
            <a:r>
              <a:rPr lang="nl-NL" sz="1600" b="1" dirty="0">
                <a:latin typeface="Source Sans Pro"/>
              </a:rPr>
              <a:t>instrumenten</a:t>
            </a:r>
            <a:r>
              <a:rPr lang="nl-NL" sz="1600" dirty="0">
                <a:latin typeface="Source Sans Pro"/>
              </a:rPr>
              <a:t> terugvinden voor de opmaak van je beleid, nieuwsitems en een overzicht van kwalitatieve pakketten en materialen. </a:t>
            </a:r>
          </a:p>
          <a:p>
            <a:pPr marL="0" indent="0">
              <a:buNone/>
            </a:pPr>
            <a:endParaRPr lang="nl-NL" sz="1600" b="1" dirty="0">
              <a:solidFill>
                <a:schemeClr val="accent2"/>
              </a:solidFill>
              <a:latin typeface="Source Sans Pro"/>
            </a:endParaRPr>
          </a:p>
          <a:p>
            <a:pPr marL="0" indent="0">
              <a:buNone/>
            </a:pPr>
            <a:r>
              <a:rPr lang="nl-NL" sz="1600" b="1" dirty="0">
                <a:solidFill>
                  <a:schemeClr val="accent2"/>
                </a:solidFill>
                <a:latin typeface="Source Sans Pro"/>
              </a:rPr>
              <a:t>Meer info? </a:t>
            </a:r>
            <a:br>
              <a:rPr lang="nl-NL" sz="1600" dirty="0">
                <a:latin typeface="Source Sans Pro"/>
              </a:rPr>
            </a:br>
            <a:r>
              <a:rPr lang="nl-NL" sz="1600" dirty="0">
                <a:latin typeface="Source Sans Pro"/>
              </a:rPr>
              <a:t>Telefoon: 056/44.07.94</a:t>
            </a:r>
            <a:br>
              <a:rPr lang="nl-NL" sz="1600" dirty="0">
                <a:latin typeface="Source Sans Pro"/>
              </a:rPr>
            </a:br>
            <a:r>
              <a:rPr lang="nl-NL" sz="1600" dirty="0">
                <a:latin typeface="Source Sans Pro"/>
              </a:rPr>
              <a:t>E-mail: </a:t>
            </a:r>
            <a:r>
              <a:rPr lang="nl-NL" sz="1600" dirty="0">
                <a:latin typeface="Source Sans Pro"/>
                <a:hlinkClick r:id="rId2"/>
              </a:rPr>
              <a:t>logo@logoleieland.be</a:t>
            </a:r>
            <a:br>
              <a:rPr lang="nl-NL" sz="1600" dirty="0">
                <a:latin typeface="Source Sans Pro"/>
              </a:rPr>
            </a:br>
            <a:r>
              <a:rPr lang="nl-NL" sz="1600" dirty="0">
                <a:latin typeface="Source Sans Pro"/>
              </a:rPr>
              <a:t>Website: meer informatie vind je </a:t>
            </a:r>
            <a:r>
              <a:rPr lang="nl-NL" sz="1600" dirty="0">
                <a:latin typeface="Source Sans Pro"/>
                <a:hlinkClick r:id="rId3">
                  <a:extLst>
                    <a:ext uri="{A12FA001-AC4F-418D-AE19-62706E023703}">
                      <ahyp:hlinkClr xmlns:ahyp="http://schemas.microsoft.com/office/drawing/2018/hyperlinkcolor" val="tx"/>
                    </a:ext>
                  </a:extLst>
                </a:hlinkClick>
              </a:rPr>
              <a:t>hier</a:t>
            </a:r>
            <a:r>
              <a:rPr lang="nl-NL" sz="1600" dirty="0">
                <a:latin typeface="Source Sans Pro"/>
              </a:rPr>
              <a:t>.</a:t>
            </a:r>
            <a:endParaRPr lang="nl-BE" sz="1600" dirty="0">
              <a:latin typeface="Source Sans Pro"/>
            </a:endParaRPr>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98</a:t>
            </a:fld>
            <a:endParaRPr lang="nl-BE"/>
          </a:p>
        </p:txBody>
      </p:sp>
      <p:sp>
        <p:nvSpPr>
          <p:cNvPr id="10" name="Rechthoek 9"/>
          <p:cNvSpPr>
            <a:spLocks noChangeArrowheads="1"/>
          </p:cNvSpPr>
          <p:nvPr/>
        </p:nvSpPr>
        <p:spPr bwMode="auto">
          <a:xfrm rot="-5400000">
            <a:off x="9273269" y="4073525"/>
            <a:ext cx="5110480" cy="458470"/>
          </a:xfrm>
          <a:prstGeom prst="rect">
            <a:avLst/>
          </a:prstGeom>
          <a:solidFill>
            <a:schemeClr val="accent2"/>
          </a:solidFill>
          <a:ln w="12700">
            <a:solidFill>
              <a:schemeClr val="accent2"/>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Aft>
                <a:spcPts val="0"/>
              </a:spcAft>
            </a:pPr>
            <a:r>
              <a:rPr lang="nl-BE" sz="2400" b="1" kern="1200" dirty="0">
                <a:solidFill>
                  <a:schemeClr val="bg1"/>
                </a:solidFill>
                <a:effectLst/>
                <a:latin typeface="Source Sans Pro"/>
                <a:ea typeface="Calibri" panose="020F0502020204030204" pitchFamily="34" charset="0"/>
              </a:rPr>
              <a:t>THEMA-OVERSTIJGEND</a:t>
            </a:r>
            <a:endParaRPr lang="nl-BE" sz="2400" b="1" dirty="0">
              <a:solidFill>
                <a:schemeClr val="bg1"/>
              </a:solidFill>
              <a:effectLst/>
              <a:latin typeface="Times New Roman" panose="02020603050405020304" pitchFamily="18" charset="0"/>
              <a:ea typeface="Times New Roman" panose="02020603050405020304" pitchFamily="18" charset="0"/>
            </a:endParaRPr>
          </a:p>
        </p:txBody>
      </p:sp>
      <p:sp>
        <p:nvSpPr>
          <p:cNvPr id="11" name="Rechthoek 10"/>
          <p:cNvSpPr/>
          <p:nvPr/>
        </p:nvSpPr>
        <p:spPr>
          <a:xfrm>
            <a:off x="8128001" y="439579"/>
            <a:ext cx="3787504" cy="413385"/>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nl-BE" sz="2400" b="1" dirty="0">
                <a:latin typeface="Source Sans Pro"/>
              </a:rPr>
              <a:t>BELEIDSMATERIAAL</a:t>
            </a: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6626" name="Picture 2" descr="Wat is een gezondheidsbeleid op school? | Gezond Le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35" y="2993550"/>
            <a:ext cx="5462119" cy="386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241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7C0F7DF6-0891-4C89-AB79-072BFD111A44}" type="slidenum">
              <a:rPr lang="nl-BE" smtClean="0"/>
              <a:t>99</a:t>
            </a:fld>
            <a:endParaRPr lang="nl-BE"/>
          </a:p>
        </p:txBody>
      </p:sp>
      <p:pic>
        <p:nvPicPr>
          <p:cNvPr id="5" name="Afbeelding 4" descr="Afbeelding met tekst&#10;&#10;Automatisch gegenereerde beschrijving"/>
          <p:cNvPicPr/>
          <p:nvPr/>
        </p:nvPicPr>
        <p:blipFill>
          <a:blip r:embed="rId2">
            <a:extLst>
              <a:ext uri="{28A0092B-C50C-407E-A947-70E740481C1C}">
                <a14:useLocalDpi xmlns:a14="http://schemas.microsoft.com/office/drawing/2010/main" val="0"/>
              </a:ext>
            </a:extLst>
          </a:blip>
          <a:stretch>
            <a:fillRect/>
          </a:stretch>
        </p:blipFill>
        <p:spPr>
          <a:xfrm>
            <a:off x="0" y="-629920"/>
            <a:ext cx="12237720" cy="7595553"/>
          </a:xfrm>
          <a:prstGeom prst="rect">
            <a:avLst/>
          </a:prstGeom>
        </p:spPr>
      </p:pic>
    </p:spTree>
    <p:extLst>
      <p:ext uri="{BB962C8B-B14F-4D97-AF65-F5344CB8AC3E}">
        <p14:creationId xmlns:p14="http://schemas.microsoft.com/office/powerpoint/2010/main" val="3741791622"/>
      </p:ext>
    </p:extLst>
  </p:cSld>
  <p:clrMapOvr>
    <a:masterClrMapping/>
  </p:clrMapOvr>
</p:sld>
</file>

<file path=ppt/theme/theme1.xml><?xml version="1.0" encoding="utf-8"?>
<a:theme xmlns:a="http://schemas.openxmlformats.org/drawingml/2006/main" name="Kantoorthema">
  <a:themeElements>
    <a:clrScheme name="Aangepast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C00000"/>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angepast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C00000"/>
    </a:folHlink>
  </a:clrScheme>
</a:themeOverride>
</file>

<file path=ppt/theme/themeOverride2.xml><?xml version="1.0" encoding="utf-8"?>
<a:themeOverride xmlns:a="http://schemas.openxmlformats.org/drawingml/2006/main">
  <a:clrScheme name="Aangepast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C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8387703-a66d-446a-ada8-386a5f08e610">
      <Terms xmlns="http://schemas.microsoft.com/office/infopath/2007/PartnerControls"/>
    </lcf76f155ced4ddcb4097134ff3c332f>
    <TaxCatchAll xmlns="1e92e01d-58f4-4114-8ec4-27d432d195d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BF5AEC551D2647A8345739B042E7BE" ma:contentTypeVersion="16" ma:contentTypeDescription="Een nieuw document maken." ma:contentTypeScope="" ma:versionID="f5435e93e5282877155b14e5ce8a91a8">
  <xsd:schema xmlns:xsd="http://www.w3.org/2001/XMLSchema" xmlns:xs="http://www.w3.org/2001/XMLSchema" xmlns:p="http://schemas.microsoft.com/office/2006/metadata/properties" xmlns:ns2="88387703-a66d-446a-ada8-386a5f08e610" xmlns:ns3="1e92e01d-58f4-4114-8ec4-27d432d195db" targetNamespace="http://schemas.microsoft.com/office/2006/metadata/properties" ma:root="true" ma:fieldsID="7aca1d61a1c5f19eaa6eb8d1a7c406bc" ns2:_="" ns3:_="">
    <xsd:import namespace="88387703-a66d-446a-ada8-386a5f08e610"/>
    <xsd:import namespace="1e92e01d-58f4-4114-8ec4-27d432d195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87703-a66d-446a-ada8-386a5f08e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d45ee95-5268-48ab-ae6c-85fa015fc9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92e01d-58f4-4114-8ec4-27d432d195db"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6766012-2f23-4556-9b8c-9f2e94a31b19}" ma:internalName="TaxCatchAll" ma:showField="CatchAllData" ma:web="1e92e01d-58f4-4114-8ec4-27d432d195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7338B7-6B6A-4B41-9901-BB0D61B64546}">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88387703-a66d-446a-ada8-386a5f08e610"/>
    <ds:schemaRef ds:uri="http://purl.org/dc/terms/"/>
    <ds:schemaRef ds:uri="http://schemas.openxmlformats.org/package/2006/metadata/core-properties"/>
    <ds:schemaRef ds:uri="1e92e01d-58f4-4114-8ec4-27d432d195db"/>
    <ds:schemaRef ds:uri="http://www.w3.org/XML/1998/namespace"/>
  </ds:schemaRefs>
</ds:datastoreItem>
</file>

<file path=customXml/itemProps2.xml><?xml version="1.0" encoding="utf-8"?>
<ds:datastoreItem xmlns:ds="http://schemas.openxmlformats.org/officeDocument/2006/customXml" ds:itemID="{FC7545D3-A10E-43C5-91EF-1CA6FE984A3C}">
  <ds:schemaRefs>
    <ds:schemaRef ds:uri="http://schemas.microsoft.com/sharepoint/v3/contenttype/forms"/>
  </ds:schemaRefs>
</ds:datastoreItem>
</file>

<file path=customXml/itemProps3.xml><?xml version="1.0" encoding="utf-8"?>
<ds:datastoreItem xmlns:ds="http://schemas.openxmlformats.org/officeDocument/2006/customXml" ds:itemID="{EE08A6B5-D833-413E-A998-95B0D707C8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87703-a66d-446a-ada8-386a5f08e610"/>
    <ds:schemaRef ds:uri="1e92e01d-58f4-4114-8ec4-27d432d195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5996</TotalTime>
  <Words>15068</Words>
  <Application>Microsoft Office PowerPoint</Application>
  <PresentationFormat>Breedbeeld</PresentationFormat>
  <Paragraphs>1179</Paragraphs>
  <Slides>99</Slides>
  <Notes>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99</vt:i4>
      </vt:variant>
    </vt:vector>
  </HeadingPairs>
  <TitlesOfParts>
    <vt:vector size="105" baseType="lpstr">
      <vt:lpstr>Arial</vt:lpstr>
      <vt:lpstr>Calibri</vt:lpstr>
      <vt:lpstr>Calibri Light</vt:lpstr>
      <vt:lpstr>Source Sans Pro</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Intercommunale Leiedal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Sofie Bovijn</dc:creator>
  <cp:lastModifiedBy>Sharon Seynaeve</cp:lastModifiedBy>
  <cp:revision>346</cp:revision>
  <cp:lastPrinted>2023-03-20T09:48:26Z</cp:lastPrinted>
  <dcterms:created xsi:type="dcterms:W3CDTF">2021-05-07T08:09:08Z</dcterms:created>
  <dcterms:modified xsi:type="dcterms:W3CDTF">2023-03-20T12:39:49Z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0x01010068BF5AEC551D2647A8345739B042E7BE</vt:lpwstr>
  </property>
  <property fmtid="{D5CDD505-2E9C-101B-9397-08002B2CF9AE}" pid="3" name="MediaServiceImageTags">
    <vt:lpwstr/>
  </property>
</Properties>
</file>