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0"/>
  </p:notesMasterIdLst>
  <p:sldIdLst>
    <p:sldId id="259" r:id="rId5"/>
    <p:sldId id="258" r:id="rId6"/>
    <p:sldId id="298" r:id="rId7"/>
    <p:sldId id="260" r:id="rId8"/>
    <p:sldId id="261" r:id="rId9"/>
    <p:sldId id="268" r:id="rId10"/>
    <p:sldId id="269" r:id="rId11"/>
    <p:sldId id="304" r:id="rId12"/>
    <p:sldId id="271" r:id="rId13"/>
    <p:sldId id="296" r:id="rId14"/>
    <p:sldId id="272" r:id="rId15"/>
    <p:sldId id="281" r:id="rId16"/>
    <p:sldId id="262" r:id="rId17"/>
    <p:sldId id="265" r:id="rId18"/>
    <p:sldId id="264" r:id="rId19"/>
    <p:sldId id="274" r:id="rId20"/>
    <p:sldId id="300" r:id="rId21"/>
    <p:sldId id="282" r:id="rId22"/>
    <p:sldId id="292" r:id="rId23"/>
    <p:sldId id="266" r:id="rId24"/>
    <p:sldId id="277" r:id="rId25"/>
    <p:sldId id="278" r:id="rId26"/>
    <p:sldId id="279" r:id="rId27"/>
    <p:sldId id="313" r:id="rId28"/>
    <p:sldId id="276" r:id="rId29"/>
    <p:sldId id="297" r:id="rId30"/>
    <p:sldId id="303" r:id="rId31"/>
    <p:sldId id="305" r:id="rId32"/>
    <p:sldId id="291" r:id="rId33"/>
    <p:sldId id="280" r:id="rId34"/>
    <p:sldId id="284" r:id="rId35"/>
    <p:sldId id="294" r:id="rId36"/>
    <p:sldId id="299" r:id="rId37"/>
    <p:sldId id="286" r:id="rId38"/>
    <p:sldId id="311" r:id="rId39"/>
    <p:sldId id="312" r:id="rId40"/>
    <p:sldId id="285" r:id="rId41"/>
    <p:sldId id="295" r:id="rId42"/>
    <p:sldId id="283" r:id="rId43"/>
    <p:sldId id="287" r:id="rId44"/>
    <p:sldId id="301" r:id="rId45"/>
    <p:sldId id="275" r:id="rId46"/>
    <p:sldId id="293" r:id="rId47"/>
    <p:sldId id="289" r:id="rId48"/>
    <p:sldId id="263" r:id="rId49"/>
  </p:sldIdLst>
  <p:sldSz cx="12192000" cy="6858000"/>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a:srgbClr val="773E13"/>
    <a:srgbClr val="C90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7B6AA-270B-45C2-A5C9-FAAA7658A090}" v="13" dt="2023-03-20T10:10:09.9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75251" autoAdjust="0"/>
  </p:normalViewPr>
  <p:slideViewPr>
    <p:cSldViewPr snapToGrid="0">
      <p:cViewPr varScale="1">
        <p:scale>
          <a:sx n="64" d="100"/>
          <a:sy n="64" d="100"/>
        </p:scale>
        <p:origin x="156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Seynaeve" userId="f43791f6-5a7f-40d3-98e7-ac0248366068" providerId="ADAL" clId="{4877B6AA-270B-45C2-A5C9-FAAA7658A090}"/>
    <pc:docChg chg="undo redo custSel addSld modSld sldOrd modNotesMaster">
      <pc:chgData name="Sharon Seynaeve" userId="f43791f6-5a7f-40d3-98e7-ac0248366068" providerId="ADAL" clId="{4877B6AA-270B-45C2-A5C9-FAAA7658A090}" dt="2023-03-20T15:19:47.455" v="521" actId="1076"/>
      <pc:docMkLst>
        <pc:docMk/>
      </pc:docMkLst>
      <pc:sldChg chg="addSp delSp modSp mod">
        <pc:chgData name="Sharon Seynaeve" userId="f43791f6-5a7f-40d3-98e7-ac0248366068" providerId="ADAL" clId="{4877B6AA-270B-45C2-A5C9-FAAA7658A090}" dt="2023-03-20T09:59:48.641" v="453" actId="20577"/>
        <pc:sldMkLst>
          <pc:docMk/>
          <pc:sldMk cId="296990732" sldId="258"/>
        </pc:sldMkLst>
        <pc:spChg chg="mod">
          <ac:chgData name="Sharon Seynaeve" userId="f43791f6-5a7f-40d3-98e7-ac0248366068" providerId="ADAL" clId="{4877B6AA-270B-45C2-A5C9-FAAA7658A090}" dt="2023-03-20T09:59:48.641" v="453" actId="20577"/>
          <ac:spMkLst>
            <pc:docMk/>
            <pc:sldMk cId="296990732" sldId="258"/>
            <ac:spMk id="3" creationId="{00000000-0000-0000-0000-000000000000}"/>
          </ac:spMkLst>
        </pc:spChg>
        <pc:spChg chg="mod">
          <ac:chgData name="Sharon Seynaeve" userId="f43791f6-5a7f-40d3-98e7-ac0248366068" providerId="ADAL" clId="{4877B6AA-270B-45C2-A5C9-FAAA7658A090}" dt="2023-03-20T09:25:29.465" v="32" actId="1076"/>
          <ac:spMkLst>
            <pc:docMk/>
            <pc:sldMk cId="296990732" sldId="258"/>
            <ac:spMk id="5" creationId="{00000000-0000-0000-0000-000000000000}"/>
          </ac:spMkLst>
        </pc:spChg>
        <pc:spChg chg="add mod">
          <ac:chgData name="Sharon Seynaeve" userId="f43791f6-5a7f-40d3-98e7-ac0248366068" providerId="ADAL" clId="{4877B6AA-270B-45C2-A5C9-FAAA7658A090}" dt="2023-03-20T09:30:25.330" v="80" actId="1076"/>
          <ac:spMkLst>
            <pc:docMk/>
            <pc:sldMk cId="296990732" sldId="258"/>
            <ac:spMk id="6" creationId="{0DA96ECE-C4E5-2119-8916-97E415836CE8}"/>
          </ac:spMkLst>
        </pc:spChg>
        <pc:spChg chg="del mod">
          <ac:chgData name="Sharon Seynaeve" userId="f43791f6-5a7f-40d3-98e7-ac0248366068" providerId="ADAL" clId="{4877B6AA-270B-45C2-A5C9-FAAA7658A090}" dt="2023-03-20T09:30:59.991" v="103" actId="478"/>
          <ac:spMkLst>
            <pc:docMk/>
            <pc:sldMk cId="296990732" sldId="258"/>
            <ac:spMk id="8" creationId="{00000000-0000-0000-0000-000000000000}"/>
          </ac:spMkLst>
        </pc:spChg>
        <pc:spChg chg="mod">
          <ac:chgData name="Sharon Seynaeve" userId="f43791f6-5a7f-40d3-98e7-ac0248366068" providerId="ADAL" clId="{4877B6AA-270B-45C2-A5C9-FAAA7658A090}" dt="2023-03-20T09:27:07.214" v="53" actId="1076"/>
          <ac:spMkLst>
            <pc:docMk/>
            <pc:sldMk cId="296990732" sldId="258"/>
            <ac:spMk id="10" creationId="{00000000-0000-0000-0000-000000000000}"/>
          </ac:spMkLst>
        </pc:spChg>
      </pc:sldChg>
      <pc:sldChg chg="modSp mod">
        <pc:chgData name="Sharon Seynaeve" userId="f43791f6-5a7f-40d3-98e7-ac0248366068" providerId="ADAL" clId="{4877B6AA-270B-45C2-A5C9-FAAA7658A090}" dt="2023-03-20T08:59:13.856" v="8" actId="1076"/>
        <pc:sldMkLst>
          <pc:docMk/>
          <pc:sldMk cId="1045621662" sldId="262"/>
        </pc:sldMkLst>
        <pc:picChg chg="mod">
          <ac:chgData name="Sharon Seynaeve" userId="f43791f6-5a7f-40d3-98e7-ac0248366068" providerId="ADAL" clId="{4877B6AA-270B-45C2-A5C9-FAAA7658A090}" dt="2023-03-20T08:59:13.856" v="8" actId="1076"/>
          <ac:picMkLst>
            <pc:docMk/>
            <pc:sldMk cId="1045621662" sldId="262"/>
            <ac:picMk id="8" creationId="{00000000-0000-0000-0000-000000000000}"/>
          </ac:picMkLst>
        </pc:picChg>
      </pc:sldChg>
      <pc:sldChg chg="modSp">
        <pc:chgData name="Sharon Seynaeve" userId="f43791f6-5a7f-40d3-98e7-ac0248366068" providerId="ADAL" clId="{4877B6AA-270B-45C2-A5C9-FAAA7658A090}" dt="2023-03-20T08:59:20.281" v="9" actId="1076"/>
        <pc:sldMkLst>
          <pc:docMk/>
          <pc:sldMk cId="433051079" sldId="265"/>
        </pc:sldMkLst>
        <pc:picChg chg="mod">
          <ac:chgData name="Sharon Seynaeve" userId="f43791f6-5a7f-40d3-98e7-ac0248366068" providerId="ADAL" clId="{4877B6AA-270B-45C2-A5C9-FAAA7658A090}" dt="2023-03-20T08:59:20.281" v="9" actId="1076"/>
          <ac:picMkLst>
            <pc:docMk/>
            <pc:sldMk cId="433051079" sldId="265"/>
            <ac:picMk id="1026" creationId="{00000000-0000-0000-0000-000000000000}"/>
          </ac:picMkLst>
        </pc:picChg>
      </pc:sldChg>
      <pc:sldChg chg="modSp">
        <pc:chgData name="Sharon Seynaeve" userId="f43791f6-5a7f-40d3-98e7-ac0248366068" providerId="ADAL" clId="{4877B6AA-270B-45C2-A5C9-FAAA7658A090}" dt="2023-03-20T08:58:59.755" v="6" actId="1076"/>
        <pc:sldMkLst>
          <pc:docMk/>
          <pc:sldMk cId="2440026564" sldId="272"/>
        </pc:sldMkLst>
        <pc:picChg chg="mod">
          <ac:chgData name="Sharon Seynaeve" userId="f43791f6-5a7f-40d3-98e7-ac0248366068" providerId="ADAL" clId="{4877B6AA-270B-45C2-A5C9-FAAA7658A090}" dt="2023-03-20T08:58:59.755" v="6" actId="1076"/>
          <ac:picMkLst>
            <pc:docMk/>
            <pc:sldMk cId="2440026564" sldId="272"/>
            <ac:picMk id="7170" creationId="{00000000-0000-0000-0000-000000000000}"/>
          </ac:picMkLst>
        </pc:picChg>
      </pc:sldChg>
      <pc:sldChg chg="ord">
        <pc:chgData name="Sharon Seynaeve" userId="f43791f6-5a7f-40d3-98e7-ac0248366068" providerId="ADAL" clId="{4877B6AA-270B-45C2-A5C9-FAAA7658A090}" dt="2023-03-20T09:02:13.402" v="12"/>
        <pc:sldMkLst>
          <pc:docMk/>
          <pc:sldMk cId="274898072" sldId="274"/>
        </pc:sldMkLst>
      </pc:sldChg>
      <pc:sldChg chg="modSp mod">
        <pc:chgData name="Sharon Seynaeve" userId="f43791f6-5a7f-40d3-98e7-ac0248366068" providerId="ADAL" clId="{4877B6AA-270B-45C2-A5C9-FAAA7658A090}" dt="2023-03-20T08:59:07.918" v="7" actId="1076"/>
        <pc:sldMkLst>
          <pc:docMk/>
          <pc:sldMk cId="728770117" sldId="281"/>
        </pc:sldMkLst>
        <pc:picChg chg="mod">
          <ac:chgData name="Sharon Seynaeve" userId="f43791f6-5a7f-40d3-98e7-ac0248366068" providerId="ADAL" clId="{4877B6AA-270B-45C2-A5C9-FAAA7658A090}" dt="2023-03-20T08:59:07.918" v="7" actId="1076"/>
          <ac:picMkLst>
            <pc:docMk/>
            <pc:sldMk cId="728770117" sldId="281"/>
            <ac:picMk id="7" creationId="{00000000-0000-0000-0000-000000000000}"/>
          </ac:picMkLst>
        </pc:picChg>
      </pc:sldChg>
      <pc:sldChg chg="modSp mod">
        <pc:chgData name="Sharon Seynaeve" userId="f43791f6-5a7f-40d3-98e7-ac0248366068" providerId="ADAL" clId="{4877B6AA-270B-45C2-A5C9-FAAA7658A090}" dt="2023-03-14T15:06:48.121" v="3" actId="20577"/>
        <pc:sldMkLst>
          <pc:docMk/>
          <pc:sldMk cId="2528754661" sldId="294"/>
        </pc:sldMkLst>
        <pc:spChg chg="mod">
          <ac:chgData name="Sharon Seynaeve" userId="f43791f6-5a7f-40d3-98e7-ac0248366068" providerId="ADAL" clId="{4877B6AA-270B-45C2-A5C9-FAAA7658A090}" dt="2023-03-14T15:06:48.121" v="3" actId="20577"/>
          <ac:spMkLst>
            <pc:docMk/>
            <pc:sldMk cId="2528754661" sldId="294"/>
            <ac:spMk id="3" creationId="{00000000-0000-0000-0000-000000000000}"/>
          </ac:spMkLst>
        </pc:spChg>
      </pc:sldChg>
      <pc:sldChg chg="modSp mod">
        <pc:chgData name="Sharon Seynaeve" userId="f43791f6-5a7f-40d3-98e7-ac0248366068" providerId="ADAL" clId="{4877B6AA-270B-45C2-A5C9-FAAA7658A090}" dt="2023-03-20T08:58:43.733" v="4" actId="1076"/>
        <pc:sldMkLst>
          <pc:docMk/>
          <pc:sldMk cId="2411482178" sldId="296"/>
        </pc:sldMkLst>
        <pc:picChg chg="mod">
          <ac:chgData name="Sharon Seynaeve" userId="f43791f6-5a7f-40d3-98e7-ac0248366068" providerId="ADAL" clId="{4877B6AA-270B-45C2-A5C9-FAAA7658A090}" dt="2023-03-20T08:58:43.733" v="4" actId="1076"/>
          <ac:picMkLst>
            <pc:docMk/>
            <pc:sldMk cId="2411482178" sldId="296"/>
            <ac:picMk id="12" creationId="{00000000-0000-0000-0000-000000000000}"/>
          </ac:picMkLst>
        </pc:picChg>
      </pc:sldChg>
      <pc:sldChg chg="addSp modSp mod">
        <pc:chgData name="Sharon Seynaeve" userId="f43791f6-5a7f-40d3-98e7-ac0248366068" providerId="ADAL" clId="{4877B6AA-270B-45C2-A5C9-FAAA7658A090}" dt="2023-03-20T10:01:20.706" v="471" actId="20577"/>
        <pc:sldMkLst>
          <pc:docMk/>
          <pc:sldMk cId="93907696" sldId="298"/>
        </pc:sldMkLst>
        <pc:spChg chg="add mod">
          <ac:chgData name="Sharon Seynaeve" userId="f43791f6-5a7f-40d3-98e7-ac0248366068" providerId="ADAL" clId="{4877B6AA-270B-45C2-A5C9-FAAA7658A090}" dt="2023-03-20T09:47:43.289" v="363" actId="113"/>
          <ac:spMkLst>
            <pc:docMk/>
            <pc:sldMk cId="93907696" sldId="298"/>
            <ac:spMk id="2" creationId="{9E5EBEAB-4F9D-0FB8-9DA7-E2F8B109B7E5}"/>
          </ac:spMkLst>
        </pc:spChg>
        <pc:spChg chg="mod">
          <ac:chgData name="Sharon Seynaeve" userId="f43791f6-5a7f-40d3-98e7-ac0248366068" providerId="ADAL" clId="{4877B6AA-270B-45C2-A5C9-FAAA7658A090}" dt="2023-03-20T10:01:20.706" v="471" actId="20577"/>
          <ac:spMkLst>
            <pc:docMk/>
            <pc:sldMk cId="93907696" sldId="298"/>
            <ac:spMk id="3" creationId="{00000000-0000-0000-0000-000000000000}"/>
          </ac:spMkLst>
        </pc:spChg>
      </pc:sldChg>
      <pc:sldChg chg="modSp">
        <pc:chgData name="Sharon Seynaeve" userId="f43791f6-5a7f-40d3-98e7-ac0248366068" providerId="ADAL" clId="{4877B6AA-270B-45C2-A5C9-FAAA7658A090}" dt="2023-03-20T08:58:51.656" v="5" actId="1076"/>
        <pc:sldMkLst>
          <pc:docMk/>
          <pc:sldMk cId="2223105930" sldId="304"/>
        </pc:sldMkLst>
        <pc:picChg chg="mod">
          <ac:chgData name="Sharon Seynaeve" userId="f43791f6-5a7f-40d3-98e7-ac0248366068" providerId="ADAL" clId="{4877B6AA-270B-45C2-A5C9-FAAA7658A090}" dt="2023-03-20T08:58:51.656" v="5" actId="1076"/>
          <ac:picMkLst>
            <pc:docMk/>
            <pc:sldMk cId="2223105930" sldId="304"/>
            <ac:picMk id="1026" creationId="{00000000-0000-0000-0000-000000000000}"/>
          </ac:picMkLst>
        </pc:picChg>
      </pc:sldChg>
      <pc:sldChg chg="addSp delSp modSp add mod">
        <pc:chgData name="Sharon Seynaeve" userId="f43791f6-5a7f-40d3-98e7-ac0248366068" providerId="ADAL" clId="{4877B6AA-270B-45C2-A5C9-FAAA7658A090}" dt="2023-03-20T15:19:47.455" v="521" actId="1076"/>
        <pc:sldMkLst>
          <pc:docMk/>
          <pc:sldMk cId="2738255689" sldId="313"/>
        </pc:sldMkLst>
        <pc:spChg chg="mod">
          <ac:chgData name="Sharon Seynaeve" userId="f43791f6-5a7f-40d3-98e7-ac0248366068" providerId="ADAL" clId="{4877B6AA-270B-45C2-A5C9-FAAA7658A090}" dt="2023-03-20T10:10:25.868" v="516" actId="14100"/>
          <ac:spMkLst>
            <pc:docMk/>
            <pc:sldMk cId="2738255689" sldId="313"/>
            <ac:spMk id="3" creationId="{00000000-0000-0000-0000-000000000000}"/>
          </ac:spMkLst>
        </pc:spChg>
        <pc:spChg chg="add del">
          <ac:chgData name="Sharon Seynaeve" userId="f43791f6-5a7f-40d3-98e7-ac0248366068" providerId="ADAL" clId="{4877B6AA-270B-45C2-A5C9-FAAA7658A090}" dt="2023-03-20T10:10:36.794" v="520" actId="478"/>
          <ac:spMkLst>
            <pc:docMk/>
            <pc:sldMk cId="2738255689" sldId="313"/>
            <ac:spMk id="4" creationId="{00000000-0000-0000-0000-000000000000}"/>
          </ac:spMkLst>
        </pc:spChg>
        <pc:spChg chg="mod">
          <ac:chgData name="Sharon Seynaeve" userId="f43791f6-5a7f-40d3-98e7-ac0248366068" providerId="ADAL" clId="{4877B6AA-270B-45C2-A5C9-FAAA7658A090}" dt="2023-03-20T10:10:28.501" v="517" actId="1076"/>
          <ac:spMkLst>
            <pc:docMk/>
            <pc:sldMk cId="2738255689" sldId="313"/>
            <ac:spMk id="5" creationId="{00000000-0000-0000-0000-000000000000}"/>
          </ac:spMkLst>
        </pc:spChg>
        <pc:spChg chg="mod">
          <ac:chgData name="Sharon Seynaeve" userId="f43791f6-5a7f-40d3-98e7-ac0248366068" providerId="ADAL" clId="{4877B6AA-270B-45C2-A5C9-FAAA7658A090}" dt="2023-03-20T09:58:51.258" v="419" actId="20577"/>
          <ac:spMkLst>
            <pc:docMk/>
            <pc:sldMk cId="2738255689" sldId="313"/>
            <ac:spMk id="11" creationId="{00000000-0000-0000-0000-000000000000}"/>
          </ac:spMkLst>
        </pc:spChg>
        <pc:picChg chg="add mod">
          <ac:chgData name="Sharon Seynaeve" userId="f43791f6-5a7f-40d3-98e7-ac0248366068" providerId="ADAL" clId="{4877B6AA-270B-45C2-A5C9-FAAA7658A090}" dt="2023-03-20T15:19:47.455" v="521" actId="1076"/>
          <ac:picMkLst>
            <pc:docMk/>
            <pc:sldMk cId="2738255689" sldId="313"/>
            <ac:picMk id="6" creationId="{A6F75A3A-69F7-A71E-BE7D-8E1CAF31F36C}"/>
          </ac:picMkLst>
        </pc:picChg>
        <pc:picChg chg="del">
          <ac:chgData name="Sharon Seynaeve" userId="f43791f6-5a7f-40d3-98e7-ac0248366068" providerId="ADAL" clId="{4877B6AA-270B-45C2-A5C9-FAAA7658A090}" dt="2023-03-20T10:08:18.736" v="507" actId="478"/>
          <ac:picMkLst>
            <pc:docMk/>
            <pc:sldMk cId="2738255689" sldId="313"/>
            <ac:picMk id="13314" creationId="{00000000-0000-0000-0000-000000000000}"/>
          </ac:picMkLst>
        </pc:picChg>
      </pc:sldChg>
    </pc:docChg>
  </pc:docChgLst>
  <pc:docChgLst>
    <pc:chgData name="Deborah De Jaegere" userId="S::deborah@logoleieland.be::8bc6fb9b-190a-4abf-b349-4ad500f90fca" providerId="AD" clId="Web-{3CD6476C-D970-4297-B1CA-47411FAA6726}"/>
    <pc:docChg chg="delSld modSld sldOrd">
      <pc:chgData name="Deborah De Jaegere" userId="S::deborah@logoleieland.be::8bc6fb9b-190a-4abf-b349-4ad500f90fca" providerId="AD" clId="Web-{3CD6476C-D970-4297-B1CA-47411FAA6726}" dt="2023-03-17T08:57:09.568" v="81"/>
      <pc:docMkLst>
        <pc:docMk/>
      </pc:docMkLst>
      <pc:sldChg chg="ord">
        <pc:chgData name="Deborah De Jaegere" userId="S::deborah@logoleieland.be::8bc6fb9b-190a-4abf-b349-4ad500f90fca" providerId="AD" clId="Web-{3CD6476C-D970-4297-B1CA-47411FAA6726}" dt="2023-03-17T08:35:57.695" v="1"/>
        <pc:sldMkLst>
          <pc:docMk/>
          <pc:sldMk cId="433051079" sldId="265"/>
        </pc:sldMkLst>
      </pc:sldChg>
      <pc:sldChg chg="del">
        <pc:chgData name="Deborah De Jaegere" userId="S::deborah@logoleieland.be::8bc6fb9b-190a-4abf-b349-4ad500f90fca" providerId="AD" clId="Web-{3CD6476C-D970-4297-B1CA-47411FAA6726}" dt="2023-03-17T08:41:17.269" v="10"/>
        <pc:sldMkLst>
          <pc:docMk/>
          <pc:sldMk cId="580967112" sldId="267"/>
        </pc:sldMkLst>
      </pc:sldChg>
      <pc:sldChg chg="modSp">
        <pc:chgData name="Deborah De Jaegere" userId="S::deborah@logoleieland.be::8bc6fb9b-190a-4abf-b349-4ad500f90fca" providerId="AD" clId="Web-{3CD6476C-D970-4297-B1CA-47411FAA6726}" dt="2023-03-17T08:52:58.309" v="80" actId="1076"/>
        <pc:sldMkLst>
          <pc:docMk/>
          <pc:sldMk cId="3117242413" sldId="268"/>
        </pc:sldMkLst>
        <pc:spChg chg="mod">
          <ac:chgData name="Deborah De Jaegere" userId="S::deborah@logoleieland.be::8bc6fb9b-190a-4abf-b349-4ad500f90fca" providerId="AD" clId="Web-{3CD6476C-D970-4297-B1CA-47411FAA6726}" dt="2023-03-17T08:52:56.262" v="79" actId="20577"/>
          <ac:spMkLst>
            <pc:docMk/>
            <pc:sldMk cId="3117242413" sldId="268"/>
            <ac:spMk id="3" creationId="{00000000-0000-0000-0000-000000000000}"/>
          </ac:spMkLst>
        </pc:spChg>
        <pc:picChg chg="mod">
          <ac:chgData name="Deborah De Jaegere" userId="S::deborah@logoleieland.be::8bc6fb9b-190a-4abf-b349-4ad500f90fca" providerId="AD" clId="Web-{3CD6476C-D970-4297-B1CA-47411FAA6726}" dt="2023-03-17T08:52:58.309" v="80" actId="1076"/>
          <ac:picMkLst>
            <pc:docMk/>
            <pc:sldMk cId="3117242413" sldId="268"/>
            <ac:picMk id="4098" creationId="{00000000-0000-0000-0000-000000000000}"/>
          </ac:picMkLst>
        </pc:picChg>
      </pc:sldChg>
      <pc:sldChg chg="del">
        <pc:chgData name="Deborah De Jaegere" userId="S::deborah@logoleieland.be::8bc6fb9b-190a-4abf-b349-4ad500f90fca" providerId="AD" clId="Web-{3CD6476C-D970-4297-B1CA-47411FAA6726}" dt="2023-03-17T08:57:09.568" v="81"/>
        <pc:sldMkLst>
          <pc:docMk/>
          <pc:sldMk cId="3270150667" sldId="273"/>
        </pc:sldMkLst>
      </pc:sldChg>
      <pc:sldChg chg="modSp ord">
        <pc:chgData name="Deborah De Jaegere" userId="S::deborah@logoleieland.be::8bc6fb9b-190a-4abf-b349-4ad500f90fca" providerId="AD" clId="Web-{3CD6476C-D970-4297-B1CA-47411FAA6726}" dt="2023-03-17T08:38:01.856" v="9" actId="20577"/>
        <pc:sldMkLst>
          <pc:docMk/>
          <pc:sldMk cId="2359944346" sldId="300"/>
        </pc:sldMkLst>
        <pc:spChg chg="mod">
          <ac:chgData name="Deborah De Jaegere" userId="S::deborah@logoleieland.be::8bc6fb9b-190a-4abf-b349-4ad500f90fca" providerId="AD" clId="Web-{3CD6476C-D970-4297-B1CA-47411FAA6726}" dt="2023-03-17T08:38:01.856" v="9" actId="20577"/>
          <ac:spMkLst>
            <pc:docMk/>
            <pc:sldMk cId="2359944346" sldId="30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8337EEA-D607-4A96-A976-80A2A9D6A882}" type="datetimeFigureOut">
              <a:rPr lang="nl-BE" smtClean="0"/>
              <a:t>20/03/2023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32158E5-103C-465F-8ECB-8FA2B66A8D9A}" type="slidenum">
              <a:rPr lang="nl-BE" smtClean="0"/>
              <a:t>‹nr.›</a:t>
            </a:fld>
            <a:endParaRPr lang="nl-BE"/>
          </a:p>
        </p:txBody>
      </p:sp>
    </p:spTree>
    <p:extLst>
      <p:ext uri="{BB962C8B-B14F-4D97-AF65-F5344CB8AC3E}">
        <p14:creationId xmlns:p14="http://schemas.microsoft.com/office/powerpoint/2010/main" val="215740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Foto nog aanpassen</a:t>
            </a:r>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1</a:t>
            </a:fld>
            <a:endParaRPr lang="nl-BE"/>
          </a:p>
        </p:txBody>
      </p:sp>
    </p:spTree>
    <p:extLst>
      <p:ext uri="{BB962C8B-B14F-4D97-AF65-F5344CB8AC3E}">
        <p14:creationId xmlns:p14="http://schemas.microsoft.com/office/powerpoint/2010/main" val="351065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solidFill>
                <a:schemeClr val="tx1"/>
              </a:solidFill>
            </a:endParaRPr>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26</a:t>
            </a:fld>
            <a:endParaRPr lang="nl-BE"/>
          </a:p>
        </p:txBody>
      </p:sp>
    </p:spTree>
    <p:extLst>
      <p:ext uri="{BB962C8B-B14F-4D97-AF65-F5344CB8AC3E}">
        <p14:creationId xmlns:p14="http://schemas.microsoft.com/office/powerpoint/2010/main" val="400141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32</a:t>
            </a:fld>
            <a:endParaRPr lang="nl-BE"/>
          </a:p>
        </p:txBody>
      </p:sp>
    </p:spTree>
    <p:extLst>
      <p:ext uri="{BB962C8B-B14F-4D97-AF65-F5344CB8AC3E}">
        <p14:creationId xmlns:p14="http://schemas.microsoft.com/office/powerpoint/2010/main" val="241977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2</a:t>
            </a:fld>
            <a:endParaRPr lang="nl-BE"/>
          </a:p>
        </p:txBody>
      </p:sp>
    </p:spTree>
    <p:extLst>
      <p:ext uri="{BB962C8B-B14F-4D97-AF65-F5344CB8AC3E}">
        <p14:creationId xmlns:p14="http://schemas.microsoft.com/office/powerpoint/2010/main" val="421335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3</a:t>
            </a:fld>
            <a:endParaRPr lang="nl-BE"/>
          </a:p>
        </p:txBody>
      </p:sp>
    </p:spTree>
    <p:extLst>
      <p:ext uri="{BB962C8B-B14F-4D97-AF65-F5344CB8AC3E}">
        <p14:creationId xmlns:p14="http://schemas.microsoft.com/office/powerpoint/2010/main" val="288665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5</a:t>
            </a:fld>
            <a:endParaRPr lang="nl-BE"/>
          </a:p>
        </p:txBody>
      </p:sp>
    </p:spTree>
    <p:extLst>
      <p:ext uri="{BB962C8B-B14F-4D97-AF65-F5344CB8AC3E}">
        <p14:creationId xmlns:p14="http://schemas.microsoft.com/office/powerpoint/2010/main" val="207282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6</a:t>
            </a:fld>
            <a:endParaRPr lang="nl-BE"/>
          </a:p>
        </p:txBody>
      </p:sp>
    </p:spTree>
    <p:extLst>
      <p:ext uri="{BB962C8B-B14F-4D97-AF65-F5344CB8AC3E}">
        <p14:creationId xmlns:p14="http://schemas.microsoft.com/office/powerpoint/2010/main" val="293854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7</a:t>
            </a:fld>
            <a:endParaRPr lang="nl-BE"/>
          </a:p>
        </p:txBody>
      </p:sp>
    </p:spTree>
    <p:extLst>
      <p:ext uri="{BB962C8B-B14F-4D97-AF65-F5344CB8AC3E}">
        <p14:creationId xmlns:p14="http://schemas.microsoft.com/office/powerpoint/2010/main" val="45104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12</a:t>
            </a:fld>
            <a:endParaRPr lang="nl-BE"/>
          </a:p>
        </p:txBody>
      </p:sp>
    </p:spTree>
    <p:extLst>
      <p:ext uri="{BB962C8B-B14F-4D97-AF65-F5344CB8AC3E}">
        <p14:creationId xmlns:p14="http://schemas.microsoft.com/office/powerpoint/2010/main" val="54057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23</a:t>
            </a:fld>
            <a:endParaRPr lang="nl-BE"/>
          </a:p>
        </p:txBody>
      </p:sp>
    </p:spTree>
    <p:extLst>
      <p:ext uri="{BB962C8B-B14F-4D97-AF65-F5344CB8AC3E}">
        <p14:creationId xmlns:p14="http://schemas.microsoft.com/office/powerpoint/2010/main" val="345681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24</a:t>
            </a:fld>
            <a:endParaRPr lang="nl-BE"/>
          </a:p>
        </p:txBody>
      </p:sp>
    </p:spTree>
    <p:extLst>
      <p:ext uri="{BB962C8B-B14F-4D97-AF65-F5344CB8AC3E}">
        <p14:creationId xmlns:p14="http://schemas.microsoft.com/office/powerpoint/2010/main" val="347015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CE16A4C-062F-4DC0-A747-504ADE7820F5}"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236424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CB62BB7-A823-4D67-9407-EC3ADC96D7BB}"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401824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2D583AF6-3EDC-407D-AD65-225442BACA51}"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79094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DAC3040B-FDE8-4B3F-A5D1-C6F1123D5039}"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376062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C3D0971-7647-4B1A-BFE9-C573F5F81441}"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323982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0934CC74-1F97-4697-BFCD-279369B22E28}" type="datetime1">
              <a:rPr lang="nl-BE" smtClean="0"/>
              <a:t>20/03/2023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84600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DD4386CC-206F-4F04-AEB0-1B092C303BD3}" type="datetime1">
              <a:rPr lang="nl-BE" smtClean="0"/>
              <a:t>20/03/2023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51089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1D15195-7AFA-44B7-90E4-21A01921205A}" type="datetime1">
              <a:rPr lang="nl-BE" smtClean="0"/>
              <a:t>20/03/2023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11593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0A31199-42BB-4C72-9943-CFF050C0216A}" type="datetime1">
              <a:rPr lang="nl-BE" smtClean="0"/>
              <a:t>20/03/2023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272675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29F141A-50AB-4EAF-AC15-4CB1840B6706}" type="datetime1">
              <a:rPr lang="nl-BE" smtClean="0"/>
              <a:t>20/03/2023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07123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E12F2A6-1469-4342-829E-6B226B35E580}" type="datetime1">
              <a:rPr lang="nl-BE" smtClean="0"/>
              <a:t>20/03/2023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58599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14DE9-6585-4133-BF1A-87C264F994B6}" type="datetime1">
              <a:rPr lang="nl-BE" smtClean="0"/>
              <a:t>20/03/2023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F7DF6-0891-4C89-AB79-072BFD111A44}" type="slidenum">
              <a:rPr lang="nl-BE" smtClean="0"/>
              <a:t>‹nr.›</a:t>
            </a:fld>
            <a:endParaRPr lang="nl-BE"/>
          </a:p>
        </p:txBody>
      </p:sp>
    </p:spTree>
    <p:extLst>
      <p:ext uri="{BB962C8B-B14F-4D97-AF65-F5344CB8AC3E}">
        <p14:creationId xmlns:p14="http://schemas.microsoft.com/office/powerpoint/2010/main" val="313715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zondleven.be/files/voeding/Waterpas-diploma.pdf" TargetMode="External"/><Relationship Id="rId2" Type="http://schemas.openxmlformats.org/officeDocument/2006/relationships/hyperlink" Target="https://www.gezondleven.be/files/voeding/waterpas.pdf"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mailto:logo@logoleieland.be" TargetMode="External"/><Relationship Id="rId4" Type="http://schemas.openxmlformats.org/officeDocument/2006/relationships/hyperlink" Target="https://www.gezondleven.be/files/voeding/Waterpas-brieven-naar-ouder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oev.be/activiteiten/vorming-bewegingstussendoortjes/filters:leerkrachten" TargetMode="External"/><Relationship Id="rId2" Type="http://schemas.openxmlformats.org/officeDocument/2006/relationships/hyperlink" Target="https://www.gezondleven.be/projecten/dip-dobbel-doe"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logo@logoleieland.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info@wvl.moev.be" TargetMode="External"/><Relationship Id="rId5" Type="http://schemas.openxmlformats.org/officeDocument/2006/relationships/hyperlink" Target="https://www.moev.be/okidoki" TargetMode="External"/><Relationship Id="rId4" Type="http://schemas.openxmlformats.org/officeDocument/2006/relationships/hyperlink" Target="https://www.moev.be/okidoki/doki-klaspakket-grati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oogieboogie.be/nl/klaspakket/"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woogieboogie.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oogvoorlekkers.be/wat-oog-voor-lekkers/subsidies-en-steun"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lv.vlaanderen.be/nl/subsidies/scholen/schoolfruit-groenten-en-mel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port.vlaanderen/sportactiviteiten/voor-elke-leeftijd-wat/multimove/" TargetMode="External"/><Relationship Id="rId2" Type="http://schemas.openxmlformats.org/officeDocument/2006/relationships/hyperlink" Target="https://www.sport.vlaanderen/paginas/multimove-stappenplan/"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healthies.joetz.be/lesgever/hallo-velo-west-vlaanderen-0" TargetMode="External"/><Relationship Id="rId2" Type="http://schemas.openxmlformats.org/officeDocument/2006/relationships/hyperlink" Target="mailto:joetz.west@joetz.b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www.logoleieland.be/content/gezond-opgroeien-0" TargetMode="External"/><Relationship Id="rId2" Type="http://schemas.openxmlformats.org/officeDocument/2006/relationships/hyperlink" Target="mailto:logo@leieland.be"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gezondleven.be/files/voeding/Leerlijn-voeding.PDF"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ezondleven.be/files/voeding/schoolmaaltijdengids_2018.pd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logo@logoleieland.be" TargetMode="External"/><Relationship Id="rId4" Type="http://schemas.openxmlformats.org/officeDocument/2006/relationships/hyperlink" Target="https://www.gezondleven.be/files/onderwijs/Richtlijnen-voor-een-gezonde-broodjeslunch-op-school.pdf"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slide" Target="slide20.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8.xml"/><Relationship Id="rId22"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hyperlink" Target="https://www.sportbeweegtjeschool.be/" TargetMode="External"/><Relationship Id="rId2" Type="http://schemas.openxmlformats.org/officeDocument/2006/relationships/hyperlink" Target="mailto:info@wvl.moev.b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hopla-voel-je-goed-0"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een-doos-vol-gevoelens-0"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esleutel.be/preventie/het-vormingsaanbod" TargetMode="External"/><Relationship Id="rId5" Type="http://schemas.openxmlformats.org/officeDocument/2006/relationships/hyperlink" Target="mailto:preventie@desleutel.be" TargetMode="External"/><Relationship Id="rId4" Type="http://schemas.openxmlformats.org/officeDocument/2006/relationships/hyperlink" Target="http://logoleieland.be/content/het-gat-de-haag-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armewilliam.be/sok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warmewilliam.b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pages/responsepage.aspx?id=3HzxxWDPH0WWpsgiyWBqyOWinf8cphxBrHhKWX1_Ni9UMVI2OVhQRjYyTDI5RVBWRTcwMjVGMTA4Ti4u" TargetMode="External"/><Relationship Id="rId2" Type="http://schemas.openxmlformats.org/officeDocument/2006/relationships/hyperlink" Target="https://logoleieland.be/content/inspiratiegids-10-daagse-van-de-geestelijke-gezondheid-2022-1"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logoleieland.be/content/10-daagse-van-de-geestelijke-gezondheid-5" TargetMode="External"/><Relationship Id="rId4" Type="http://schemas.openxmlformats.org/officeDocument/2006/relationships/hyperlink" Target="mailto:logo@logoleieland.b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instagram.com/kzitermee.be/" TargetMode="External"/><Relationship Id="rId3" Type="http://schemas.openxmlformats.org/officeDocument/2006/relationships/hyperlink" Target="http://www.kzitermee.be/" TargetMode="External"/><Relationship Id="rId7" Type="http://schemas.openxmlformats.org/officeDocument/2006/relationships/hyperlink" Target="mailto:logo@logoleieland.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forms.office.com/Pages/ResponsePage.aspx?id=3HzxxWDPH0WWpsgiyWBqyBNl5xqfJSpPt77I0axzVoBUM1NUS0FBUzJBQzRYWkxNQVdMU1EzUU8wUi4u" TargetMode="External"/><Relationship Id="rId11" Type="http://schemas.openxmlformats.org/officeDocument/2006/relationships/image" Target="../media/image25.png"/><Relationship Id="rId5" Type="http://schemas.openxmlformats.org/officeDocument/2006/relationships/hyperlink" Target="https://logoleieland.be/content/kzitermeebe" TargetMode="External"/><Relationship Id="rId10" Type="http://schemas.openxmlformats.org/officeDocument/2006/relationships/image" Target="../media/image24.png"/><Relationship Id="rId4" Type="http://schemas.openxmlformats.org/officeDocument/2006/relationships/hyperlink" Target="https://kzitermee.be/professionals/onderwijs/" TargetMode="External"/><Relationship Id="rId9" Type="http://schemas.openxmlformats.org/officeDocument/2006/relationships/hyperlink" Target="https://www.youtube.com/channel/UCGvDgbYQQGZ9gmC-tTLf_I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ezondleven.be/settings/gezonde-school/mentaal-welbevinden-op-school/gelukindeklas"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s://www.kalmindeklas.be/" TargetMode="External"/><Relationship Id="rId2" Type="http://schemas.openxmlformats.org/officeDocument/2006/relationships/hyperlink" Target="https://www.klasse.be/307724/stress-burn-out-voorkomen-kleuters/?utm_source=Klasse+-+Nieuwsbrieven&amp;utm_campaign=d522950b52-Klasse_nieuwsbrief_2021_10_14&amp;utm_medium=email&amp;utm_term=0_b661ff641f-d522950b52-418755569"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mailto:vad@vad.be" TargetMode="External"/><Relationship Id="rId2" Type="http://schemas.openxmlformats.org/officeDocument/2006/relationships/hyperlink" Target="https://www.vad.be/materialen/detail/leerlijn-alcohol-tabak-gamen-cannabis-en-andere-illegale-drugs"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vad.be/"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9.xml"/><Relationship Id="rId18" Type="http://schemas.openxmlformats.org/officeDocument/2006/relationships/slide" Target="slide44.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17" Type="http://schemas.openxmlformats.org/officeDocument/2006/relationships/slide" Target="slide43.xml"/><Relationship Id="rId2" Type="http://schemas.openxmlformats.org/officeDocument/2006/relationships/notesSlide" Target="../notesSlides/notesSlide3.xml"/><Relationship Id="rId16"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31.xml"/><Relationship Id="rId15" Type="http://schemas.openxmlformats.org/officeDocument/2006/relationships/slide" Target="slide41.xml"/><Relationship Id="rId10"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35.xml"/><Relationship Id="rId14" Type="http://schemas.openxmlformats.org/officeDocument/2006/relationships/slide" Target="slide40.xml"/></Relationships>
</file>

<file path=ppt/slides/_rels/slide30.xml.rels><?xml version="1.0" encoding="UTF-8" standalone="yes"?>
<Relationships xmlns="http://schemas.openxmlformats.org/package/2006/relationships"><Relationship Id="rId3" Type="http://schemas.openxmlformats.org/officeDocument/2006/relationships/hyperlink" Target="https://logoleieland.be/content/luizen"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tandenkoffer-1"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hyperlink" Target="https://gezondemond.be/hulpmiddelen/educatief-materiaal/" TargetMode="External"/><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logoleieland.be/content/educatieve-brochure-mondzorg-2022" TargetMode="External"/><Relationship Id="rId5" Type="http://schemas.openxmlformats.org/officeDocument/2006/relationships/hyperlink" Target="mailto:logo@logoleieland.be" TargetMode="External"/><Relationship Id="rId4" Type="http://schemas.openxmlformats.org/officeDocument/2006/relationships/hyperlink" Target="https://gezondemond.be/jongeren/de-reizende-tentoonstell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logoleieland.be/content/basisadviezen-mondgezondheid-voor-peuters-kleuters-en-kinderen-tot-12-jaar"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seksuelevorming.be/materiaal/omgaan-met-seksueel-grensoverschrijdend-gedrag-op-schoo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ensoa.be/materiaal/mijn-wens-mijn-grens-lesmateriaal" TargetMode="External"/><Relationship Id="rId2" Type="http://schemas.openxmlformats.org/officeDocument/2006/relationships/hyperlink" Target="https://www.sensoa.be/lesgeven-over-grenzen-en-weerbaarheid"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sensoa.be/lesgeven-over-homoseksualitei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renswijs.be/" TargetMode="External"/><Relationship Id="rId2" Type="http://schemas.openxmlformats.org/officeDocument/2006/relationships/hyperlink" Target="http://www.seksuelevorming.be/"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warmedagen.be/gratis-campagnemateriaal"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tekenbeten.be/gratis-campagnemateriaal-voor-organisaties"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tekenbeten.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est-vlaanderen.be/kwaliteit/Leefomgeving/MOS/Paginas/default.aspx" TargetMode="External"/><Relationship Id="rId2" Type="http://schemas.openxmlformats.org/officeDocument/2006/relationships/hyperlink" Target="mailto:mos@west-vlaanderen.be"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logoleieland.be/content/veilig-omgaan-met-kraantjeswater-op-schoo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ezondleven.be/leerlijnen"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www.gezondleven.be/algemene-info-leerlijnen" TargetMode="External"/><Relationship Id="rId5" Type="http://schemas.openxmlformats.org/officeDocument/2006/relationships/hyperlink" Target="mailto:logo@logoleieland.be" TargetMode="External"/><Relationship Id="rId4" Type="http://schemas.openxmlformats.org/officeDocument/2006/relationships/hyperlink" Target="https://www.gezondleven.be/opleidingen/elearning/e-learning-leerlijnen-over-gezond-leve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www.gezondopvoeden.be/"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hyperlink" Target="http://www.gezondeschool.be/"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info@logoleieland.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www.oogvoorlekkers.be/proefkampio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logo@logoleieland.b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logoleieland.be/content/pim-pompoenkwart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logo@logoleieland.b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www.nice-info.be/toolbox/gezond-gebeten-voor-kleuter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wild-van-water-8"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7C0F7DF6-0891-4C89-AB79-072BFD111A44}" type="slidenum">
              <a:rPr lang="nl-BE" smtClean="0"/>
              <a:t>1</a:t>
            </a:fld>
            <a:endParaRPr lang="nl-BE"/>
          </a:p>
        </p:txBody>
      </p:sp>
      <p:pic>
        <p:nvPicPr>
          <p:cNvPr id="8" name="Tijdelijke aanduiding voor inhoud 7" descr="Afbeelding met tekst, persoon&#10;&#10;Automatisch gegenereerde beschrijving">
            <a:extLst>
              <a:ext uri="{FF2B5EF4-FFF2-40B4-BE49-F238E27FC236}">
                <a16:creationId xmlns:a16="http://schemas.microsoft.com/office/drawing/2014/main" id="{86C61A6E-0AC1-97E9-DD68-23915EFE8C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7016498"/>
          </a:xfrm>
        </p:spPr>
      </p:pic>
    </p:spTree>
    <p:extLst>
      <p:ext uri="{BB962C8B-B14F-4D97-AF65-F5344CB8AC3E}">
        <p14:creationId xmlns:p14="http://schemas.microsoft.com/office/powerpoint/2010/main" val="371456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27315" y="852964"/>
            <a:ext cx="9292334" cy="5317740"/>
          </a:xfrm>
        </p:spPr>
        <p:txBody>
          <a:bodyPr>
            <a:normAutofit fontScale="85000" lnSpcReduction="20000"/>
          </a:bodyPr>
          <a:lstStyle/>
          <a:p>
            <a:pPr marL="0" indent="0">
              <a:buNone/>
            </a:pPr>
            <a:r>
              <a:rPr lang="nl-BE" b="1" dirty="0">
                <a:solidFill>
                  <a:srgbClr val="7030A0"/>
                </a:solidFill>
                <a:latin typeface="Source Sans Pro"/>
              </a:rPr>
              <a:t>Waterpas</a:t>
            </a:r>
            <a:endParaRPr lang="nl-BE" dirty="0">
              <a:solidFill>
                <a:srgbClr val="7030A0"/>
              </a:solidFill>
              <a:latin typeface="Source Sans Pro"/>
            </a:endParaRPr>
          </a:p>
          <a:p>
            <a:pPr marL="0" indent="0">
              <a:buNone/>
            </a:pPr>
            <a:endParaRPr lang="nl-BE" dirty="0">
              <a:latin typeface="Source Sans Pro"/>
            </a:endParaRPr>
          </a:p>
          <a:p>
            <a:pPr marL="0" indent="0">
              <a:buNone/>
            </a:pPr>
            <a:r>
              <a:rPr lang="nl-BE" sz="1900" b="1" dirty="0">
                <a:solidFill>
                  <a:srgbClr val="7030A0"/>
                </a:solidFill>
                <a:latin typeface="Source Sans Pro"/>
              </a:rPr>
              <a:t>Wat? </a:t>
            </a:r>
            <a:br>
              <a:rPr lang="nl-BE" sz="1900" b="1" dirty="0">
                <a:latin typeface="Source Sans Pro"/>
              </a:rPr>
            </a:br>
            <a:r>
              <a:rPr lang="nl-BE" sz="1900" dirty="0">
                <a:latin typeface="Source Sans Pro"/>
              </a:rPr>
              <a:t>Kinderen hebben van nature een voorkeur voor zoete smaken. Ze drinken daardoor nog te vaak frisdrank, fruitsap en gesuikerde melkdranken in plaats van water. De school kan hier alvast iets aan doen door vooral gezonde dranken zoals water en (ongezoete) melk aan te bieden. Deze </a:t>
            </a:r>
            <a:r>
              <a:rPr lang="nl-BE" sz="1900" i="1" dirty="0">
                <a:latin typeface="Source Sans Pro"/>
              </a:rPr>
              <a:t>waterpas</a:t>
            </a:r>
            <a:r>
              <a:rPr lang="nl-BE" sz="1900" dirty="0">
                <a:latin typeface="Source Sans Pro"/>
              </a:rPr>
              <a:t> kan daarbij ondersteunend werken.</a:t>
            </a:r>
          </a:p>
          <a:p>
            <a:pPr marL="0" indent="0">
              <a:buNone/>
            </a:pPr>
            <a:r>
              <a:rPr lang="nl-BE" sz="1900" dirty="0">
                <a:latin typeface="Source Sans Pro"/>
              </a:rPr>
              <a:t>Het bestaat uit de </a:t>
            </a:r>
            <a:r>
              <a:rPr lang="nl-BE" sz="1900" b="1" dirty="0">
                <a:latin typeface="Source Sans Pro"/>
              </a:rPr>
              <a:t>waterpas, diploma en brief voor de ouders. </a:t>
            </a:r>
          </a:p>
          <a:p>
            <a:pPr marL="0" indent="0">
              <a:buNone/>
            </a:pPr>
            <a:br>
              <a:rPr lang="nl-BE" sz="1900" dirty="0">
                <a:latin typeface="Source Sans Pro"/>
              </a:rPr>
            </a:br>
            <a:endParaRPr lang="nl-BE" sz="1900" dirty="0">
              <a:latin typeface="Source Sans Pro"/>
            </a:endParaRPr>
          </a:p>
          <a:p>
            <a:pPr marL="0" indent="0">
              <a:buNone/>
            </a:pPr>
            <a:r>
              <a:rPr lang="nl-BE" sz="1900" b="1" dirty="0">
                <a:solidFill>
                  <a:srgbClr val="7030A0"/>
                </a:solidFill>
                <a:latin typeface="Source Sans Pro"/>
              </a:rPr>
              <a:t>Kostprijs?</a:t>
            </a:r>
            <a:br>
              <a:rPr lang="nl-BE" sz="1900" b="1" dirty="0">
                <a:solidFill>
                  <a:srgbClr val="7030A0"/>
                </a:solidFill>
                <a:latin typeface="Source Sans Pro"/>
              </a:rPr>
            </a:br>
            <a:r>
              <a:rPr lang="nl-BE" sz="1900" dirty="0">
                <a:latin typeface="Source Sans Pro"/>
              </a:rPr>
              <a:t>Gratis te downloaden via:</a:t>
            </a:r>
          </a:p>
          <a:p>
            <a:r>
              <a:rPr lang="nl-BE" sz="1900" dirty="0">
                <a:latin typeface="Source Sans Pro"/>
              </a:rPr>
              <a:t>Waterpas: klik </a:t>
            </a:r>
            <a:r>
              <a:rPr lang="nl-BE" sz="1900" dirty="0">
                <a:latin typeface="Source Sans Pro"/>
                <a:hlinkClick r:id="rId2">
                  <a:extLst>
                    <a:ext uri="{A12FA001-AC4F-418D-AE19-62706E023703}">
                      <ahyp:hlinkClr xmlns:ahyp="http://schemas.microsoft.com/office/drawing/2018/hyperlinkcolor" val="tx"/>
                    </a:ext>
                  </a:extLst>
                </a:hlinkClick>
              </a:rPr>
              <a:t>hier</a:t>
            </a:r>
            <a:r>
              <a:rPr lang="nl-BE" sz="1900" dirty="0">
                <a:latin typeface="Source Sans Pro"/>
              </a:rPr>
              <a:t>.</a:t>
            </a:r>
          </a:p>
          <a:p>
            <a:r>
              <a:rPr lang="nl-BE" sz="1900" dirty="0">
                <a:latin typeface="Source Sans Pro"/>
              </a:rPr>
              <a:t>Diploma: klik </a:t>
            </a:r>
            <a:r>
              <a:rPr lang="nl-BE" sz="1900" dirty="0">
                <a:latin typeface="Source Sans Pro"/>
                <a:hlinkClick r:id="rId3">
                  <a:extLst>
                    <a:ext uri="{A12FA001-AC4F-418D-AE19-62706E023703}">
                      <ahyp:hlinkClr xmlns:ahyp="http://schemas.microsoft.com/office/drawing/2018/hyperlinkcolor" val="tx"/>
                    </a:ext>
                  </a:extLst>
                </a:hlinkClick>
              </a:rPr>
              <a:t>hier</a:t>
            </a:r>
            <a:r>
              <a:rPr lang="nl-BE" sz="1900" dirty="0">
                <a:latin typeface="Source Sans Pro"/>
              </a:rPr>
              <a:t>.</a:t>
            </a:r>
          </a:p>
          <a:p>
            <a:r>
              <a:rPr lang="nl-BE" sz="1900" dirty="0">
                <a:latin typeface="Source Sans Pro"/>
              </a:rPr>
              <a:t>Brief voor ouders: klik </a:t>
            </a:r>
            <a:r>
              <a:rPr lang="nl-BE" sz="1900" dirty="0">
                <a:latin typeface="Source Sans Pro"/>
                <a:hlinkClick r:id="rId4">
                  <a:extLst>
                    <a:ext uri="{A12FA001-AC4F-418D-AE19-62706E023703}">
                      <ahyp:hlinkClr xmlns:ahyp="http://schemas.microsoft.com/office/drawing/2018/hyperlinkcolor" val="tx"/>
                    </a:ext>
                  </a:extLst>
                </a:hlinkClick>
              </a:rPr>
              <a:t>hier</a:t>
            </a:r>
            <a:r>
              <a:rPr lang="nl-BE" sz="1900" dirty="0">
                <a:latin typeface="Source Sans Pro"/>
              </a:rPr>
              <a:t>.</a:t>
            </a:r>
          </a:p>
          <a:p>
            <a:pPr marL="0" indent="0">
              <a:buNone/>
            </a:pPr>
            <a:br>
              <a:rPr lang="nl-BE" sz="1900" b="1" dirty="0">
                <a:solidFill>
                  <a:srgbClr val="7030A0"/>
                </a:solidFill>
                <a:latin typeface="Source Sans Pro"/>
              </a:rPr>
            </a:br>
            <a:br>
              <a:rPr lang="nl-BE" sz="1900" b="1" dirty="0">
                <a:solidFill>
                  <a:srgbClr val="7030A0"/>
                </a:solidFill>
                <a:latin typeface="Source Sans Pro"/>
              </a:rPr>
            </a:br>
            <a:r>
              <a:rPr lang="nl-BE" sz="1900" b="1" dirty="0">
                <a:solidFill>
                  <a:srgbClr val="7030A0"/>
                </a:solidFill>
                <a:latin typeface="Source Sans Pro"/>
              </a:rPr>
              <a:t>Meer info?</a:t>
            </a:r>
            <a:br>
              <a:rPr lang="nl-BE" sz="1900" b="1" dirty="0">
                <a:solidFill>
                  <a:srgbClr val="7030A0"/>
                </a:solidFill>
                <a:latin typeface="Source Sans Pro"/>
              </a:rPr>
            </a:br>
            <a:r>
              <a:rPr lang="nl-BE" sz="1900" dirty="0">
                <a:latin typeface="Source Sans Pro"/>
              </a:rPr>
              <a:t>Tel: 056/44.07.94</a:t>
            </a:r>
            <a:br>
              <a:rPr lang="nl-BE" sz="1900" dirty="0">
                <a:latin typeface="Source Sans Pro"/>
              </a:rPr>
            </a:br>
            <a:r>
              <a:rPr lang="nl-BE" sz="1900" dirty="0">
                <a:effectLst/>
                <a:latin typeface="Source Sans Pro"/>
              </a:rPr>
              <a:t>E-mail: </a:t>
            </a:r>
            <a:r>
              <a:rPr lang="nl-BE" sz="1900" dirty="0">
                <a:effectLst/>
                <a:latin typeface="Source Sans Pro"/>
                <a:hlinkClick r:id="rId5"/>
              </a:rPr>
              <a:t>logo@logoleieland.be</a:t>
            </a:r>
            <a:r>
              <a:rPr lang="nl-BE" sz="1900" dirty="0">
                <a:effectLst/>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2" name="Afbeelding 11" descr="Waterpas - gezonde dranken op school : Handleiding - Artikel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3482" y="4932158"/>
            <a:ext cx="5364479" cy="1606754"/>
          </a:xfrm>
          <a:prstGeom prst="rect">
            <a:avLst/>
          </a:prstGeom>
          <a:noFill/>
          <a:ln>
            <a:noFill/>
          </a:ln>
        </p:spPr>
      </p:pic>
    </p:spTree>
    <p:extLst>
      <p:ext uri="{BB962C8B-B14F-4D97-AF65-F5344CB8AC3E}">
        <p14:creationId xmlns:p14="http://schemas.microsoft.com/office/powerpoint/2010/main" val="241148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6335" y="743902"/>
            <a:ext cx="9292334" cy="5700441"/>
          </a:xfrm>
        </p:spPr>
        <p:txBody>
          <a:bodyPr>
            <a:normAutofit/>
          </a:bodyPr>
          <a:lstStyle/>
          <a:p>
            <a:pPr marL="0" indent="0">
              <a:buNone/>
            </a:pPr>
            <a:r>
              <a:rPr lang="nl-BE" sz="2400" b="1" dirty="0">
                <a:solidFill>
                  <a:srgbClr val="7030A0"/>
                </a:solidFill>
                <a:latin typeface="Source Sans Pro"/>
              </a:rPr>
              <a:t>Dip? Dobbel. Doe!</a:t>
            </a:r>
            <a:endParaRPr lang="nl-BE" sz="2400" dirty="0">
              <a:solidFill>
                <a:srgbClr val="7030A0"/>
              </a:solidFill>
              <a:latin typeface="Source Sans Pro"/>
            </a:endParaRPr>
          </a:p>
          <a:p>
            <a:pPr marL="0" indent="0">
              <a:buNone/>
            </a:pPr>
            <a:endParaRPr lang="nl-BE" dirty="0">
              <a:latin typeface="Source Sans Pro"/>
            </a:endParaRPr>
          </a:p>
          <a:p>
            <a:pPr marL="0" indent="0">
              <a:buNone/>
            </a:pPr>
            <a:r>
              <a:rPr lang="nl-BE" sz="1600" b="1" dirty="0">
                <a:solidFill>
                  <a:srgbClr val="7030A0"/>
                </a:solidFill>
                <a:latin typeface="Source Sans Pro"/>
              </a:rPr>
              <a:t>Wat? </a:t>
            </a:r>
            <a:br>
              <a:rPr lang="nl-BE" sz="1600" b="1" dirty="0">
                <a:latin typeface="Source Sans Pro"/>
              </a:rPr>
            </a:br>
            <a:r>
              <a:rPr lang="nl-NL" sz="1600" b="1" dirty="0">
                <a:latin typeface="Source Sans Pro"/>
              </a:rPr>
              <a:t>Bewegingstussendoortjes</a:t>
            </a:r>
            <a:r>
              <a:rPr lang="nl-NL" sz="1600" dirty="0">
                <a:latin typeface="Source Sans Pro"/>
              </a:rPr>
              <a:t> zijn veilige, leuke en eenvoudige oefeningen die de leraar in het dagelijkse schoolleven kan gebruiken als lesonderbreking of als overgang naar een nieuw lesonderwerp. ‘Dip? Dobbel. Doe!’ Laat leerlingen meer bewegen en vooral… </a:t>
            </a:r>
            <a:r>
              <a:rPr lang="nl-NL" sz="1600" b="1" dirty="0">
                <a:latin typeface="Source Sans Pro"/>
              </a:rPr>
              <a:t>minder zitten </a:t>
            </a:r>
            <a:r>
              <a:rPr lang="nl-NL" sz="1600" dirty="0">
                <a:latin typeface="Source Sans Pro"/>
              </a:rPr>
              <a:t>op school! Dat is goed voor zowel de gezondheid als de concentratie in de les. Het pakket ‘Dip? Dobbel. Doe!’ bestaat uit vier sets met beweegkaartjes, een set met gezondheidskaartjes en een dobbelsteen met zes verschillende kleuren.</a:t>
            </a:r>
            <a:br>
              <a:rPr lang="nl-BE" sz="1600" dirty="0">
                <a:latin typeface="Source Sans Pro"/>
              </a:rPr>
            </a:br>
            <a:endParaRPr lang="nl-BE" sz="1600" dirty="0">
              <a:latin typeface="Source Sans Pro"/>
            </a:endParaRPr>
          </a:p>
          <a:p>
            <a:pPr marL="0" indent="0">
              <a:lnSpc>
                <a:spcPct val="107000"/>
              </a:lnSpc>
              <a:spcAft>
                <a:spcPts val="800"/>
              </a:spcAft>
              <a:buNone/>
            </a:pPr>
            <a:r>
              <a:rPr lang="nl-BE" sz="1600" b="1" dirty="0">
                <a:solidFill>
                  <a:srgbClr val="7030A0"/>
                </a:solidFill>
                <a:latin typeface="Source Sans Pro"/>
              </a:rPr>
              <a:t>Kostprijs?</a:t>
            </a:r>
            <a:r>
              <a:rPr lang="nl-BE" sz="1600" dirty="0">
                <a:solidFill>
                  <a:srgbClr val="7030A0"/>
                </a:solidFill>
                <a:latin typeface="Source Sans Pro"/>
              </a:rPr>
              <a:t> </a:t>
            </a:r>
            <a:br>
              <a:rPr lang="nl-BE" sz="1600" dirty="0">
                <a:latin typeface="Source Sans Pro"/>
              </a:rPr>
            </a:br>
            <a:r>
              <a:rPr lang="nl-BE" sz="1600" dirty="0">
                <a:effectLst/>
                <a:latin typeface="Source Sans Pro"/>
              </a:rPr>
              <a:t>De handleiding en materialen zijn gratis </a:t>
            </a:r>
            <a:r>
              <a:rPr lang="nl-BE" sz="1600" dirty="0">
                <a:effectLst/>
                <a:latin typeface="Source Sans Pro"/>
                <a:hlinkClick r:id="rId2">
                  <a:extLst>
                    <a:ext uri="{A12FA001-AC4F-418D-AE19-62706E023703}">
                      <ahyp:hlinkClr xmlns:ahyp="http://schemas.microsoft.com/office/drawing/2018/hyperlinkcolor" val="tx"/>
                    </a:ext>
                  </a:extLst>
                </a:hlinkClick>
              </a:rPr>
              <a:t>hier</a:t>
            </a:r>
            <a:r>
              <a:rPr lang="nl-BE" sz="1600" dirty="0">
                <a:effectLst/>
                <a:latin typeface="Source Sans Pro"/>
              </a:rPr>
              <a:t> te downloaden. </a:t>
            </a:r>
            <a:endParaRPr lang="nl-BE" sz="1600" u="sng" dirty="0">
              <a:latin typeface="Source Sans Pro"/>
            </a:endParaRPr>
          </a:p>
          <a:p>
            <a:pPr marL="0" indent="0">
              <a:lnSpc>
                <a:spcPct val="107000"/>
              </a:lnSpc>
              <a:spcAft>
                <a:spcPts val="800"/>
              </a:spcAft>
              <a:buNone/>
            </a:pPr>
            <a:r>
              <a:rPr lang="nl-BE" sz="1600" dirty="0">
                <a:effectLst/>
                <a:latin typeface="Source Sans Pro"/>
              </a:rPr>
              <a:t>Leerkrachten die graag een opleiding willen volgen over bewegingstussendoortjes kunnen dit </a:t>
            </a:r>
            <a:r>
              <a:rPr lang="nl-BE" sz="1600" dirty="0">
                <a:effectLst/>
                <a:latin typeface="Source Sans Pro"/>
                <a:hlinkClick r:id="rId3">
                  <a:extLst>
                    <a:ext uri="{A12FA001-AC4F-418D-AE19-62706E023703}">
                      <ahyp:hlinkClr xmlns:ahyp="http://schemas.microsoft.com/office/drawing/2018/hyperlinkcolor" val="tx"/>
                    </a:ext>
                  </a:extLst>
                </a:hlinkClick>
              </a:rPr>
              <a:t>hier</a:t>
            </a:r>
            <a:r>
              <a:rPr lang="nl-BE" sz="1600" dirty="0">
                <a:effectLst/>
                <a:latin typeface="Source Sans Pro"/>
              </a:rPr>
              <a:t> aanvragen. Een halve dag vorming kost 50 euro.  </a:t>
            </a:r>
            <a:br>
              <a:rPr lang="nl-BE" sz="1600" dirty="0">
                <a:effectLst/>
                <a:latin typeface="Source Sans Pro"/>
              </a:rPr>
            </a:br>
            <a:br>
              <a:rPr lang="nl-BE" sz="1600" dirty="0">
                <a:latin typeface="Source Sans Pro"/>
                <a:cs typeface="Times New Roman" panose="02020603050405020304" pitchFamily="18" charset="0"/>
              </a:rPr>
            </a:br>
            <a:r>
              <a:rPr lang="nl-BE" sz="1600" b="1" dirty="0">
                <a:solidFill>
                  <a:srgbClr val="7030A0"/>
                </a:solidFill>
                <a:latin typeface="Source Sans Pro"/>
              </a:rPr>
              <a:t>Meer info?</a:t>
            </a:r>
            <a:r>
              <a:rPr lang="nl-BE" sz="1600" dirty="0">
                <a:solidFill>
                  <a:srgbClr val="7030A0"/>
                </a:solidFill>
                <a:latin typeface="Source Sans Pro"/>
              </a:rPr>
              <a:t> </a:t>
            </a:r>
            <a:br>
              <a:rPr lang="nl-BE" sz="1600" dirty="0">
                <a:latin typeface="Source Sans Pro"/>
              </a:rPr>
            </a:br>
            <a:r>
              <a:rPr lang="nl-BE" sz="1600" dirty="0">
                <a:effectLst/>
                <a:latin typeface="Source Sans Pro"/>
              </a:rPr>
              <a:t>Telefoon: 056/44.07.94</a:t>
            </a:r>
            <a:br>
              <a:rPr lang="nl-BE" sz="1600" dirty="0">
                <a:effectLst/>
                <a:latin typeface="Source Sans Pro"/>
              </a:rPr>
            </a:br>
            <a:r>
              <a:rPr lang="nl-BE" sz="1600" dirty="0">
                <a:effectLst/>
                <a:latin typeface="Source Sans Pro"/>
              </a:rPr>
              <a:t>E-mail: </a:t>
            </a:r>
            <a:r>
              <a:rPr lang="nl-BE" sz="1600" dirty="0">
                <a:effectLst/>
                <a:latin typeface="Source Sans Pro"/>
                <a:hlinkClick r:id="rId4"/>
              </a:rPr>
              <a:t>logo@logoleieland.be</a:t>
            </a:r>
            <a:r>
              <a:rPr lang="nl-BE" sz="1600" dirty="0">
                <a:effectLst/>
                <a:latin typeface="Source Sans Pro"/>
              </a:rPr>
              <a:t> </a:t>
            </a:r>
            <a:endParaRPr lang="nl-BE" sz="1600" dirty="0">
              <a:effectLst/>
              <a:latin typeface="Source Sans Pro"/>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7170" name="Picture 2" descr="Dip? Dobbel. Doe! | Vlaamse Lo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651" y="4588645"/>
            <a:ext cx="2659018" cy="199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2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9419" y="852964"/>
            <a:ext cx="9292334" cy="4915217"/>
          </a:xfrm>
        </p:spPr>
        <p:txBody>
          <a:bodyPr>
            <a:normAutofit/>
          </a:bodyPr>
          <a:lstStyle/>
          <a:p>
            <a:pPr marL="0" indent="0">
              <a:buNone/>
            </a:pPr>
            <a:r>
              <a:rPr lang="nl-BE" sz="2400" b="1" dirty="0">
                <a:solidFill>
                  <a:srgbClr val="7030A0"/>
                </a:solidFill>
                <a:latin typeface="Source Sans Pro"/>
              </a:rPr>
              <a:t>OKI DOKI</a:t>
            </a:r>
            <a:endParaRPr lang="nl-BE" dirty="0">
              <a:latin typeface="Source Sans Pro"/>
            </a:endParaRPr>
          </a:p>
          <a:p>
            <a:pPr marL="0" indent="0">
              <a:buNone/>
            </a:pPr>
            <a:br>
              <a:rPr lang="nl-NL" sz="1600" b="1" dirty="0">
                <a:solidFill>
                  <a:srgbClr val="7030A0"/>
                </a:solidFill>
                <a:latin typeface="Source Sans Pro"/>
              </a:rPr>
            </a:br>
            <a:r>
              <a:rPr lang="nl-NL" sz="1600" b="1" dirty="0">
                <a:solidFill>
                  <a:srgbClr val="7030A0"/>
                </a:solidFill>
                <a:latin typeface="Source Sans Pro"/>
              </a:rPr>
              <a:t>Wat? </a:t>
            </a:r>
            <a:br>
              <a:rPr lang="nl-NL" sz="1600" b="1" dirty="0">
                <a:solidFill>
                  <a:srgbClr val="7030A0"/>
                </a:solidFill>
                <a:latin typeface="Source Sans Pro"/>
              </a:rPr>
            </a:br>
            <a:r>
              <a:rPr lang="nl-NL" sz="1600" dirty="0">
                <a:latin typeface="Source Sans Pro"/>
              </a:rPr>
              <a:t>Je wil ervoor zorgen dat je kleuters meer bewegen tijdens de schooluren? Een gezonde mix van zitten, staan en bewegen, gezond eten en voldoende water drinken op school lijkt je wel iets? Terecht, zo kies je voor een gezonde, actieve en fitte levensstijl voor je kleuters. OKI DOKI is een </a:t>
            </a:r>
            <a:r>
              <a:rPr lang="nl-NL" sz="1600" b="1" dirty="0">
                <a:latin typeface="Source Sans Pro"/>
              </a:rPr>
              <a:t>educatief pakket </a:t>
            </a:r>
            <a:r>
              <a:rPr lang="nl-NL" sz="1600" dirty="0">
                <a:latin typeface="Source Sans Pro"/>
              </a:rPr>
              <a:t>van MOEV specifiek voor kleuters. Het kadert binnen de methodiek ‘Sport Beweegt je school 2.0’. Met OKI DOKI-project bouwen de kleuters onbewust aan een </a:t>
            </a:r>
            <a:r>
              <a:rPr lang="nl-NL" sz="1600" b="1" dirty="0">
                <a:latin typeface="Source Sans Pro"/>
              </a:rPr>
              <a:t>gezonde mix van zitten, staan en bewegen, gezond eten en voldoende water drinken. </a:t>
            </a:r>
            <a:r>
              <a:rPr lang="nl-NL" sz="1600" dirty="0">
                <a:latin typeface="Source Sans Pro"/>
              </a:rPr>
              <a:t>De centrale figuur is het speelse draakje Doki. Samen met Doki ontdekken de kleuters de gezonde school waar spelen en bewegen belangrijk is, de vriendjes, de speelplaats, de klas, ... Ze leren samen fietsen, gezond eten, samen spelen, … en … zich aan de afspraken houden. </a:t>
            </a:r>
          </a:p>
          <a:p>
            <a:pPr marL="0" indent="0">
              <a:buNone/>
            </a:pPr>
            <a:endParaRPr lang="nl-NL" sz="1600"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7" name="Afbeelding 6" descr="C:\Users\Sofie Bovijn\Documents\ONDERWIJS\2017_Onderwijsbrochure\2020_2021\Afbeeldingen\Oki DOKI-figu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63" y="3736371"/>
            <a:ext cx="2282781" cy="2838087"/>
          </a:xfrm>
          <a:prstGeom prst="rect">
            <a:avLst/>
          </a:prstGeom>
          <a:noFill/>
          <a:ln>
            <a:noFill/>
          </a:ln>
        </p:spPr>
      </p:pic>
      <p:sp>
        <p:nvSpPr>
          <p:cNvPr id="5" name="Rechthoek 4"/>
          <p:cNvSpPr/>
          <p:nvPr/>
        </p:nvSpPr>
        <p:spPr>
          <a:xfrm>
            <a:off x="2878918" y="4019913"/>
            <a:ext cx="7388309" cy="2554545"/>
          </a:xfrm>
          <a:prstGeom prst="rect">
            <a:avLst/>
          </a:prstGeom>
        </p:spPr>
        <p:txBody>
          <a:bodyPr wrap="square">
            <a:spAutoFit/>
          </a:bodyPr>
          <a:lstStyle/>
          <a:p>
            <a:r>
              <a:rPr lang="nl-NL" sz="1600" b="1" dirty="0">
                <a:solidFill>
                  <a:srgbClr val="7030A0"/>
                </a:solidFill>
                <a:latin typeface="Source Sans Pro"/>
              </a:rPr>
              <a:t>Kostprijs?</a:t>
            </a:r>
            <a:br>
              <a:rPr lang="nl-NL" sz="1600" dirty="0">
                <a:latin typeface="Source Sans Pro"/>
              </a:rPr>
            </a:br>
            <a:r>
              <a:rPr lang="nl-NL" sz="1600" dirty="0">
                <a:latin typeface="Source Sans Pro"/>
              </a:rPr>
              <a:t>Gratis – 1 Doki klaspakket per school bestaat uit: twee klasposters en bijhorend stickervel, 18 vertelplaten, 2 vertelplaten per DOKI DOE + nog extra materialen </a:t>
            </a:r>
            <a:r>
              <a:rPr lang="nl-NL" sz="1600" dirty="0">
                <a:latin typeface="Source Sans Pro"/>
                <a:hlinkClick r:id="rId4">
                  <a:extLst>
                    <a:ext uri="{A12FA001-AC4F-418D-AE19-62706E023703}">
                      <ahyp:hlinkClr xmlns:ahyp="http://schemas.microsoft.com/office/drawing/2018/hyperlinkcolor" val="tx"/>
                    </a:ext>
                  </a:extLst>
                </a:hlinkClick>
              </a:rPr>
              <a:t>hier</a:t>
            </a:r>
            <a:r>
              <a:rPr lang="nl-NL" sz="1600" dirty="0">
                <a:latin typeface="Source Sans Pro"/>
              </a:rPr>
              <a:t> te downloaden. </a:t>
            </a:r>
            <a:br>
              <a:rPr lang="nl-NL" sz="1600" dirty="0">
                <a:latin typeface="Source Sans Pro"/>
              </a:rPr>
            </a:br>
            <a:endParaRPr lang="nl-NL" sz="1600" dirty="0">
              <a:latin typeface="Source Sans Pro"/>
            </a:endParaRPr>
          </a:p>
          <a:p>
            <a:r>
              <a:rPr lang="nl-NL" sz="1600" b="1" dirty="0">
                <a:solidFill>
                  <a:srgbClr val="7030A0"/>
                </a:solidFill>
                <a:latin typeface="Source Sans Pro"/>
              </a:rPr>
              <a:t>Meer info? </a:t>
            </a:r>
            <a:br>
              <a:rPr lang="nl-NL" sz="1600" b="1" dirty="0">
                <a:solidFill>
                  <a:srgbClr val="7030A0"/>
                </a:solidFill>
                <a:latin typeface="Source Sans Pro"/>
              </a:rPr>
            </a:br>
            <a:r>
              <a:rPr lang="nl-NL" sz="1600" dirty="0">
                <a:latin typeface="Source Sans Pro"/>
              </a:rPr>
              <a:t>Website: </a:t>
            </a:r>
            <a:r>
              <a:rPr lang="nl-NL" sz="1600" dirty="0">
                <a:latin typeface="Source Sans Pro"/>
                <a:hlinkClick r:id="rId5"/>
              </a:rPr>
              <a:t>https://www.moev.be/okidoki</a:t>
            </a:r>
            <a:br>
              <a:rPr lang="nl-NL" sz="1600" dirty="0">
                <a:latin typeface="Source Sans Pro"/>
              </a:rPr>
            </a:br>
            <a:r>
              <a:rPr lang="nl-NL" sz="1600" dirty="0">
                <a:latin typeface="Source Sans Pro"/>
              </a:rPr>
              <a:t>Telefoon: 051/26.50.30</a:t>
            </a:r>
            <a:br>
              <a:rPr lang="nl-BE" sz="1600" dirty="0">
                <a:latin typeface="Source Sans Pro"/>
              </a:rPr>
            </a:br>
            <a:r>
              <a:rPr lang="nl-NL" sz="1600" dirty="0">
                <a:latin typeface="Source Sans Pro"/>
              </a:rPr>
              <a:t>E-mail: </a:t>
            </a:r>
            <a:r>
              <a:rPr lang="nl-NL" sz="1600" dirty="0">
                <a:latin typeface="Source Sans Pro"/>
                <a:hlinkClick r:id="rId6"/>
              </a:rPr>
              <a:t>info@wvl.moev.be</a:t>
            </a:r>
            <a:r>
              <a:rPr lang="nl-NL" sz="1600" dirty="0">
                <a:latin typeface="Source Sans Pro"/>
              </a:rPr>
              <a:t> </a:t>
            </a:r>
            <a:br>
              <a:rPr lang="nl-NL" sz="1600" dirty="0">
                <a:latin typeface="Source Sans Pro"/>
              </a:rPr>
            </a:br>
            <a:endParaRPr lang="nl-BE" sz="1600" dirty="0">
              <a:latin typeface="Source Sans Pro"/>
            </a:endParaRPr>
          </a:p>
        </p:txBody>
      </p:sp>
    </p:spTree>
    <p:extLst>
      <p:ext uri="{BB962C8B-B14F-4D97-AF65-F5344CB8AC3E}">
        <p14:creationId xmlns:p14="http://schemas.microsoft.com/office/powerpoint/2010/main" val="72877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612448"/>
          </a:xfrm>
        </p:spPr>
        <p:txBody>
          <a:bodyPr>
            <a:normAutofit fontScale="85000" lnSpcReduction="20000"/>
          </a:bodyPr>
          <a:lstStyle/>
          <a:p>
            <a:pPr marL="0" indent="0">
              <a:buNone/>
            </a:pPr>
            <a:r>
              <a:rPr lang="nl-BE" b="1" dirty="0">
                <a:solidFill>
                  <a:srgbClr val="7030A0"/>
                </a:solidFill>
                <a:latin typeface="Source Sans Pro"/>
              </a:rPr>
              <a:t>Woogie Boogie</a:t>
            </a:r>
            <a:endParaRPr lang="nl-BE" dirty="0">
              <a:solidFill>
                <a:srgbClr val="7030A0"/>
              </a:solidFill>
              <a:latin typeface="Source Sans Pro"/>
            </a:endParaRPr>
          </a:p>
          <a:p>
            <a:pPr marL="0" indent="0">
              <a:buNone/>
            </a:pPr>
            <a:endParaRPr lang="nl-BE" dirty="0">
              <a:latin typeface="Source Sans Pro"/>
            </a:endParaRPr>
          </a:p>
          <a:p>
            <a:pPr marL="0" indent="0">
              <a:buNone/>
            </a:pPr>
            <a:r>
              <a:rPr lang="nl-BE" sz="1900" b="1" dirty="0">
                <a:solidFill>
                  <a:srgbClr val="7030A0"/>
                </a:solidFill>
                <a:latin typeface="Source Sans Pro"/>
              </a:rPr>
              <a:t>Wat? </a:t>
            </a:r>
            <a:br>
              <a:rPr lang="nl-BE" sz="1900" b="1" dirty="0">
                <a:latin typeface="Source Sans Pro"/>
              </a:rPr>
            </a:br>
            <a:r>
              <a:rPr lang="nl-BE" sz="1900" dirty="0">
                <a:latin typeface="Source Sans Pro"/>
              </a:rPr>
              <a:t>Binnen de campagne Woogie Boogie inspireren Disneyfiguren zoals Mickey Mouse, Donald Duck en Sofia kinderen tussen 3 en 6 jaar om </a:t>
            </a:r>
            <a:r>
              <a:rPr lang="nl-BE" sz="1900" b="1" dirty="0">
                <a:latin typeface="Source Sans Pro"/>
              </a:rPr>
              <a:t>recht te staan en meer te bewegen</a:t>
            </a:r>
            <a:r>
              <a:rPr lang="nl-BE" sz="1900" dirty="0">
                <a:latin typeface="Source Sans Pro"/>
              </a:rPr>
              <a:t>. Dit aan de hand van leuke </a:t>
            </a:r>
            <a:r>
              <a:rPr lang="nl-BE" sz="1900" b="1" dirty="0">
                <a:latin typeface="Source Sans Pro"/>
              </a:rPr>
              <a:t>filmpjes</a:t>
            </a:r>
            <a:r>
              <a:rPr lang="nl-BE" sz="1900" dirty="0">
                <a:latin typeface="Source Sans Pro"/>
              </a:rPr>
              <a:t> die zowel worden uitgezonden op Disney Junior, maar die ook gebruikt kunnen </a:t>
            </a:r>
            <a:r>
              <a:rPr lang="nl-BE" sz="1900" b="1" dirty="0">
                <a:latin typeface="Source Sans Pro"/>
              </a:rPr>
              <a:t>worden</a:t>
            </a:r>
            <a:r>
              <a:rPr lang="nl-BE" sz="1900" dirty="0">
                <a:latin typeface="Source Sans Pro"/>
              </a:rPr>
              <a:t> door </a:t>
            </a:r>
            <a:r>
              <a:rPr lang="nl-BE" sz="1900" dirty="0" err="1">
                <a:latin typeface="Source Sans Pro"/>
              </a:rPr>
              <a:t>kleuterleid</a:t>
            </a:r>
            <a:r>
              <a:rPr lang="nl-BE" sz="1900" dirty="0">
                <a:latin typeface="Source Sans Pro"/>
              </a:rPr>
              <a:t>(st)</a:t>
            </a:r>
            <a:r>
              <a:rPr lang="nl-BE" sz="1900" dirty="0" err="1">
                <a:latin typeface="Source Sans Pro"/>
              </a:rPr>
              <a:t>ers</a:t>
            </a:r>
            <a:r>
              <a:rPr lang="nl-BE" sz="1900" dirty="0">
                <a:latin typeface="Source Sans Pro"/>
              </a:rPr>
              <a:t> of in de buitenschoolse opvang. Leerkrachten kunnen een gratis pakket (klasposter en stickers) aanvragen. Daarnaast kunnen ook de filmpjes gratis bekeken worden. Jaarlijks is er ook de </a:t>
            </a:r>
            <a:r>
              <a:rPr lang="nl-BE" sz="1900" b="1" dirty="0">
                <a:latin typeface="Source Sans Pro"/>
              </a:rPr>
              <a:t>Woogie Boogie beweegdag</a:t>
            </a:r>
            <a:r>
              <a:rPr lang="nl-BE" sz="1900" dirty="0">
                <a:latin typeface="Source Sans Pro"/>
              </a:rPr>
              <a:t>. </a:t>
            </a:r>
          </a:p>
          <a:p>
            <a:pPr marL="0" indent="0">
              <a:buNone/>
            </a:pPr>
            <a:br>
              <a:rPr lang="nl-BE" sz="2100" dirty="0">
                <a:latin typeface="Source Sans Pro"/>
              </a:rPr>
            </a:br>
            <a:endParaRPr lang="nl-BE" sz="2100" dirty="0">
              <a:latin typeface="Source Sans Pro"/>
            </a:endParaRPr>
          </a:p>
          <a:p>
            <a:pPr marL="0" indent="0">
              <a:buNone/>
            </a:pPr>
            <a:r>
              <a:rPr lang="nl-BE" sz="1900" b="1" dirty="0">
                <a:solidFill>
                  <a:srgbClr val="7030A0"/>
                </a:solidFill>
                <a:latin typeface="Source Sans Pro"/>
              </a:rPr>
              <a:t>Kostprijs?</a:t>
            </a:r>
            <a:r>
              <a:rPr lang="nl-BE" sz="1900" dirty="0">
                <a:solidFill>
                  <a:srgbClr val="7030A0"/>
                </a:solidFill>
                <a:latin typeface="Source Sans Pro"/>
              </a:rPr>
              <a:t> </a:t>
            </a:r>
            <a:br>
              <a:rPr lang="nl-BE" sz="1900" dirty="0">
                <a:latin typeface="Source Sans Pro"/>
              </a:rPr>
            </a:br>
            <a:r>
              <a:rPr lang="nl-BE" sz="1900" dirty="0">
                <a:latin typeface="Source Sans Pro"/>
              </a:rPr>
              <a:t>Het Woogie Boogie-pakket kan </a:t>
            </a:r>
            <a:r>
              <a:rPr lang="nl-BE" sz="1900" dirty="0">
                <a:latin typeface="Source Sans Pro"/>
                <a:hlinkClick r:id="rId2">
                  <a:extLst>
                    <a:ext uri="{A12FA001-AC4F-418D-AE19-62706E023703}">
                      <ahyp:hlinkClr xmlns:ahyp="http://schemas.microsoft.com/office/drawing/2018/hyperlinkcolor" val="tx"/>
                    </a:ext>
                  </a:extLst>
                </a:hlinkClick>
              </a:rPr>
              <a:t>hier</a:t>
            </a:r>
            <a:r>
              <a:rPr lang="nl-BE" sz="1900" dirty="0">
                <a:latin typeface="Source Sans Pro"/>
              </a:rPr>
              <a:t> besteld worden.</a:t>
            </a:r>
          </a:p>
          <a:p>
            <a:pPr marL="0" indent="0">
              <a:buNone/>
            </a:pPr>
            <a:r>
              <a:rPr lang="nl-BE" sz="1900" dirty="0">
                <a:latin typeface="Source Sans Pro"/>
              </a:rPr>
              <a:t>Er zijn 2 pakketten: </a:t>
            </a:r>
          </a:p>
          <a:p>
            <a:pPr>
              <a:buFontTx/>
              <a:buChar char="-"/>
            </a:pPr>
            <a:r>
              <a:rPr lang="nl-BE" sz="1900" dirty="0">
                <a:latin typeface="Source Sans Pro"/>
              </a:rPr>
              <a:t>Een poster- &amp; stickerpakket. 2 euro verzendingskosten</a:t>
            </a:r>
          </a:p>
          <a:p>
            <a:pPr>
              <a:buFontTx/>
              <a:buChar char="-"/>
            </a:pPr>
            <a:r>
              <a:rPr lang="nl-BE" sz="1900" dirty="0">
                <a:latin typeface="Source Sans Pro"/>
              </a:rPr>
              <a:t>Een educatief klaspakket (incl. het poster- en stickerpakket). </a:t>
            </a:r>
            <a:br>
              <a:rPr lang="nl-BE" sz="1900" dirty="0">
                <a:latin typeface="Source Sans Pro"/>
              </a:rPr>
            </a:br>
            <a:r>
              <a:rPr lang="nl-BE" sz="1900" dirty="0">
                <a:latin typeface="Source Sans Pro"/>
              </a:rPr>
              <a:t>7,5 euro verzendingskosten</a:t>
            </a:r>
          </a:p>
          <a:p>
            <a:pPr marL="0" indent="0">
              <a:buNone/>
            </a:pPr>
            <a:endParaRPr lang="nl-BE" sz="2100" dirty="0">
              <a:latin typeface="Source Sans Pro"/>
            </a:endParaRPr>
          </a:p>
          <a:p>
            <a:pPr marL="0" indent="0">
              <a:buNone/>
            </a:pPr>
            <a:r>
              <a:rPr lang="nl-BE" sz="1900" b="1" dirty="0">
                <a:solidFill>
                  <a:srgbClr val="7030A0"/>
                </a:solidFill>
                <a:latin typeface="Source Sans Pro"/>
              </a:rPr>
              <a:t>Meer info?</a:t>
            </a:r>
            <a:r>
              <a:rPr lang="nl-BE" sz="1900" dirty="0">
                <a:solidFill>
                  <a:srgbClr val="7030A0"/>
                </a:solidFill>
                <a:latin typeface="Source Sans Pro"/>
              </a:rPr>
              <a:t> </a:t>
            </a:r>
            <a:br>
              <a:rPr lang="nl-BE" sz="1900" dirty="0">
                <a:latin typeface="Source Sans Pro"/>
              </a:rPr>
            </a:br>
            <a:r>
              <a:rPr lang="nl-BE" sz="1900" dirty="0">
                <a:latin typeface="Source Sans Pro"/>
              </a:rPr>
              <a:t>Telefoon: 056/44.07.94 </a:t>
            </a:r>
            <a:br>
              <a:rPr lang="nl-BE" sz="1900" dirty="0">
                <a:latin typeface="Source Sans Pro"/>
              </a:rPr>
            </a:br>
            <a:r>
              <a:rPr lang="nl-BE" sz="1900" dirty="0">
                <a:latin typeface="Source Sans Pro"/>
              </a:rPr>
              <a:t>E-mail: </a:t>
            </a:r>
            <a:r>
              <a:rPr lang="nl-BE" sz="1900" dirty="0">
                <a:latin typeface="Source Sans Pro"/>
                <a:hlinkClick r:id="rId3"/>
              </a:rPr>
              <a:t>logo@logoleieland.be</a:t>
            </a:r>
            <a:r>
              <a:rPr lang="nl-BE" sz="1900" dirty="0">
                <a:latin typeface="Source Sans Pro"/>
              </a:rPr>
              <a:t> </a:t>
            </a:r>
            <a:br>
              <a:rPr lang="nl-BE" sz="1900" dirty="0">
                <a:latin typeface="Source Sans Pro"/>
              </a:rPr>
            </a:br>
            <a:r>
              <a:rPr lang="nl-BE" sz="1900" dirty="0">
                <a:latin typeface="Source Sans Pro"/>
              </a:rPr>
              <a:t>Website: </a:t>
            </a:r>
            <a:r>
              <a:rPr lang="nl-BE" sz="1900" u="sng" dirty="0">
                <a:latin typeface="Source Sans Pro"/>
                <a:hlinkClick r:id="rId4"/>
              </a:rPr>
              <a:t>www.woogieboogie.be</a:t>
            </a:r>
            <a:endParaRPr lang="nl-BE" sz="1900" dirty="0">
              <a:latin typeface="Source Sans Pro"/>
            </a:endParaRPr>
          </a:p>
          <a:p>
            <a:pPr marL="0" indent="0">
              <a:buNone/>
            </a:pPr>
            <a:endParaRPr lang="nl-BE"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13</a:t>
            </a:fld>
            <a:endParaRPr lang="nl-BE"/>
          </a:p>
        </p:txBody>
      </p:sp>
      <p:pic>
        <p:nvPicPr>
          <p:cNvPr id="8" name="Afbeelding 7" descr="C:\Users\sobo\OneDrive - Leiedal\Documenten\ONDERWIJS\ONDERWIJSBROCHURE\2021-2022\Woogie Boogie.png"/>
          <p:cNvPicPr/>
          <p:nvPr/>
        </p:nvPicPr>
        <p:blipFill>
          <a:blip r:embed="rId5">
            <a:extLst>
              <a:ext uri="{28A0092B-C50C-407E-A947-70E740481C1C}">
                <a14:useLocalDpi xmlns:a14="http://schemas.microsoft.com/office/drawing/2010/main" val="0"/>
              </a:ext>
            </a:extLst>
          </a:blip>
          <a:srcRect/>
          <a:stretch>
            <a:fillRect/>
          </a:stretch>
        </p:blipFill>
        <p:spPr bwMode="auto">
          <a:xfrm>
            <a:off x="6576811" y="3347164"/>
            <a:ext cx="3862025" cy="2928813"/>
          </a:xfrm>
          <a:prstGeom prst="rect">
            <a:avLst/>
          </a:prstGeom>
          <a:noFill/>
          <a:ln>
            <a:noFill/>
          </a:ln>
        </p:spPr>
      </p:pic>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3" y="439579"/>
            <a:ext cx="4161392"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Tree>
    <p:extLst>
      <p:ext uri="{BB962C8B-B14F-4D97-AF65-F5344CB8AC3E}">
        <p14:creationId xmlns:p14="http://schemas.microsoft.com/office/powerpoint/2010/main" val="104562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5" y="743902"/>
            <a:ext cx="11367879" cy="5612448"/>
          </a:xfrm>
        </p:spPr>
        <p:txBody>
          <a:bodyPr>
            <a:normAutofit fontScale="47500" lnSpcReduction="20000"/>
          </a:bodyPr>
          <a:lstStyle/>
          <a:p>
            <a:pPr marL="0" indent="0">
              <a:buNone/>
            </a:pPr>
            <a:r>
              <a:rPr lang="nl-BE" sz="5100" b="1" dirty="0">
                <a:solidFill>
                  <a:srgbClr val="7030A0"/>
                </a:solidFill>
                <a:latin typeface="Source Sans Pro"/>
              </a:rPr>
              <a:t>Oog voor lekkers</a:t>
            </a:r>
          </a:p>
          <a:p>
            <a:pPr marL="0" indent="0">
              <a:buNone/>
            </a:pPr>
            <a:r>
              <a:rPr lang="nl-BE" sz="3800" b="1" dirty="0">
                <a:solidFill>
                  <a:srgbClr val="7030A0"/>
                </a:solidFill>
                <a:latin typeface="Source Sans Pro"/>
              </a:rPr>
              <a:t>Schoolfruit,- groenten en –melk (basis en buitengewoon onderwijs)</a:t>
            </a:r>
            <a:endParaRPr lang="nl-BE" sz="3800" dirty="0">
              <a:solidFill>
                <a:srgbClr val="7030A0"/>
              </a:solidFill>
              <a:latin typeface="Source Sans Pro"/>
            </a:endParaRPr>
          </a:p>
          <a:p>
            <a:pPr marL="0" indent="0">
              <a:buNone/>
            </a:pPr>
            <a:endParaRPr lang="nl-BE" dirty="0">
              <a:latin typeface="Source Sans Pro"/>
            </a:endParaRPr>
          </a:p>
          <a:p>
            <a:pPr marL="0" indent="0">
              <a:buNone/>
            </a:pPr>
            <a:endParaRPr lang="nl-BE" sz="3400" b="1" dirty="0">
              <a:solidFill>
                <a:srgbClr val="7030A0"/>
              </a:solidFill>
              <a:latin typeface="Source Sans Pro"/>
            </a:endParaRPr>
          </a:p>
          <a:p>
            <a:pPr marL="0" indent="0">
              <a:buNone/>
            </a:pPr>
            <a:endParaRPr lang="nl-BE" sz="3400" b="1" dirty="0">
              <a:solidFill>
                <a:srgbClr val="7030A0"/>
              </a:solidFill>
              <a:latin typeface="Source Sans Pro"/>
            </a:endParaRPr>
          </a:p>
          <a:p>
            <a:pPr marL="0" indent="0">
              <a:buNone/>
            </a:pPr>
            <a:endParaRPr lang="nl-BE" sz="3400" b="1" dirty="0">
              <a:solidFill>
                <a:srgbClr val="7030A0"/>
              </a:solidFill>
              <a:latin typeface="Source Sans Pro"/>
            </a:endParaRPr>
          </a:p>
          <a:p>
            <a:pPr marL="0" indent="0">
              <a:buNone/>
            </a:pPr>
            <a:endParaRPr lang="nl-BE" sz="3400" b="1" dirty="0">
              <a:solidFill>
                <a:srgbClr val="7030A0"/>
              </a:solidFill>
              <a:latin typeface="Source Sans Pro"/>
            </a:endParaRPr>
          </a:p>
          <a:p>
            <a:pPr marL="0" indent="0">
              <a:buNone/>
            </a:pPr>
            <a:endParaRPr lang="nl-BE" sz="3400" b="1" dirty="0">
              <a:solidFill>
                <a:srgbClr val="7030A0"/>
              </a:solidFill>
              <a:latin typeface="Source Sans Pro"/>
            </a:endParaRPr>
          </a:p>
          <a:p>
            <a:pPr marL="0" indent="0">
              <a:buNone/>
            </a:pPr>
            <a:endParaRPr lang="nl-BE" sz="3400" b="1" dirty="0">
              <a:solidFill>
                <a:srgbClr val="7030A0"/>
              </a:solidFill>
              <a:latin typeface="Source Sans Pro"/>
            </a:endParaRPr>
          </a:p>
          <a:p>
            <a:pPr marL="0" indent="0">
              <a:buNone/>
            </a:pPr>
            <a:br>
              <a:rPr lang="nl-BE" sz="3400" dirty="0">
                <a:latin typeface="Source Sans Pro"/>
              </a:rPr>
            </a:br>
            <a:endParaRPr lang="nl-BE" sz="3400" dirty="0">
              <a:latin typeface="Source Sans Pro"/>
            </a:endParaRPr>
          </a:p>
          <a:p>
            <a:pPr marL="0" indent="0">
              <a:buNone/>
            </a:pPr>
            <a:r>
              <a:rPr lang="nl-BE" sz="3400" b="1" dirty="0">
                <a:solidFill>
                  <a:srgbClr val="7030A0"/>
                </a:solidFill>
                <a:latin typeface="Source Sans Pro"/>
              </a:rPr>
              <a:t>Kostprijs?</a:t>
            </a:r>
            <a:r>
              <a:rPr lang="nl-BE" sz="3400" dirty="0">
                <a:solidFill>
                  <a:srgbClr val="7030A0"/>
                </a:solidFill>
                <a:latin typeface="Source Sans Pro"/>
              </a:rPr>
              <a:t> </a:t>
            </a:r>
            <a:br>
              <a:rPr lang="nl-BE" sz="3400" dirty="0">
                <a:latin typeface="Source Sans Pro"/>
              </a:rPr>
            </a:br>
            <a:r>
              <a:rPr lang="nl-NL" sz="3400" dirty="0">
                <a:latin typeface="Source Sans Pro"/>
              </a:rPr>
              <a:t>Vanaf het schooljaar 2017-2018 zijn er wijzigingen i.v.m. de subsidiëring van dit project. Er kan nog steeds een subsidie verkregen worden voor fruit op school. De aanvraag tot subsidiëring gebeurt via het </a:t>
            </a:r>
            <a:r>
              <a:rPr lang="nl-NL" sz="3400" b="1" dirty="0">
                <a:latin typeface="Source Sans Pro"/>
              </a:rPr>
              <a:t>e-loket</a:t>
            </a:r>
            <a:r>
              <a:rPr lang="nl-NL" sz="3400" dirty="0">
                <a:latin typeface="Source Sans Pro"/>
              </a:rPr>
              <a:t>. Naast fruit is er ook de mogelijkheid om voor groenten of melk te kiezen.</a:t>
            </a:r>
          </a:p>
          <a:p>
            <a:pPr marL="0" indent="0">
              <a:buNone/>
            </a:pPr>
            <a:r>
              <a:rPr lang="nl-NL" sz="3400" dirty="0">
                <a:latin typeface="Source Sans Pro"/>
              </a:rPr>
              <a:t>Meer informatie over de </a:t>
            </a:r>
            <a:r>
              <a:rPr lang="nl-NL" sz="3400" b="1" dirty="0">
                <a:latin typeface="Source Sans Pro"/>
              </a:rPr>
              <a:t>subsidies, het project, de indienperiode en andere tips </a:t>
            </a:r>
            <a:r>
              <a:rPr lang="nl-NL" sz="3400" dirty="0">
                <a:latin typeface="Source Sans Pro"/>
              </a:rPr>
              <a:t>kan je </a:t>
            </a:r>
            <a:r>
              <a:rPr lang="nl-NL" sz="3400" dirty="0">
                <a:latin typeface="Source Sans Pro"/>
                <a:hlinkClick r:id="rId2">
                  <a:extLst>
                    <a:ext uri="{A12FA001-AC4F-418D-AE19-62706E023703}">
                      <ahyp:hlinkClr xmlns:ahyp="http://schemas.microsoft.com/office/drawing/2018/hyperlinkcolor" val="tx"/>
                    </a:ext>
                  </a:extLst>
                </a:hlinkClick>
              </a:rPr>
              <a:t>hier</a:t>
            </a:r>
            <a:r>
              <a:rPr lang="nl-NL" sz="3400" dirty="0">
                <a:latin typeface="Source Sans Pro"/>
              </a:rPr>
              <a:t> vinden.</a:t>
            </a:r>
          </a:p>
          <a:p>
            <a:pPr marL="0" indent="0">
              <a:buNone/>
            </a:pPr>
            <a:br>
              <a:rPr lang="nl-BE" sz="3400" b="1" dirty="0">
                <a:solidFill>
                  <a:srgbClr val="7030A0"/>
                </a:solidFill>
                <a:latin typeface="Source Sans Pro"/>
              </a:rPr>
            </a:br>
            <a:r>
              <a:rPr lang="nl-BE" sz="3400" b="1" dirty="0">
                <a:solidFill>
                  <a:srgbClr val="7030A0"/>
                </a:solidFill>
                <a:latin typeface="Source Sans Pro"/>
              </a:rPr>
              <a:t>Meer info?</a:t>
            </a:r>
            <a:r>
              <a:rPr lang="nl-BE" sz="3400" dirty="0">
                <a:solidFill>
                  <a:srgbClr val="7030A0"/>
                </a:solidFill>
                <a:latin typeface="Source Sans Pro"/>
              </a:rPr>
              <a:t> </a:t>
            </a:r>
            <a:br>
              <a:rPr lang="nl-BE" sz="3400" dirty="0">
                <a:latin typeface="Source Sans Pro"/>
              </a:rPr>
            </a:br>
            <a:r>
              <a:rPr lang="nl-BE" sz="3400" dirty="0">
                <a:latin typeface="Source Sans Pro"/>
              </a:rPr>
              <a:t>Telefoon: 056/44.07.94 </a:t>
            </a:r>
            <a:br>
              <a:rPr lang="nl-BE" sz="3400" dirty="0">
                <a:latin typeface="Source Sans Pro"/>
              </a:rPr>
            </a:br>
            <a:r>
              <a:rPr lang="nl-BE" sz="3400" dirty="0">
                <a:latin typeface="Source Sans Pro"/>
              </a:rPr>
              <a:t>E-mail: </a:t>
            </a:r>
            <a:r>
              <a:rPr lang="nl-BE" sz="3400" dirty="0">
                <a:latin typeface="Source Sans Pro"/>
                <a:hlinkClick r:id="rId3"/>
              </a:rPr>
              <a:t>logo@logoleieland.be</a:t>
            </a:r>
            <a:r>
              <a:rPr lang="nl-BE" sz="3400" dirty="0">
                <a:latin typeface="Source Sans Pro"/>
              </a:rPr>
              <a:t> </a:t>
            </a:r>
            <a:br>
              <a:rPr lang="nl-BE" sz="3400" dirty="0">
                <a:latin typeface="Source Sans Pro"/>
              </a:rPr>
            </a:br>
            <a:r>
              <a:rPr lang="nl-BE" sz="3400" dirty="0">
                <a:latin typeface="Source Sans Pro"/>
              </a:rPr>
              <a:t>Website: meer informatie vind je </a:t>
            </a:r>
            <a:r>
              <a:rPr lang="nl-BE" sz="3400" dirty="0">
                <a:latin typeface="Source Sans Pro"/>
                <a:hlinkClick r:id="rId4"/>
              </a:rPr>
              <a:t>hier</a:t>
            </a:r>
            <a:r>
              <a:rPr lang="nl-BE" sz="34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9532349" y="439579"/>
            <a:ext cx="2383155"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6" name="Picture 2" descr="Over het project | Oogvoorlekk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25" y="2014061"/>
            <a:ext cx="2925838" cy="153606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3665174" y="1645920"/>
            <a:ext cx="7911829" cy="2308324"/>
          </a:xfrm>
          <a:prstGeom prst="rect">
            <a:avLst/>
          </a:prstGeom>
        </p:spPr>
        <p:txBody>
          <a:bodyPr wrap="square">
            <a:spAutoFit/>
          </a:bodyPr>
          <a:lstStyle/>
          <a:p>
            <a:r>
              <a:rPr lang="nl-BE" sz="1600" b="1" dirty="0">
                <a:solidFill>
                  <a:srgbClr val="7030A0"/>
                </a:solidFill>
                <a:latin typeface="Source Sans Pro"/>
              </a:rPr>
              <a:t>Wat? </a:t>
            </a:r>
            <a:br>
              <a:rPr lang="nl-BE" sz="1600" b="1" dirty="0">
                <a:latin typeface="Source Sans Pro"/>
              </a:rPr>
            </a:br>
            <a:r>
              <a:rPr lang="nl-NL" sz="1600" dirty="0">
                <a:latin typeface="Source Sans Pro"/>
              </a:rPr>
              <a:t>Recent onderzoek toont aan dat er nog werk aan de winkel is. Kinderen eten o.a. te weinig fruit, groenten en zuivelproducten als tussendoortje en ze kiezen te vaak voor snoep en gesuikerde dranken. Zowel scholen als ouders hebben een voorbeeldfunctie bij het aanleren van gezonde voedingsgewoonten. Als school kan je er dus voor kiezen om in te zetten op een </a:t>
            </a:r>
            <a:r>
              <a:rPr lang="nl-NL" sz="1600" b="1" dirty="0">
                <a:latin typeface="Source Sans Pro"/>
              </a:rPr>
              <a:t>fruit- groenten- of melkproject. </a:t>
            </a:r>
            <a:br>
              <a:rPr lang="nl-NL" sz="1600" b="1" dirty="0">
                <a:latin typeface="Source Sans Pro"/>
              </a:rPr>
            </a:br>
            <a:r>
              <a:rPr lang="nl-NL" sz="1600" dirty="0">
                <a:latin typeface="Source Sans Pro"/>
              </a:rPr>
              <a:t>Na  de 10 of 20 weken zet u, als school, idealiter dit project verder door ouders te stimuleren om zelf fruit mee te geven aan hun kinderen (fruit in de boekentas), een fruitabonnement af te sluiten of een combinatie van beiden.</a:t>
            </a:r>
          </a:p>
        </p:txBody>
      </p:sp>
    </p:spTree>
    <p:extLst>
      <p:ext uri="{BB962C8B-B14F-4D97-AF65-F5344CB8AC3E}">
        <p14:creationId xmlns:p14="http://schemas.microsoft.com/office/powerpoint/2010/main" val="43305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fontScale="25000" lnSpcReduction="20000"/>
          </a:bodyPr>
          <a:lstStyle/>
          <a:p>
            <a:pPr marL="0" indent="0">
              <a:buNone/>
            </a:pPr>
            <a:r>
              <a:rPr lang="nl-BE" sz="9600" b="1" dirty="0">
                <a:solidFill>
                  <a:srgbClr val="7030A0"/>
                </a:solidFill>
                <a:latin typeface="Source Sans Pro"/>
              </a:rPr>
              <a:t>Multimove</a:t>
            </a:r>
            <a:endParaRPr lang="nl-BE" sz="9600" dirty="0">
              <a:solidFill>
                <a:srgbClr val="7030A0"/>
              </a:solidFill>
              <a:latin typeface="Source Sans Pro"/>
            </a:endParaRPr>
          </a:p>
          <a:p>
            <a:pPr marL="0" indent="0">
              <a:buNone/>
            </a:pPr>
            <a:endParaRPr lang="nl-BE" dirty="0">
              <a:latin typeface="Source Sans Pro"/>
            </a:endParaRPr>
          </a:p>
          <a:p>
            <a:pPr marL="0" indent="0">
              <a:buNone/>
            </a:pPr>
            <a:r>
              <a:rPr lang="nl-BE" sz="6400" b="1" dirty="0">
                <a:solidFill>
                  <a:srgbClr val="7030A0"/>
                </a:solidFill>
                <a:latin typeface="Source Sans Pro"/>
              </a:rPr>
              <a:t>Wat? </a:t>
            </a:r>
            <a:br>
              <a:rPr lang="nl-BE" sz="6400" b="1" dirty="0">
                <a:latin typeface="Source Sans Pro"/>
              </a:rPr>
            </a:br>
            <a:r>
              <a:rPr lang="nl-BE" sz="6400" dirty="0">
                <a:latin typeface="Source Sans Pro"/>
              </a:rPr>
              <a:t>Multimove biedt 3- tot 8-jarige kinderen een gevarieerd bewegingsprogramma aan, waarin de focus ligt op de ontwikkeling van brede </a:t>
            </a:r>
            <a:r>
              <a:rPr lang="nl-BE" sz="6400" b="1" dirty="0">
                <a:latin typeface="Source Sans Pro"/>
              </a:rPr>
              <a:t>motorische vaardigheden en plezierbeleving</a:t>
            </a:r>
          </a:p>
          <a:p>
            <a:pPr marL="0" indent="0">
              <a:buNone/>
            </a:pPr>
            <a:r>
              <a:rPr lang="nl-BE" sz="6400" dirty="0">
                <a:effectLst/>
                <a:latin typeface="Source Sans Pro"/>
              </a:rPr>
              <a:t>Tijdens uitdagende bewegingssituaties in de </a:t>
            </a:r>
            <a:r>
              <a:rPr lang="nl-BE" sz="6400" dirty="0" err="1">
                <a:effectLst/>
                <a:latin typeface="Source Sans Pro"/>
              </a:rPr>
              <a:t>Multimovelessen</a:t>
            </a:r>
            <a:r>
              <a:rPr lang="nl-BE" sz="6400" dirty="0">
                <a:effectLst/>
                <a:latin typeface="Source Sans Pro"/>
              </a:rPr>
              <a:t> komen de </a:t>
            </a:r>
            <a:r>
              <a:rPr lang="nl-BE" sz="6400" b="1" dirty="0">
                <a:effectLst/>
                <a:latin typeface="Source Sans Pro"/>
              </a:rPr>
              <a:t>12 fundamentele bewegingsvaardigheden</a:t>
            </a:r>
            <a:r>
              <a:rPr lang="nl-BE" sz="6400" dirty="0">
                <a:effectLst/>
                <a:latin typeface="Source Sans Pro"/>
              </a:rPr>
              <a:t> aan bod: dribbelen, glijden, heffen en dragen, klimmen, roteren, slaan, springen en landen, trappen, trekken en duwen, vangen en werpen, wandelen en lopen, en zwaaien.</a:t>
            </a:r>
            <a:endParaRPr lang="nl-BE" sz="6400" dirty="0">
              <a:effectLst/>
              <a:latin typeface="Source Sans Pro"/>
              <a:ea typeface="Times New Roman" panose="02020603050405020304" pitchFamily="18" charset="0"/>
            </a:endParaRPr>
          </a:p>
          <a:p>
            <a:pPr marL="0" indent="0">
              <a:buNone/>
            </a:pPr>
            <a:r>
              <a:rPr lang="nl-BE" sz="6400" dirty="0">
                <a:latin typeface="Source Sans Pro"/>
              </a:rPr>
              <a:t>Wil je als school aan de slag met dit project? Het </a:t>
            </a:r>
            <a:r>
              <a:rPr lang="nl-BE" sz="6400" b="1" dirty="0">
                <a:latin typeface="Source Sans Pro"/>
              </a:rPr>
              <a:t>stappenplan</a:t>
            </a:r>
            <a:r>
              <a:rPr lang="nl-BE" sz="6400" dirty="0">
                <a:latin typeface="Source Sans Pro"/>
              </a:rPr>
              <a:t> kan je </a:t>
            </a:r>
            <a:r>
              <a:rPr lang="nl-BE" sz="6400" dirty="0">
                <a:latin typeface="Source Sans Pro"/>
                <a:hlinkClick r:id="rId2">
                  <a:extLst>
                    <a:ext uri="{A12FA001-AC4F-418D-AE19-62706E023703}">
                      <ahyp:hlinkClr xmlns:ahyp="http://schemas.microsoft.com/office/drawing/2018/hyperlinkcolor" val="tx"/>
                    </a:ext>
                  </a:extLst>
                </a:hlinkClick>
              </a:rPr>
              <a:t>hier</a:t>
            </a:r>
            <a:r>
              <a:rPr lang="nl-BE" sz="6400" dirty="0">
                <a:latin typeface="Source Sans Pro"/>
              </a:rPr>
              <a:t> raadplegen.</a:t>
            </a:r>
            <a:br>
              <a:rPr lang="nl-BE" sz="6400" dirty="0">
                <a:latin typeface="Source Sans Pro"/>
              </a:rPr>
            </a:br>
            <a:endParaRPr lang="nl-BE" sz="6400" dirty="0">
              <a:latin typeface="Source Sans Pro"/>
            </a:endParaRPr>
          </a:p>
          <a:p>
            <a:pPr marL="0" indent="0">
              <a:buNone/>
            </a:pPr>
            <a:endParaRPr lang="nl-BE" sz="6400" dirty="0">
              <a:latin typeface="Source Sans Pro"/>
            </a:endParaRPr>
          </a:p>
          <a:p>
            <a:pPr marL="0" indent="0">
              <a:buNone/>
            </a:pPr>
            <a:r>
              <a:rPr lang="nl-BE" sz="6400" b="1" dirty="0">
                <a:solidFill>
                  <a:srgbClr val="7030A0"/>
                </a:solidFill>
                <a:latin typeface="Source Sans Pro"/>
              </a:rPr>
              <a:t>Kostprijs?</a:t>
            </a:r>
            <a:r>
              <a:rPr lang="nl-BE" sz="6400" dirty="0">
                <a:solidFill>
                  <a:srgbClr val="7030A0"/>
                </a:solidFill>
                <a:latin typeface="Source Sans Pro"/>
              </a:rPr>
              <a:t> </a:t>
            </a:r>
            <a:br>
              <a:rPr lang="nl-BE" sz="6400" dirty="0">
                <a:latin typeface="Source Sans Pro"/>
              </a:rPr>
            </a:br>
            <a:r>
              <a:rPr lang="nl-BE" sz="6400" dirty="0">
                <a:latin typeface="Source Sans Pro"/>
              </a:rPr>
              <a:t>Indien je een erkenning aanvraagt, ontvang je een </a:t>
            </a:r>
            <a:r>
              <a:rPr lang="nl-BE" sz="6400" b="1" dirty="0">
                <a:latin typeface="Source Sans Pro"/>
              </a:rPr>
              <a:t>gratis startpakket</a:t>
            </a:r>
            <a:r>
              <a:rPr lang="nl-BE" sz="6400" dirty="0">
                <a:latin typeface="Source Sans Pro"/>
              </a:rPr>
              <a:t> met flyers, affiches, bordje, infobrochure voor ouders, stickervellen, </a:t>
            </a:r>
            <a:r>
              <a:rPr lang="nl-BE" sz="6400" dirty="0" err="1">
                <a:latin typeface="Source Sans Pro"/>
              </a:rPr>
              <a:t>roll</a:t>
            </a:r>
            <a:r>
              <a:rPr lang="nl-BE" sz="6400" dirty="0">
                <a:latin typeface="Source Sans Pro"/>
              </a:rPr>
              <a:t>-up banner…. Een beweegkalender, tips voor ouders, </a:t>
            </a:r>
            <a:r>
              <a:rPr lang="nl-BE" sz="6400" dirty="0" err="1">
                <a:latin typeface="Source Sans Pro"/>
              </a:rPr>
              <a:t>multimove</a:t>
            </a:r>
            <a:r>
              <a:rPr lang="nl-BE" sz="6400" dirty="0">
                <a:latin typeface="Source Sans Pro"/>
              </a:rPr>
              <a:t>- beweeglied en -dans kan je gratis op de website terug vinden. </a:t>
            </a:r>
          </a:p>
          <a:p>
            <a:pPr marL="0" indent="0">
              <a:buNone/>
            </a:pPr>
            <a:r>
              <a:rPr lang="nl-BE" sz="6400" dirty="0">
                <a:latin typeface="Source Sans Pro"/>
              </a:rPr>
              <a:t>Een boekenpakket kan eveneens tegen betaling worden aangekocht. </a:t>
            </a:r>
            <a:br>
              <a:rPr lang="nl-BE" sz="6400" dirty="0">
                <a:latin typeface="Source Sans Pro"/>
              </a:rPr>
            </a:br>
            <a:endParaRPr lang="nl-BE" sz="6400" b="1" dirty="0">
              <a:solidFill>
                <a:srgbClr val="7030A0"/>
              </a:solidFill>
              <a:latin typeface="Source Sans Pro"/>
            </a:endParaRPr>
          </a:p>
          <a:p>
            <a:pPr marL="0" indent="0">
              <a:buNone/>
            </a:pPr>
            <a:br>
              <a:rPr lang="nl-BE" sz="6400" b="1" dirty="0">
                <a:solidFill>
                  <a:srgbClr val="7030A0"/>
                </a:solidFill>
                <a:latin typeface="Source Sans Pro"/>
              </a:rPr>
            </a:br>
            <a:r>
              <a:rPr lang="nl-BE" sz="6400" b="1" dirty="0">
                <a:solidFill>
                  <a:srgbClr val="7030A0"/>
                </a:solidFill>
                <a:latin typeface="Source Sans Pro"/>
              </a:rPr>
              <a:t>Meer info?</a:t>
            </a:r>
            <a:r>
              <a:rPr lang="nl-BE" sz="6400" dirty="0">
                <a:solidFill>
                  <a:srgbClr val="7030A0"/>
                </a:solidFill>
                <a:latin typeface="Source Sans Pro"/>
              </a:rPr>
              <a:t> </a:t>
            </a:r>
            <a:br>
              <a:rPr lang="nl-BE" sz="6400" u="sng" dirty="0">
                <a:solidFill>
                  <a:srgbClr val="7030A0"/>
                </a:solidFill>
                <a:latin typeface="Source Sans Pro"/>
              </a:rPr>
            </a:br>
            <a:r>
              <a:rPr lang="nl-BE" sz="6400" dirty="0">
                <a:latin typeface="Source Sans Pro"/>
              </a:rPr>
              <a:t>Meer informatie vind je </a:t>
            </a:r>
            <a:r>
              <a:rPr lang="nl-BE" sz="6400" dirty="0">
                <a:latin typeface="Source Sans Pro"/>
                <a:hlinkClick r:id="rId3">
                  <a:extLst>
                    <a:ext uri="{A12FA001-AC4F-418D-AE19-62706E023703}">
                      <ahyp:hlinkClr xmlns:ahyp="http://schemas.microsoft.com/office/drawing/2018/hyperlinkcolor" val="tx"/>
                    </a:ext>
                  </a:extLst>
                </a:hlinkClick>
              </a:rPr>
              <a:t>hier</a:t>
            </a:r>
            <a:r>
              <a:rPr lang="nl-BE" sz="64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15</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9532349" y="439579"/>
            <a:ext cx="2383155"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6" name="Afbeelding 15" descr="C:\Users\Sofie Bovijn\Documents\ONDERWIJS\2017_Onderwijsbrochure\2020_2021\Afbeeldingen\multimove.png"/>
          <p:cNvPicPr/>
          <p:nvPr/>
        </p:nvPicPr>
        <p:blipFill>
          <a:blip r:embed="rId4">
            <a:extLst>
              <a:ext uri="{28A0092B-C50C-407E-A947-70E740481C1C}">
                <a14:useLocalDpi xmlns:a14="http://schemas.microsoft.com/office/drawing/2010/main" val="0"/>
              </a:ext>
            </a:extLst>
          </a:blip>
          <a:srcRect/>
          <a:stretch>
            <a:fillRect/>
          </a:stretch>
        </p:blipFill>
        <p:spPr bwMode="auto">
          <a:xfrm>
            <a:off x="7815467" y="4302760"/>
            <a:ext cx="3433764" cy="1104809"/>
          </a:xfrm>
          <a:prstGeom prst="rect">
            <a:avLst/>
          </a:prstGeom>
          <a:noFill/>
          <a:ln>
            <a:noFill/>
          </a:ln>
        </p:spPr>
      </p:pic>
    </p:spTree>
    <p:extLst>
      <p:ext uri="{BB962C8B-B14F-4D97-AF65-F5344CB8AC3E}">
        <p14:creationId xmlns:p14="http://schemas.microsoft.com/office/powerpoint/2010/main" val="369278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rgbClr val="7030A0"/>
                </a:solidFill>
                <a:latin typeface="Source Sans Pro"/>
              </a:rPr>
              <a:t>Hallo velo</a:t>
            </a:r>
            <a:endParaRPr lang="nl-BE" dirty="0">
              <a:latin typeface="Source Sans Pro"/>
            </a:endParaRPr>
          </a:p>
          <a:p>
            <a:pPr marL="0" indent="0">
              <a:buNone/>
            </a:pPr>
            <a:endParaRPr lang="nl-BE" sz="1600" b="1" dirty="0">
              <a:solidFill>
                <a:srgbClr val="7030A0"/>
              </a:solidFill>
              <a:latin typeface="Source Sans Pro"/>
            </a:endParaRPr>
          </a:p>
          <a:p>
            <a:pPr marL="0" indent="0">
              <a:buNone/>
            </a:pPr>
            <a:r>
              <a:rPr lang="nl-BE" sz="1600" b="1" dirty="0">
                <a:solidFill>
                  <a:srgbClr val="7030A0"/>
                </a:solidFill>
                <a:latin typeface="Source Sans Pro"/>
              </a:rPr>
              <a:t>Wat? </a:t>
            </a:r>
            <a:br>
              <a:rPr lang="nl-BE" sz="1600" b="1" dirty="0">
                <a:latin typeface="Source Sans Pro"/>
              </a:rPr>
            </a:br>
            <a:r>
              <a:rPr lang="nl-NL" sz="1600" dirty="0">
                <a:latin typeface="Source Sans Pro"/>
              </a:rPr>
              <a:t>Hallo Velo is een ludieke fietsworkshop van </a:t>
            </a:r>
            <a:r>
              <a:rPr lang="nl-NL" sz="1600" b="1" dirty="0">
                <a:latin typeface="Source Sans Pro"/>
              </a:rPr>
              <a:t>één lesuur </a:t>
            </a:r>
            <a:r>
              <a:rPr lang="nl-NL" sz="1600" dirty="0">
                <a:latin typeface="Source Sans Pro"/>
              </a:rPr>
              <a:t>rond fietsvaardigheid en verkeersveiligheid gericht naar het eerste- en tweede kleuter. Met de loopfiets leert de kleuter al spelend zijn evenwicht te vinden en neemt het een goede fietshouding aan. De loopfiets brengt het kind al doende ook de nodige durf en ruimtelijk inzicht bij om zelfstandig te leren fietsen. De stap naar de gewone fiets wordt kleiner en gemakkelijker. Ook enkele basisregels uit het verkeer kaart men op een ludieke manier aan.</a:t>
            </a:r>
          </a:p>
          <a:p>
            <a:pPr marL="0" indent="0">
              <a:buNone/>
            </a:pPr>
            <a:r>
              <a:rPr lang="nl-NL" sz="1600" b="1" dirty="0">
                <a:solidFill>
                  <a:srgbClr val="7030A0"/>
                </a:solidFill>
                <a:latin typeface="Source Sans Pro"/>
              </a:rPr>
              <a:t>Praktisch? </a:t>
            </a:r>
            <a:br>
              <a:rPr lang="nl-NL" sz="1600" b="1" dirty="0">
                <a:solidFill>
                  <a:srgbClr val="7030A0"/>
                </a:solidFill>
                <a:latin typeface="Source Sans Pro"/>
              </a:rPr>
            </a:br>
            <a:r>
              <a:rPr lang="nl-NL" sz="1600" dirty="0">
                <a:latin typeface="Source Sans Pro"/>
              </a:rPr>
              <a:t>De workshop is volledig op maat van kleuters. Per sessie zijn er max. 15 deelnemers. </a:t>
            </a:r>
          </a:p>
          <a:p>
            <a:pPr marL="0" indent="0">
              <a:buNone/>
            </a:pPr>
            <a:r>
              <a:rPr lang="nl-NL" sz="1600" b="1" dirty="0">
                <a:solidFill>
                  <a:srgbClr val="7030A0"/>
                </a:solidFill>
                <a:latin typeface="Source Sans Pro"/>
              </a:rPr>
              <a:t>Kostprijs? </a:t>
            </a:r>
            <a:br>
              <a:rPr lang="nl-NL" sz="1600" b="1" dirty="0">
                <a:solidFill>
                  <a:srgbClr val="7030A0"/>
                </a:solidFill>
                <a:latin typeface="Source Sans Pro"/>
              </a:rPr>
            </a:br>
            <a:r>
              <a:rPr lang="nl-NL" sz="1600" dirty="0">
                <a:latin typeface="Source Sans Pro"/>
              </a:rPr>
              <a:t>2 euro per leerling (incl. uitleen van materialen) </a:t>
            </a:r>
          </a:p>
          <a:p>
            <a:pPr marL="0" indent="0">
              <a:buNone/>
            </a:pPr>
            <a:r>
              <a:rPr lang="nl-NL" sz="1600" b="1" dirty="0">
                <a:solidFill>
                  <a:srgbClr val="7030A0"/>
                </a:solidFill>
                <a:latin typeface="Source Sans Pro"/>
              </a:rPr>
              <a:t>Meer info?</a:t>
            </a:r>
            <a:br>
              <a:rPr lang="nl-NL" sz="1600" b="1" dirty="0">
                <a:solidFill>
                  <a:srgbClr val="7030A0"/>
                </a:solidFill>
                <a:latin typeface="Source Sans Pro"/>
              </a:rPr>
            </a:br>
            <a:r>
              <a:rPr lang="nl-NL" sz="1600" dirty="0">
                <a:latin typeface="Source Sans Pro"/>
              </a:rPr>
              <a:t>Telefoon: 056/27.47.00 </a:t>
            </a:r>
            <a:br>
              <a:rPr lang="nl-NL" sz="1600" dirty="0">
                <a:latin typeface="Source Sans Pro"/>
              </a:rPr>
            </a:br>
            <a:r>
              <a:rPr lang="nl-NL" sz="1600" dirty="0">
                <a:latin typeface="Source Sans Pro"/>
              </a:rPr>
              <a:t>E-mail: </a:t>
            </a:r>
            <a:r>
              <a:rPr lang="nl-NL" sz="1600" dirty="0">
                <a:latin typeface="Source Sans Pro"/>
                <a:hlinkClick r:id="rId2"/>
              </a:rPr>
              <a:t>joetz.west@joetz.be</a:t>
            </a:r>
            <a:br>
              <a:rPr lang="nl-NL" sz="1600" dirty="0">
                <a:latin typeface="Source Sans Pro"/>
              </a:rPr>
            </a:br>
            <a:r>
              <a:rPr lang="nl-NL" sz="1600" dirty="0">
                <a:latin typeface="Source Sans Pro"/>
              </a:rPr>
              <a:t>Website: meer informatie vind je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WORKSHOP</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218" name="Picture 2" descr="https://healthies.joetz.be/sites/default/files/styles/top_image/public/2020-02/healthie-hallovelo_0.jpg?itok=8rDJ4kAe"/>
          <p:cNvPicPr>
            <a:picLocks noChangeAspect="1" noChangeArrowheads="1"/>
          </p:cNvPicPr>
          <p:nvPr/>
        </p:nvPicPr>
        <p:blipFill rotWithShape="1">
          <a:blip r:embed="rId4">
            <a:extLst>
              <a:ext uri="{28A0092B-C50C-407E-A947-70E740481C1C}">
                <a14:useLocalDpi xmlns:a14="http://schemas.microsoft.com/office/drawing/2010/main" val="0"/>
              </a:ext>
            </a:extLst>
          </a:blip>
          <a:srcRect l="-1258" t="23696" b="24732"/>
          <a:stretch/>
        </p:blipFill>
        <p:spPr bwMode="auto">
          <a:xfrm>
            <a:off x="547626" y="5432606"/>
            <a:ext cx="4716801" cy="142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vert="horz" lIns="91440" tIns="45720" rIns="91440" bIns="45720" rtlCol="0" anchor="t">
            <a:normAutofit lnSpcReduction="10000"/>
          </a:bodyPr>
          <a:lstStyle/>
          <a:p>
            <a:pPr marL="0" indent="0">
              <a:buNone/>
            </a:pPr>
            <a:r>
              <a:rPr lang="nl-BE" sz="2400" b="1" dirty="0">
                <a:solidFill>
                  <a:srgbClr val="7030A0"/>
                </a:solidFill>
                <a:latin typeface="Source Sans Pro"/>
              </a:rPr>
              <a:t>Gezond opgroeien: over eten bij kinderen</a:t>
            </a:r>
            <a:endParaRPr lang="nl-BE" dirty="0">
              <a:latin typeface="Source Sans Pro"/>
            </a:endParaRPr>
          </a:p>
          <a:p>
            <a:pPr marL="0" indent="0">
              <a:buNone/>
            </a:pPr>
            <a:endParaRPr lang="nl-BE" sz="1600" b="1" dirty="0">
              <a:solidFill>
                <a:srgbClr val="7030A0"/>
              </a:solidFill>
              <a:latin typeface="Source Sans Pro"/>
            </a:endParaRPr>
          </a:p>
          <a:p>
            <a:pPr marL="0" indent="0">
              <a:buNone/>
            </a:pPr>
            <a:r>
              <a:rPr lang="nl-BE" sz="1600" b="1" dirty="0">
                <a:solidFill>
                  <a:srgbClr val="7030A0"/>
                </a:solidFill>
                <a:latin typeface="Source Sans Pro"/>
              </a:rPr>
              <a:t>Wat? </a:t>
            </a:r>
            <a:br>
              <a:rPr lang="nl-BE" sz="1600" b="1" dirty="0">
                <a:latin typeface="Source Sans Pro"/>
              </a:rPr>
            </a:br>
            <a:r>
              <a:rPr lang="nl-NL" sz="1600" dirty="0">
                <a:latin typeface="Source Sans Pro"/>
              </a:rPr>
              <a:t>In deze infosessie van 2u krijgen ouders antwoorden op vragen zoals:</a:t>
            </a:r>
            <a:r>
              <a:rPr lang="nl-NL" sz="1600" i="1" dirty="0">
                <a:latin typeface="Source Sans Pro"/>
              </a:rPr>
              <a:t> ‘Mijn kind eet geen groenten, wat moet ik doen?’, ‘Zijn fruitsap en chocolademelk gezond?’, ‘Moet ik mijn kind verplichten zijn bord leeg te eten?’, ‘Wat zijn goede afspraken over snoepen?’</a:t>
            </a:r>
            <a:r>
              <a:rPr lang="nl-NL" sz="1600" dirty="0">
                <a:latin typeface="Source Sans Pro"/>
              </a:rPr>
              <a:t> De lesgever (diëtiste) legt uit waarom snoep en frietjes er bij kinderen makkelijk ingaan, maar velen hun neus ophalen voor gezonde voeding zoals groenten en vis. We staan stil bij </a:t>
            </a:r>
            <a:r>
              <a:rPr lang="nl-NL" sz="1600" b="1" dirty="0">
                <a:latin typeface="Source Sans Pro"/>
              </a:rPr>
              <a:t>wat gezond eten voor kinderen betekent en wat je als ouder kan doen om hen hierbij te helpen.</a:t>
            </a:r>
          </a:p>
          <a:p>
            <a:pPr marL="0" indent="0">
              <a:buNone/>
            </a:pPr>
            <a:endParaRPr lang="nl-NL" sz="1600" b="1" dirty="0">
              <a:solidFill>
                <a:srgbClr val="7030A0"/>
              </a:solidFill>
              <a:latin typeface="Source Sans Pro"/>
            </a:endParaRPr>
          </a:p>
          <a:p>
            <a:pPr marL="0" indent="0">
              <a:buNone/>
            </a:pPr>
            <a:r>
              <a:rPr lang="nl-NL" sz="1600" b="1" dirty="0">
                <a:solidFill>
                  <a:srgbClr val="7030A0"/>
                </a:solidFill>
                <a:latin typeface="Source Sans Pro"/>
              </a:rPr>
              <a:t>Praktisch? </a:t>
            </a:r>
            <a:br>
              <a:rPr lang="nl-NL" sz="1600" b="1" dirty="0">
                <a:solidFill>
                  <a:srgbClr val="7030A0"/>
                </a:solidFill>
                <a:latin typeface="Source Sans Pro"/>
              </a:rPr>
            </a:br>
            <a:r>
              <a:rPr lang="nl-NL" sz="1600" dirty="0">
                <a:latin typeface="Source Sans Pro"/>
              </a:rPr>
              <a:t>Neem contact op met Logo Leieland indien je graag deze infosessie organiseert. </a:t>
            </a:r>
          </a:p>
          <a:p>
            <a:pPr marL="0" indent="0">
              <a:buNone/>
            </a:pPr>
            <a:br>
              <a:rPr lang="nl-NL" sz="1600" b="1" dirty="0">
                <a:solidFill>
                  <a:srgbClr val="7030A0"/>
                </a:solidFill>
                <a:latin typeface="Source Sans Pro"/>
              </a:rPr>
            </a:br>
            <a:r>
              <a:rPr lang="nl-NL" sz="1600" b="1" dirty="0">
                <a:solidFill>
                  <a:srgbClr val="7030A0"/>
                </a:solidFill>
                <a:latin typeface="Source Sans Pro"/>
              </a:rPr>
              <a:t>Kostprijs? </a:t>
            </a:r>
            <a:br>
              <a:rPr lang="nl-NL" sz="1600" b="1" dirty="0">
                <a:solidFill>
                  <a:srgbClr val="7030A0"/>
                </a:solidFill>
                <a:latin typeface="Source Sans Pro"/>
              </a:rPr>
            </a:br>
            <a:r>
              <a:rPr lang="nl-NL" sz="1600" dirty="0">
                <a:latin typeface="Source Sans Pro"/>
              </a:rPr>
              <a:t>170€  en kilometervergoeding</a:t>
            </a:r>
            <a:endParaRPr lang="nl-NL" sz="1600" dirty="0">
              <a:latin typeface="Source Sans Pro"/>
              <a:ea typeface="Source Sans Pro"/>
            </a:endParaRPr>
          </a:p>
          <a:p>
            <a:pPr marL="0" indent="0">
              <a:buNone/>
            </a:pPr>
            <a:br>
              <a:rPr lang="nl-NL" sz="1600" b="1" dirty="0">
                <a:solidFill>
                  <a:srgbClr val="7030A0"/>
                </a:solidFill>
                <a:latin typeface="Source Sans Pro"/>
              </a:rPr>
            </a:br>
            <a:r>
              <a:rPr lang="nl-NL" sz="1600" b="1" dirty="0">
                <a:solidFill>
                  <a:srgbClr val="7030A0"/>
                </a:solidFill>
                <a:latin typeface="Source Sans Pro"/>
              </a:rPr>
              <a:t>Meer info?</a:t>
            </a:r>
            <a:br>
              <a:rPr lang="nl-NL" sz="1600" b="1" dirty="0">
                <a:solidFill>
                  <a:srgbClr val="7030A0"/>
                </a:solidFill>
                <a:latin typeface="Source Sans Pro"/>
              </a:rPr>
            </a:br>
            <a:r>
              <a:rPr lang="nl-NL" sz="1600" dirty="0">
                <a:latin typeface="Source Sans Pro"/>
              </a:rPr>
              <a:t>Telefoon: </a:t>
            </a:r>
            <a:r>
              <a:rPr lang="nl-BE" sz="1600" dirty="0">
                <a:latin typeface="Source Sans Pro"/>
              </a:rPr>
              <a:t>056/44.07.94</a:t>
            </a:r>
            <a:r>
              <a:rPr lang="nl-NL" sz="1600" dirty="0">
                <a:latin typeface="Source Sans Pro"/>
              </a:rPr>
              <a:t> </a:t>
            </a:r>
            <a:br>
              <a:rPr lang="nl-NL" sz="1600" dirty="0">
                <a:latin typeface="Source Sans Pro"/>
              </a:rPr>
            </a:br>
            <a:r>
              <a:rPr lang="nl-NL" sz="1600" dirty="0">
                <a:latin typeface="Source Sans Pro"/>
              </a:rPr>
              <a:t>E-mail: </a:t>
            </a:r>
            <a:r>
              <a:rPr lang="nl-NL" sz="1600" dirty="0">
                <a:latin typeface="Source Sans Pro"/>
                <a:hlinkClick r:id="rId2"/>
              </a:rPr>
              <a:t>logo@leieland.be</a:t>
            </a:r>
            <a:r>
              <a:rPr lang="nl-NL" sz="1600" dirty="0">
                <a:latin typeface="Source Sans Pro"/>
              </a:rPr>
              <a:t> </a:t>
            </a:r>
            <a:br>
              <a:rPr lang="nl-NL" sz="1600" dirty="0">
                <a:latin typeface="Source Sans Pro"/>
              </a:rPr>
            </a:br>
            <a:r>
              <a:rPr lang="nl-NL" sz="1600" dirty="0">
                <a:latin typeface="Source Sans Pro"/>
              </a:rPr>
              <a:t>Website: meer informatie vind je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WORKSHOP</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8" name="Picture 4" descr="Healthy food, children eat fruits and vegetables. Fre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504" y="4145280"/>
            <a:ext cx="3504609" cy="214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4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465309"/>
          </a:xfrm>
        </p:spPr>
        <p:txBody>
          <a:bodyPr>
            <a:normAutofit/>
          </a:bodyPr>
          <a:lstStyle/>
          <a:p>
            <a:pPr marL="0" indent="0">
              <a:buNone/>
            </a:pPr>
            <a:r>
              <a:rPr lang="nl-BE" sz="2400" b="1" dirty="0">
                <a:solidFill>
                  <a:srgbClr val="7030A0"/>
                </a:solidFill>
                <a:latin typeface="Source Sans Pro"/>
              </a:rPr>
              <a:t>Leerlijn voeding</a:t>
            </a:r>
            <a:endParaRPr lang="nl-BE" sz="2400" dirty="0">
              <a:solidFill>
                <a:srgbClr val="7030A0"/>
              </a:solidFill>
              <a:latin typeface="Source Sans Pro"/>
            </a:endParaRPr>
          </a:p>
          <a:p>
            <a:pPr marL="0" indent="0">
              <a:buNone/>
            </a:pPr>
            <a:endParaRPr lang="nl-BE" dirty="0">
              <a:latin typeface="Source Sans Pro"/>
            </a:endParaRPr>
          </a:p>
          <a:p>
            <a:pPr marL="0" indent="0">
              <a:buNone/>
            </a:pPr>
            <a:r>
              <a:rPr lang="nl-NL" sz="1600" b="1" dirty="0">
                <a:solidFill>
                  <a:srgbClr val="7030A0"/>
                </a:solidFill>
                <a:latin typeface="Source Sans Pro"/>
              </a:rPr>
              <a:t>Wat?</a:t>
            </a:r>
            <a:r>
              <a:rPr lang="nl-NL" sz="1600" dirty="0">
                <a:latin typeface="Source Sans Pro"/>
              </a:rPr>
              <a:t> </a:t>
            </a:r>
            <a:br>
              <a:rPr lang="nl-NL" sz="1600" dirty="0">
                <a:latin typeface="Source Sans Pro"/>
              </a:rPr>
            </a:br>
            <a:r>
              <a:rPr lang="nl-NL" sz="1600" dirty="0">
                <a:latin typeface="Source Sans Pro"/>
              </a:rPr>
              <a:t>Een les over gezonde tussendoortjes? Goed idee, maar liefst meer dan eens! Eenmalig een les geven rond een gezondheidsthema heeft weinig effect. Leerlingen komen best </a:t>
            </a:r>
            <a:r>
              <a:rPr lang="nl-NL" sz="1600" b="1" dirty="0">
                <a:latin typeface="Source Sans Pro"/>
              </a:rPr>
              <a:t>meerdere keren </a:t>
            </a:r>
            <a:r>
              <a:rPr lang="nl-NL" sz="1600" dirty="0">
                <a:latin typeface="Source Sans Pro"/>
              </a:rPr>
              <a:t>in contact met bepaalde thema’s tijdens hun schoolloopbaan. Het thema voeding is een uitgebreid en complex thema. Het raakt aan verschillende maatschappelijke topics en contexten. Daarom werd de leerlijn opgebouwd rond </a:t>
            </a:r>
            <a:r>
              <a:rPr lang="nl-NL" sz="1600" b="1" dirty="0">
                <a:latin typeface="Source Sans Pro"/>
              </a:rPr>
              <a:t>vijf belangrijke voedingsthema’s</a:t>
            </a:r>
            <a:r>
              <a:rPr lang="nl-NL" sz="1600" dirty="0">
                <a:latin typeface="Source Sans Pro"/>
              </a:rPr>
              <a:t>. </a:t>
            </a:r>
            <a:br>
              <a:rPr lang="nl-NL" sz="1600" dirty="0">
                <a:latin typeface="Source Sans Pro"/>
              </a:rPr>
            </a:br>
            <a:r>
              <a:rPr lang="nl-NL" sz="1600" dirty="0">
                <a:latin typeface="Source Sans Pro"/>
              </a:rPr>
              <a:t>	• Voeding en gezondheid </a:t>
            </a:r>
            <a:br>
              <a:rPr lang="nl-NL" sz="1600" dirty="0">
                <a:latin typeface="Source Sans Pro"/>
              </a:rPr>
            </a:br>
            <a:r>
              <a:rPr lang="nl-NL" sz="1600" dirty="0">
                <a:latin typeface="Source Sans Pro"/>
              </a:rPr>
              <a:t>	• Voeding en duurzaamheid </a:t>
            </a:r>
            <a:br>
              <a:rPr lang="nl-NL" sz="1600" dirty="0">
                <a:latin typeface="Source Sans Pro"/>
              </a:rPr>
            </a:br>
            <a:r>
              <a:rPr lang="nl-NL" sz="1600" dirty="0">
                <a:latin typeface="Source Sans Pro"/>
              </a:rPr>
              <a:t>	• Voeding en de sociale, emotionele en culturele ontwikkeling </a:t>
            </a:r>
            <a:br>
              <a:rPr lang="nl-NL" sz="1600" dirty="0">
                <a:latin typeface="Source Sans Pro"/>
              </a:rPr>
            </a:br>
            <a:r>
              <a:rPr lang="nl-NL" sz="1600" dirty="0">
                <a:latin typeface="Source Sans Pro"/>
              </a:rPr>
              <a:t>	• Voeding en consumentenaspecten </a:t>
            </a:r>
            <a:br>
              <a:rPr lang="nl-NL" sz="1600" dirty="0">
                <a:latin typeface="Source Sans Pro"/>
              </a:rPr>
            </a:br>
            <a:r>
              <a:rPr lang="nl-NL" sz="1600" dirty="0">
                <a:latin typeface="Source Sans Pro"/>
              </a:rPr>
              <a:t>	• Bereiden/bewaren van voeding en voedselveiligheid </a:t>
            </a:r>
          </a:p>
          <a:p>
            <a:pPr marL="0" indent="0">
              <a:buNone/>
            </a:pPr>
            <a:endParaRPr lang="nl-NL" sz="1600" dirty="0">
              <a:latin typeface="Source Sans Pro"/>
            </a:endParaRPr>
          </a:p>
          <a:p>
            <a:pPr marL="0" indent="0">
              <a:buNone/>
            </a:pPr>
            <a:r>
              <a:rPr lang="nl-NL" sz="1600" b="1" dirty="0">
                <a:solidFill>
                  <a:srgbClr val="7030A0"/>
                </a:solidFill>
                <a:latin typeface="Source Sans Pro"/>
              </a:rPr>
              <a:t>Praktisch? </a:t>
            </a:r>
            <a:br>
              <a:rPr lang="nl-NL" sz="1600" b="1" dirty="0">
                <a:solidFill>
                  <a:srgbClr val="7030A0"/>
                </a:solidFill>
                <a:latin typeface="Source Sans Pro"/>
              </a:rPr>
            </a:br>
            <a:r>
              <a:rPr lang="nl-NL" sz="1600" dirty="0">
                <a:latin typeface="Source Sans Pro"/>
              </a:rPr>
              <a:t>De leerlijn is gratis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te downloaden. </a:t>
            </a:r>
          </a:p>
          <a:p>
            <a:pPr marL="0" indent="0">
              <a:buNone/>
            </a:pPr>
            <a:br>
              <a:rPr lang="nl-NL" sz="1600" b="1" dirty="0">
                <a:solidFill>
                  <a:srgbClr val="7030A0"/>
                </a:solidFill>
                <a:latin typeface="Source Sans Pro"/>
              </a:rPr>
            </a:br>
            <a:r>
              <a:rPr lang="nl-NL" sz="1600" b="1" dirty="0">
                <a:solidFill>
                  <a:srgbClr val="7030A0"/>
                </a:solidFill>
                <a:latin typeface="Source Sans Pro"/>
              </a:rPr>
              <a:t>Meer info? </a:t>
            </a:r>
            <a:br>
              <a:rPr lang="nl-NL" sz="1600" b="1" dirty="0">
                <a:solidFill>
                  <a:srgbClr val="7030A0"/>
                </a:solidFill>
                <a:latin typeface="Source Sans Pro"/>
              </a:rPr>
            </a:br>
            <a:r>
              <a:rPr lang="nl-BE" sz="1600" dirty="0">
                <a:effectLst/>
                <a:latin typeface="Source Sans Pro"/>
              </a:rPr>
              <a:t>Telefoon: 056/44.07.94</a:t>
            </a:r>
            <a:br>
              <a:rPr lang="nl-BE" sz="1600" dirty="0">
                <a:effectLst/>
                <a:latin typeface="Source Sans Pro"/>
              </a:rPr>
            </a:br>
            <a:r>
              <a:rPr lang="nl-BE" sz="1600" dirty="0">
                <a:latin typeface="Source Sans Pro"/>
              </a:rPr>
              <a:t>E-mail: </a:t>
            </a:r>
            <a:r>
              <a:rPr lang="nl-BE" sz="1600" dirty="0">
                <a:latin typeface="Source Sans Pro"/>
                <a:hlinkClick r:id="rId3"/>
              </a:rPr>
              <a:t>logo@logoleieland.be</a:t>
            </a:r>
            <a:r>
              <a:rPr lang="nl-BE" sz="1600" dirty="0">
                <a:latin typeface="Source Sans Pro"/>
              </a:rPr>
              <a:t> </a:t>
            </a:r>
          </a:p>
          <a:p>
            <a:pPr marL="0" indent="0">
              <a:buNone/>
            </a:pPr>
            <a:endParaRPr lang="nl-BE"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descr="Voeding en eetgedrag : Leerlijn - Downloadbaar lesmateriaal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9235" y="3108166"/>
            <a:ext cx="3828142" cy="2765333"/>
          </a:xfrm>
          <a:prstGeom prst="rect">
            <a:avLst/>
          </a:prstGeom>
          <a:noFill/>
          <a:ln>
            <a:noFill/>
          </a:ln>
        </p:spPr>
      </p:pic>
    </p:spTree>
    <p:extLst>
      <p:ext uri="{BB962C8B-B14F-4D97-AF65-F5344CB8AC3E}">
        <p14:creationId xmlns:p14="http://schemas.microsoft.com/office/powerpoint/2010/main" val="190354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0209" y="1045369"/>
            <a:ext cx="9423688" cy="4915217"/>
          </a:xfrm>
        </p:spPr>
        <p:txBody>
          <a:bodyPr>
            <a:normAutofit/>
          </a:bodyPr>
          <a:lstStyle/>
          <a:p>
            <a:pPr marL="0" indent="0">
              <a:buNone/>
            </a:pPr>
            <a:r>
              <a:rPr lang="nl-BE" sz="2400" b="1" dirty="0">
                <a:solidFill>
                  <a:srgbClr val="7030A0"/>
                </a:solidFill>
                <a:latin typeface="Source Sans Pro"/>
              </a:rPr>
              <a:t>Schoolmaaltijdengids &amp; gezonde (broodjes)lunch op school</a:t>
            </a:r>
          </a:p>
          <a:p>
            <a:pPr marL="0" indent="0">
              <a:buNone/>
            </a:pPr>
            <a:endParaRPr lang="nl-BE" dirty="0">
              <a:latin typeface="Source Sans Pro"/>
            </a:endParaRPr>
          </a:p>
          <a:p>
            <a:pPr marL="0" indent="0">
              <a:buNone/>
            </a:pPr>
            <a:endParaRPr lang="nl-BE"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44" name="Picture 4" descr="Symposium – Viasano: Beter eten, meer bewe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55" y="4014651"/>
            <a:ext cx="2060317" cy="2843349"/>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3605349" y="2010642"/>
            <a:ext cx="7384870" cy="3323987"/>
          </a:xfrm>
          <a:prstGeom prst="rect">
            <a:avLst/>
          </a:prstGeom>
        </p:spPr>
        <p:txBody>
          <a:bodyPr wrap="square">
            <a:spAutoFit/>
          </a:bodyPr>
          <a:lstStyle/>
          <a:p>
            <a:r>
              <a:rPr lang="nl-BE" sz="1600" b="1" dirty="0">
                <a:solidFill>
                  <a:srgbClr val="7030A0"/>
                </a:solidFill>
                <a:latin typeface="Source Sans Pro"/>
              </a:rPr>
              <a:t>Wat? </a:t>
            </a:r>
          </a:p>
          <a:p>
            <a:r>
              <a:rPr lang="nl-BE" sz="1600" dirty="0">
                <a:latin typeface="Source Sans Pro"/>
              </a:rPr>
              <a:t>Deze gids ondersteunt de school in hun beleid rond gezonde voeding, specifiek gezonde schoolmaaltijden en (broodjes)lunch. </a:t>
            </a:r>
          </a:p>
          <a:p>
            <a:r>
              <a:rPr lang="nl-BE" sz="1600" dirty="0">
                <a:latin typeface="Source Sans Pro"/>
              </a:rPr>
              <a:t> </a:t>
            </a:r>
          </a:p>
          <a:p>
            <a:r>
              <a:rPr lang="nl-BE" sz="1600" b="1" dirty="0">
                <a:solidFill>
                  <a:srgbClr val="7030A0"/>
                </a:solidFill>
                <a:latin typeface="Source Sans Pro"/>
              </a:rPr>
              <a:t>Kostprijs?</a:t>
            </a:r>
          </a:p>
          <a:p>
            <a:r>
              <a:rPr lang="nl-BE" sz="1600" dirty="0">
                <a:latin typeface="Source Sans Pro"/>
              </a:rPr>
              <a:t>Gratis te downloaden via: </a:t>
            </a:r>
          </a:p>
          <a:p>
            <a:pPr marL="285750" indent="-285750">
              <a:buFont typeface="Arial" panose="020B0604020202020204" pitchFamily="34" charset="0"/>
              <a:buChar char="•"/>
            </a:pPr>
            <a:r>
              <a:rPr lang="nl-BE" sz="1600" dirty="0">
                <a:latin typeface="Source Sans Pro"/>
              </a:rPr>
              <a:t>Schoolmaaltijdengids: klik </a:t>
            </a:r>
            <a:r>
              <a:rPr lang="nl-BE" sz="1600" dirty="0">
                <a:latin typeface="Source Sans Pro"/>
                <a:hlinkClick r:id="rId3">
                  <a:extLst>
                    <a:ext uri="{A12FA001-AC4F-418D-AE19-62706E023703}">
                      <ahyp:hlinkClr xmlns:ahyp="http://schemas.microsoft.com/office/drawing/2018/hyperlinkcolor" val="tx"/>
                    </a:ext>
                  </a:extLst>
                </a:hlinkClick>
              </a:rPr>
              <a:t>hier</a:t>
            </a:r>
            <a:r>
              <a:rPr lang="nl-BE" sz="1600" dirty="0">
                <a:latin typeface="Source Sans Pro"/>
              </a:rPr>
              <a:t>. </a:t>
            </a:r>
          </a:p>
          <a:p>
            <a:pPr marL="285750" indent="-285750">
              <a:buFont typeface="Arial" panose="020B0604020202020204" pitchFamily="34" charset="0"/>
              <a:buChar char="•"/>
            </a:pPr>
            <a:r>
              <a:rPr lang="nl-BE" sz="1600" dirty="0">
                <a:latin typeface="Source Sans Pro"/>
              </a:rPr>
              <a:t>(B</a:t>
            </a:r>
            <a:r>
              <a:rPr lang="en-US" sz="1600" dirty="0">
                <a:latin typeface="Source Sans Pro"/>
              </a:rPr>
              <a:t>roodjes)lunch: klik </a:t>
            </a:r>
            <a:r>
              <a:rPr lang="en-US" sz="1600" dirty="0">
                <a:latin typeface="Source Sans Pro"/>
                <a:hlinkClick r:id="rId4">
                  <a:extLst>
                    <a:ext uri="{A12FA001-AC4F-418D-AE19-62706E023703}">
                      <ahyp:hlinkClr xmlns:ahyp="http://schemas.microsoft.com/office/drawing/2018/hyperlinkcolor" val="tx"/>
                    </a:ext>
                  </a:extLst>
                </a:hlinkClick>
              </a:rPr>
              <a:t>hier</a:t>
            </a:r>
            <a:r>
              <a:rPr lang="en-US" sz="1600" dirty="0">
                <a:latin typeface="Source Sans Pro"/>
              </a:rPr>
              <a:t>. </a:t>
            </a:r>
            <a:br>
              <a:rPr lang="en-US" sz="1600" dirty="0">
                <a:latin typeface="Source Sans Pro"/>
              </a:rPr>
            </a:br>
            <a:r>
              <a:rPr lang="en-US" sz="1600" dirty="0">
                <a:latin typeface="Source Sans Pro"/>
              </a:rPr>
              <a:t> </a:t>
            </a:r>
            <a:endParaRPr lang="nl-BE" sz="1600" dirty="0">
              <a:latin typeface="Source Sans Pro"/>
            </a:endParaRPr>
          </a:p>
          <a:p>
            <a:r>
              <a:rPr lang="nl-BE" sz="1600" b="1" dirty="0">
                <a:solidFill>
                  <a:srgbClr val="7030A0"/>
                </a:solidFill>
                <a:latin typeface="Source Sans Pro"/>
              </a:rPr>
              <a:t>Meer info?</a:t>
            </a:r>
          </a:p>
          <a:p>
            <a:r>
              <a:rPr lang="nl-BE" sz="1600" dirty="0">
                <a:latin typeface="Source Sans Pro"/>
              </a:rPr>
              <a:t>Tel: 056/44.07.94</a:t>
            </a:r>
          </a:p>
          <a:p>
            <a:r>
              <a:rPr lang="nl-BE" sz="1600" dirty="0">
                <a:latin typeface="Source Sans Pro"/>
              </a:rPr>
              <a:t>E-mail: </a:t>
            </a:r>
            <a:r>
              <a:rPr lang="nl-BE" sz="1600" u="sng" dirty="0">
                <a:latin typeface="Source Sans Pro"/>
                <a:hlinkClick r:id="rId5"/>
              </a:rPr>
              <a:t>logo@logoleieland.be</a:t>
            </a:r>
            <a:endParaRPr lang="nl-BE" sz="1600" dirty="0">
              <a:latin typeface="Source Sans Pro"/>
            </a:endParaRPr>
          </a:p>
          <a:p>
            <a:endParaRPr lang="nl-BE" dirty="0"/>
          </a:p>
        </p:txBody>
      </p:sp>
      <p:pic>
        <p:nvPicPr>
          <p:cNvPr id="10242" name="Picture 2" descr="Richtlijnen voor Vlaamse scholen over schoolmaaltijden : Gids - Artikel -  KlasCe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717" y="1747520"/>
            <a:ext cx="2016623" cy="284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5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fgeronde rechthoek 9"/>
          <p:cNvSpPr/>
          <p:nvPr/>
        </p:nvSpPr>
        <p:spPr>
          <a:xfrm>
            <a:off x="272625" y="4653972"/>
            <a:ext cx="3832650" cy="25703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Afgeronde rechthoek 4"/>
          <p:cNvSpPr/>
          <p:nvPr/>
        </p:nvSpPr>
        <p:spPr>
          <a:xfrm>
            <a:off x="272625" y="1096274"/>
            <a:ext cx="3832650" cy="25703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370614" y="1118088"/>
            <a:ext cx="7796349" cy="5990272"/>
          </a:xfrm>
        </p:spPr>
        <p:txBody>
          <a:bodyPr>
            <a:normAutofit fontScale="62500" lnSpcReduction="20000"/>
          </a:bodyPr>
          <a:lstStyle/>
          <a:p>
            <a:pPr marL="0" indent="0">
              <a:buNone/>
            </a:pPr>
            <a:r>
              <a:rPr lang="nl-BE" sz="2500" b="1" dirty="0">
                <a:solidFill>
                  <a:schemeClr val="bg1"/>
                </a:solidFill>
                <a:latin typeface="Source Sans Pro"/>
              </a:rPr>
              <a:t>VOEDING EN BEWEGING</a:t>
            </a:r>
            <a:endParaRPr lang="nl-BE" sz="2500" dirty="0">
              <a:solidFill>
                <a:srgbClr val="C00000"/>
              </a:solidFill>
              <a:latin typeface="Source Sans Pro"/>
              <a:hlinkClick r:id="rId3" action="ppaction://hlinksldjump">
                <a:extLst>
                  <a:ext uri="{A12FA001-AC4F-418D-AE19-62706E023703}">
                    <ahyp:hlinkClr xmlns:ahyp="http://schemas.microsoft.com/office/drawing/2018/hyperlinkcolor" val="tx"/>
                  </a:ext>
                </a:extLst>
              </a:hlinkClick>
            </a:endParaRPr>
          </a:p>
          <a:p>
            <a:pPr lvl="2"/>
            <a:r>
              <a:rPr lang="nl-BE" sz="2500" dirty="0">
                <a:latin typeface="Source Sans Pro"/>
                <a:hlinkClick r:id="rId3" action="ppaction://hlinksldjump">
                  <a:extLst>
                    <a:ext uri="{A12FA001-AC4F-418D-AE19-62706E023703}">
                      <ahyp:hlinkClr xmlns:ahyp="http://schemas.microsoft.com/office/drawing/2018/hyperlinkcolor" val="tx"/>
                    </a:ext>
                  </a:extLst>
                </a:hlinkClick>
              </a:rPr>
              <a:t>De Proefkampioen </a:t>
            </a:r>
            <a:r>
              <a:rPr lang="nl-BE" sz="2500" dirty="0">
                <a:latin typeface="Source Sans Pro"/>
              </a:rPr>
              <a:t>(p. 6)</a:t>
            </a:r>
          </a:p>
          <a:p>
            <a:pPr lvl="2"/>
            <a:r>
              <a:rPr lang="nl-BE" sz="2500" dirty="0">
                <a:latin typeface="Source Sans Pro"/>
                <a:hlinkClick r:id="rId4" action="ppaction://hlinksldjump">
                  <a:extLst>
                    <a:ext uri="{A12FA001-AC4F-418D-AE19-62706E023703}">
                      <ahyp:hlinkClr xmlns:ahyp="http://schemas.microsoft.com/office/drawing/2018/hyperlinkcolor" val="tx"/>
                    </a:ext>
                  </a:extLst>
                </a:hlinkClick>
              </a:rPr>
              <a:t>Pim Pompoenkwartet</a:t>
            </a:r>
            <a:r>
              <a:rPr lang="nl-BE" sz="2500" dirty="0">
                <a:latin typeface="Source Sans Pro"/>
              </a:rPr>
              <a:t> (p. 7)</a:t>
            </a:r>
          </a:p>
          <a:p>
            <a:pPr lvl="2"/>
            <a:r>
              <a:rPr lang="nl-BE" sz="2500" dirty="0">
                <a:latin typeface="Source Sans Pro"/>
                <a:hlinkClick r:id="rId5" action="ppaction://hlinksldjump"/>
              </a:rPr>
              <a:t>Gezond Gebeten voor </a:t>
            </a:r>
            <a:r>
              <a:rPr lang="nl-BE" sz="2500" dirty="0" err="1">
                <a:latin typeface="Source Sans Pro"/>
                <a:hlinkClick r:id="rId5" action="ppaction://hlinksldjump"/>
              </a:rPr>
              <a:t>Kiddies</a:t>
            </a:r>
            <a:r>
              <a:rPr lang="nl-BE" sz="2500" dirty="0">
                <a:latin typeface="Source Sans Pro"/>
                <a:hlinkClick r:id="rId5" action="ppaction://hlinksldjump"/>
              </a:rPr>
              <a:t> </a:t>
            </a:r>
            <a:r>
              <a:rPr lang="nl-BE" sz="2500" dirty="0">
                <a:latin typeface="Source Sans Pro"/>
              </a:rPr>
              <a:t>(p. 8)</a:t>
            </a:r>
          </a:p>
          <a:p>
            <a:pPr lvl="2"/>
            <a:r>
              <a:rPr lang="nl-BE" sz="2500" dirty="0">
                <a:latin typeface="Source Sans Pro"/>
                <a:hlinkClick r:id="rId6" action="ppaction://hlinksldjump"/>
              </a:rPr>
              <a:t>Wild van Water</a:t>
            </a:r>
            <a:r>
              <a:rPr lang="nl-BE" sz="2500" dirty="0">
                <a:latin typeface="Source Sans Pro"/>
              </a:rPr>
              <a:t> (p. 9)</a:t>
            </a:r>
          </a:p>
          <a:p>
            <a:pPr lvl="2"/>
            <a:r>
              <a:rPr lang="nl-BE" sz="2500" dirty="0">
                <a:latin typeface="Source Sans Pro"/>
                <a:hlinkClick r:id="rId7" action="ppaction://hlinksldjump"/>
              </a:rPr>
              <a:t>Waterpas</a:t>
            </a:r>
            <a:r>
              <a:rPr lang="nl-BE" sz="2500" dirty="0">
                <a:latin typeface="Source Sans Pro"/>
              </a:rPr>
              <a:t> (p. 10)</a:t>
            </a:r>
          </a:p>
          <a:p>
            <a:pPr lvl="2"/>
            <a:r>
              <a:rPr lang="nl-BE" sz="2500" dirty="0">
                <a:latin typeface="Source Sans Pro"/>
                <a:hlinkClick r:id="rId8" action="ppaction://hlinksldjump"/>
              </a:rPr>
              <a:t>Dip? Dobbel. Doe!</a:t>
            </a:r>
            <a:r>
              <a:rPr lang="nl-BE" sz="2500" dirty="0">
                <a:latin typeface="Source Sans Pro"/>
              </a:rPr>
              <a:t> (p. 11)</a:t>
            </a:r>
          </a:p>
          <a:p>
            <a:pPr lvl="2"/>
            <a:r>
              <a:rPr lang="nl-BE" sz="2500" dirty="0" err="1">
                <a:latin typeface="Source Sans Pro"/>
                <a:hlinkClick r:id="rId9" action="ppaction://hlinksldjump"/>
              </a:rPr>
              <a:t>Oki</a:t>
            </a:r>
            <a:r>
              <a:rPr lang="nl-BE" sz="2500" dirty="0">
                <a:latin typeface="Source Sans Pro"/>
                <a:hlinkClick r:id="rId9" action="ppaction://hlinksldjump"/>
              </a:rPr>
              <a:t> Doki</a:t>
            </a:r>
            <a:r>
              <a:rPr lang="nl-BE" sz="2500" dirty="0">
                <a:latin typeface="Source Sans Pro"/>
              </a:rPr>
              <a:t> (p. 12)</a:t>
            </a:r>
          </a:p>
          <a:p>
            <a:pPr lvl="2"/>
            <a:r>
              <a:rPr lang="nl-BE" sz="2500" dirty="0">
                <a:latin typeface="Source Sans Pro"/>
                <a:hlinkClick r:id="rId10" action="ppaction://hlinksldjump"/>
              </a:rPr>
              <a:t>Woogie Boogie</a:t>
            </a:r>
            <a:r>
              <a:rPr lang="nl-BE" sz="2500" dirty="0">
                <a:latin typeface="Source Sans Pro"/>
              </a:rPr>
              <a:t>  (p. 13)</a:t>
            </a:r>
          </a:p>
          <a:p>
            <a:pPr lvl="2"/>
            <a:r>
              <a:rPr lang="nl-BE" sz="2500" dirty="0">
                <a:latin typeface="Source Sans Pro"/>
                <a:hlinkClick r:id="rId11" action="ppaction://hlinksldjump"/>
              </a:rPr>
              <a:t>Oog voor Lekkers</a:t>
            </a:r>
            <a:r>
              <a:rPr lang="nl-BE" sz="2500" dirty="0">
                <a:latin typeface="Source Sans Pro"/>
              </a:rPr>
              <a:t> (p. 14)</a:t>
            </a:r>
          </a:p>
          <a:p>
            <a:pPr lvl="2"/>
            <a:r>
              <a:rPr lang="nl-BE" sz="2500" dirty="0">
                <a:latin typeface="Source Sans Pro"/>
                <a:hlinkClick r:id="rId12" action="ppaction://hlinksldjump"/>
              </a:rPr>
              <a:t>Hallo Velo</a:t>
            </a:r>
            <a:r>
              <a:rPr lang="nl-BE" sz="2500" dirty="0">
                <a:latin typeface="Source Sans Pro"/>
              </a:rPr>
              <a:t> (p. 15)</a:t>
            </a:r>
          </a:p>
          <a:p>
            <a:pPr lvl="2"/>
            <a:r>
              <a:rPr lang="nl-BE" sz="2500" dirty="0">
                <a:latin typeface="Source Sans Pro"/>
                <a:hlinkClick r:id="rId13" action="ppaction://hlinksldjump"/>
              </a:rPr>
              <a:t>Gezond opgroeien: over eten bij kinderen</a:t>
            </a:r>
            <a:r>
              <a:rPr lang="nl-BE" sz="2500" dirty="0">
                <a:latin typeface="Source Sans Pro"/>
              </a:rPr>
              <a:t> (p. 16)</a:t>
            </a:r>
          </a:p>
          <a:p>
            <a:pPr lvl="2"/>
            <a:r>
              <a:rPr lang="nl-BE" sz="2500" dirty="0">
                <a:latin typeface="Source Sans Pro"/>
                <a:hlinkClick r:id="rId14" action="ppaction://hlinksldjump"/>
              </a:rPr>
              <a:t>Leerlijn voeding</a:t>
            </a:r>
            <a:r>
              <a:rPr lang="nl-BE" sz="2500" dirty="0">
                <a:latin typeface="Source Sans Pro"/>
              </a:rPr>
              <a:t> (p. 17)</a:t>
            </a:r>
          </a:p>
          <a:p>
            <a:pPr lvl="2"/>
            <a:r>
              <a:rPr lang="nl-BE" sz="2500" dirty="0">
                <a:latin typeface="Source Sans Pro"/>
                <a:hlinkClick r:id="rId15" action="ppaction://hlinksldjump"/>
              </a:rPr>
              <a:t>Schoolmaaltijdengids &amp; gezonde (broodjes)lunch op school</a:t>
            </a:r>
            <a:r>
              <a:rPr lang="nl-BE" sz="2500" dirty="0">
                <a:latin typeface="Source Sans Pro"/>
              </a:rPr>
              <a:t> (p. 18)</a:t>
            </a:r>
          </a:p>
          <a:p>
            <a:pPr lvl="2"/>
            <a:r>
              <a:rPr lang="nl-BE" sz="2500" dirty="0">
                <a:latin typeface="Source Sans Pro"/>
                <a:hlinkClick r:id="rId16" action="ppaction://hlinksldjump"/>
              </a:rPr>
              <a:t>Sport beweegt je school 2.0.</a:t>
            </a:r>
            <a:r>
              <a:rPr lang="nl-BE" sz="2500" dirty="0">
                <a:latin typeface="Source Sans Pro"/>
              </a:rPr>
              <a:t> (p. 20)</a:t>
            </a:r>
          </a:p>
          <a:p>
            <a:pPr marL="0" indent="0">
              <a:buNone/>
            </a:pPr>
            <a:r>
              <a:rPr lang="nl-BE" sz="2500" b="1" dirty="0">
                <a:solidFill>
                  <a:schemeClr val="bg1"/>
                </a:solidFill>
                <a:latin typeface="Source Sans Pro"/>
              </a:rPr>
              <a:t>MENTAAL WELBEVINDEN </a:t>
            </a:r>
          </a:p>
          <a:p>
            <a:pPr lvl="2"/>
            <a:r>
              <a:rPr lang="nl-BE" sz="2500" dirty="0">
                <a:solidFill>
                  <a:srgbClr val="773E13"/>
                </a:solidFill>
                <a:latin typeface="Source Sans Pro"/>
                <a:hlinkClick r:id="rId17" action="ppaction://hlinksldjump"/>
              </a:rPr>
              <a:t>Hopla, voel je goed</a:t>
            </a:r>
            <a:r>
              <a:rPr lang="nl-BE" sz="2500" dirty="0">
                <a:solidFill>
                  <a:srgbClr val="773E13"/>
                </a:solidFill>
                <a:latin typeface="Source Sans Pro"/>
              </a:rPr>
              <a:t> (p. 21)</a:t>
            </a:r>
          </a:p>
          <a:p>
            <a:pPr lvl="2"/>
            <a:r>
              <a:rPr lang="nl-BE" sz="2500" dirty="0">
                <a:solidFill>
                  <a:srgbClr val="773E13"/>
                </a:solidFill>
                <a:latin typeface="Source Sans Pro"/>
                <a:hlinkClick r:id="rId18" action="ppaction://hlinksldjump"/>
              </a:rPr>
              <a:t>Een doos vol gevoelens</a:t>
            </a:r>
            <a:r>
              <a:rPr lang="nl-BE" sz="2500" dirty="0">
                <a:solidFill>
                  <a:srgbClr val="773E13"/>
                </a:solidFill>
                <a:latin typeface="Source Sans Pro"/>
              </a:rPr>
              <a:t> (p. 22)</a:t>
            </a:r>
          </a:p>
          <a:p>
            <a:pPr lvl="2"/>
            <a:r>
              <a:rPr lang="nl-BE" sz="2500" dirty="0">
                <a:solidFill>
                  <a:srgbClr val="773E13"/>
                </a:solidFill>
                <a:latin typeface="Source Sans Pro"/>
                <a:hlinkClick r:id="rId19" action="ppaction://hlinksldjump"/>
              </a:rPr>
              <a:t>Het gat in de haag</a:t>
            </a:r>
            <a:r>
              <a:rPr lang="nl-BE" sz="2500" dirty="0">
                <a:solidFill>
                  <a:srgbClr val="773E13"/>
                </a:solidFill>
                <a:latin typeface="Source Sans Pro"/>
              </a:rPr>
              <a:t> (p. 23)</a:t>
            </a:r>
          </a:p>
          <a:p>
            <a:pPr lvl="2"/>
            <a:r>
              <a:rPr lang="nl-BE" sz="2500" dirty="0">
                <a:latin typeface="Source Sans Pro"/>
              </a:rPr>
              <a:t>Warme William – SOKO </a:t>
            </a:r>
            <a:r>
              <a:rPr lang="nl-BE" sz="2500" dirty="0">
                <a:solidFill>
                  <a:srgbClr val="773E13"/>
                </a:solidFill>
                <a:latin typeface="Source Sans Pro"/>
              </a:rPr>
              <a:t>(p. 24)</a:t>
            </a:r>
          </a:p>
          <a:p>
            <a:pPr lvl="2"/>
            <a:r>
              <a:rPr lang="nl-BE" sz="2500" dirty="0">
                <a:solidFill>
                  <a:srgbClr val="773E13"/>
                </a:solidFill>
                <a:latin typeface="Source Sans Pro"/>
                <a:hlinkClick r:id="rId20" action="ppaction://hlinksldjump"/>
              </a:rPr>
              <a:t>10-daagse van de geestelijke gezondheid</a:t>
            </a:r>
            <a:r>
              <a:rPr lang="nl-BE" sz="2500" dirty="0">
                <a:solidFill>
                  <a:srgbClr val="773E13"/>
                </a:solidFill>
                <a:latin typeface="Source Sans Pro"/>
              </a:rPr>
              <a:t> (p. 25)</a:t>
            </a:r>
          </a:p>
          <a:p>
            <a:pPr lvl="2"/>
            <a:r>
              <a:rPr lang="nl-BE" sz="2500" dirty="0" err="1">
                <a:solidFill>
                  <a:srgbClr val="773E13"/>
                </a:solidFill>
                <a:latin typeface="Source Sans Pro"/>
                <a:hlinkClick r:id="rId21" action="ppaction://hlinksldjump"/>
              </a:rPr>
              <a:t>Kzitermee</a:t>
            </a:r>
            <a:r>
              <a:rPr lang="nl-BE" sz="2500" dirty="0">
                <a:solidFill>
                  <a:srgbClr val="773E13"/>
                </a:solidFill>
                <a:latin typeface="Source Sans Pro"/>
              </a:rPr>
              <a:t> (p. 26)</a:t>
            </a:r>
          </a:p>
          <a:p>
            <a:pPr lvl="2"/>
            <a:r>
              <a:rPr lang="nl-BE" sz="2500" dirty="0">
                <a:solidFill>
                  <a:srgbClr val="773E13"/>
                </a:solidFill>
                <a:latin typeface="Source Sans Pro"/>
                <a:hlinkClick r:id="rId22" action="ppaction://hlinksldjump"/>
              </a:rPr>
              <a:t>Mentaal welbevinden in de klas</a:t>
            </a:r>
            <a:r>
              <a:rPr lang="nl-BE" sz="2500" dirty="0">
                <a:solidFill>
                  <a:srgbClr val="773E13"/>
                </a:solidFill>
                <a:latin typeface="Source Sans Pro"/>
              </a:rPr>
              <a:t> (p. 27)</a:t>
            </a:r>
          </a:p>
          <a:p>
            <a:pPr lvl="2"/>
            <a:r>
              <a:rPr lang="nl-BE" sz="2500" dirty="0">
                <a:solidFill>
                  <a:srgbClr val="773E13"/>
                </a:solidFill>
                <a:latin typeface="Source Sans Pro"/>
                <a:hlinkClick r:id="rId23" action="ppaction://hlinksldjump"/>
              </a:rPr>
              <a:t>Kleuters weerbaar maken tegen stress </a:t>
            </a:r>
            <a:r>
              <a:rPr lang="nl-BE" sz="2500" dirty="0">
                <a:solidFill>
                  <a:srgbClr val="773E13"/>
                </a:solidFill>
                <a:latin typeface="Source Sans Pro"/>
              </a:rPr>
              <a:t>(p. 28)</a:t>
            </a:r>
          </a:p>
          <a:p>
            <a:pPr marL="457200" lvl="1" indent="0">
              <a:buNone/>
            </a:pPr>
            <a:endParaRPr lang="nl-BE" sz="2500" dirty="0"/>
          </a:p>
          <a:p>
            <a:pPr lvl="1"/>
            <a:endParaRPr lang="nl-BE" sz="2500" dirty="0"/>
          </a:p>
          <a:p>
            <a:pPr lvl="1"/>
            <a:endParaRPr lang="nl-BE" sz="2500" dirty="0">
              <a:solidFill>
                <a:srgbClr val="7030A0"/>
              </a:solidFill>
              <a:latin typeface="Source Sans Pro"/>
            </a:endParaRPr>
          </a:p>
          <a:p>
            <a:pPr lvl="1"/>
            <a:endParaRPr lang="nl-BE" b="1" dirty="0">
              <a:solidFill>
                <a:srgbClr val="7030A0"/>
              </a:solidFill>
              <a:latin typeface="Source Sans Pro"/>
            </a:endParaRPr>
          </a:p>
          <a:p>
            <a:pPr lvl="1"/>
            <a:endParaRPr lang="nl-BE" dirty="0"/>
          </a:p>
          <a:p>
            <a:pPr lvl="1"/>
            <a:endParaRPr lang="nl-BE" dirty="0"/>
          </a:p>
          <a:p>
            <a:pPr lvl="1"/>
            <a:endParaRPr lang="nl-BE"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a:t>
            </a:fld>
            <a:endParaRPr lang="nl-BE"/>
          </a:p>
        </p:txBody>
      </p:sp>
      <p:sp>
        <p:nvSpPr>
          <p:cNvPr id="7" name="Rectangle 3"/>
          <p:cNvSpPr>
            <a:spLocks noChangeArrowheads="1"/>
          </p:cNvSpPr>
          <p:nvPr/>
        </p:nvSpPr>
        <p:spPr bwMode="auto">
          <a:xfrm>
            <a:off x="0" y="439579"/>
            <a:ext cx="37061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600" b="1" i="0" u="none" strike="noStrike" cap="none" normalizeH="0" baseline="0" dirty="0">
                <a:ln>
                  <a:noFill/>
                </a:ln>
                <a:solidFill>
                  <a:srgbClr val="FFFFFF"/>
                </a:solidFill>
                <a:effectLst/>
                <a:latin typeface="Source Sans Pro"/>
                <a:ea typeface="Calibri" panose="020F0502020204030204" pitchFamily="34" charset="0"/>
                <a:cs typeface="Times New Roman" panose="02020603050405020304" pitchFamily="18" charset="0"/>
              </a:rPr>
              <a:t>  </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9" name="Rechthoek 8"/>
          <p:cNvSpPr/>
          <p:nvPr/>
        </p:nvSpPr>
        <p:spPr>
          <a:xfrm>
            <a:off x="272625" y="272415"/>
            <a:ext cx="3254375" cy="413385"/>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2400" b="1" dirty="0">
                <a:latin typeface="Source Sans Pro"/>
              </a:rPr>
              <a:t>INHOUD</a:t>
            </a:r>
            <a:r>
              <a:rPr lang="nl-BE" b="1" dirty="0"/>
              <a:t> </a:t>
            </a:r>
            <a:endParaRPr lang="nl-BE" dirty="0"/>
          </a:p>
        </p:txBody>
      </p:sp>
      <p:sp>
        <p:nvSpPr>
          <p:cNvPr id="6" name="Tekstvak 5">
            <a:extLst>
              <a:ext uri="{FF2B5EF4-FFF2-40B4-BE49-F238E27FC236}">
                <a16:creationId xmlns:a16="http://schemas.microsoft.com/office/drawing/2014/main" id="{0DA96ECE-C4E5-2119-8916-97E415836CE8}"/>
              </a:ext>
            </a:extLst>
          </p:cNvPr>
          <p:cNvSpPr txBox="1"/>
          <p:nvPr/>
        </p:nvSpPr>
        <p:spPr>
          <a:xfrm>
            <a:off x="6709519" y="889686"/>
            <a:ext cx="6096000" cy="369332"/>
          </a:xfrm>
          <a:prstGeom prst="rect">
            <a:avLst/>
          </a:prstGeom>
          <a:noFill/>
        </p:spPr>
        <p:txBody>
          <a:bodyPr wrap="square">
            <a:spAutoFit/>
          </a:bodyPr>
          <a:lstStyle/>
          <a:p>
            <a:pPr marL="0" indent="0">
              <a:buNone/>
            </a:pPr>
            <a:r>
              <a:rPr lang="nl-BE" sz="1800" b="1" dirty="0">
                <a:solidFill>
                  <a:schemeClr val="bg1"/>
                </a:solidFill>
                <a:latin typeface="Source Sans Pro"/>
              </a:rPr>
              <a:t>INLEIDING</a:t>
            </a:r>
          </a:p>
        </p:txBody>
      </p:sp>
    </p:spTree>
    <p:extLst>
      <p:ext uri="{BB962C8B-B14F-4D97-AF65-F5344CB8AC3E}">
        <p14:creationId xmlns:p14="http://schemas.microsoft.com/office/powerpoint/2010/main" val="29699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090841"/>
          </a:xfrm>
        </p:spPr>
        <p:txBody>
          <a:bodyPr>
            <a:normAutofit fontScale="55000" lnSpcReduction="20000"/>
          </a:bodyPr>
          <a:lstStyle/>
          <a:p>
            <a:pPr marL="0" indent="0">
              <a:buNone/>
            </a:pPr>
            <a:r>
              <a:rPr lang="nl-BE" sz="4400" b="1" dirty="0">
                <a:solidFill>
                  <a:srgbClr val="7030A0"/>
                </a:solidFill>
                <a:latin typeface="Source Sans Pro"/>
              </a:rPr>
              <a:t>Sport beweegt je school 2.0.</a:t>
            </a:r>
            <a:endParaRPr lang="nl-BE" sz="4400" dirty="0">
              <a:solidFill>
                <a:srgbClr val="7030A0"/>
              </a:solidFill>
              <a:latin typeface="Source Sans Pro"/>
            </a:endParaRPr>
          </a:p>
          <a:p>
            <a:pPr marL="0" indent="0">
              <a:buNone/>
            </a:pPr>
            <a:endParaRPr lang="nl-BE" dirty="0">
              <a:latin typeface="Source Sans Pro"/>
            </a:endParaRPr>
          </a:p>
          <a:p>
            <a:pPr marL="0" indent="0">
              <a:buNone/>
            </a:pPr>
            <a:r>
              <a:rPr lang="nl-BE" sz="2900" b="1" dirty="0">
                <a:solidFill>
                  <a:srgbClr val="7030A0"/>
                </a:solidFill>
                <a:latin typeface="Source Sans Pro"/>
              </a:rPr>
              <a:t>Wat? </a:t>
            </a:r>
            <a:br>
              <a:rPr lang="nl-BE" sz="2900" b="1" dirty="0">
                <a:latin typeface="Source Sans Pro"/>
              </a:rPr>
            </a:br>
            <a:r>
              <a:rPr lang="nl-NL" sz="2900" dirty="0">
                <a:latin typeface="Source Sans Pro"/>
              </a:rPr>
              <a:t>Met het actieplan ‘Sport Beweegt je School 2.0’ wil de Stichting Vlaamse Schoolsport en Sport Vlaanderen de scholen ondersteunen om stapsgewijs invulling te geven aan haalbare en realistische doelen voor een </a:t>
            </a:r>
            <a:r>
              <a:rPr lang="nl-NL" sz="2900" b="1" dirty="0">
                <a:latin typeface="Source Sans Pro"/>
              </a:rPr>
              <a:t>kwalitatief bewegings- en sportbeleid </a:t>
            </a:r>
            <a:r>
              <a:rPr lang="nl-NL" sz="2900" dirty="0">
                <a:latin typeface="Source Sans Pro"/>
              </a:rPr>
              <a:t>en stelt hiervoor een digitale tool ter beschikking aan de scholen. ‘Sport beweegt je school 2.0’ is een hulpmiddel om op school voldoende beweging te garanderen én lang stilzitten te doorbreken. Het is een noodzakelijk onderdeel van het opvoedingsproject van iedere school die een gezonde, veilige en fitte levensstijl voor al haar leerlingen vooropstelt. ‘Sport beweegt je school 2.0.’ past binnen de kadermethodiek ‘Gezonde school’ (www.gezondeschool.be). Om dit succesvol in de praktijk om te zetten, biedt de website www.sportbeweegtjeschool.be een ideale </a:t>
            </a:r>
            <a:r>
              <a:rPr lang="nl-NL" sz="2900" b="1" dirty="0">
                <a:latin typeface="Source Sans Pro"/>
              </a:rPr>
              <a:t>leidraad met online tools, voorbeelden uit de praktijk, inspiratie voor acties en educatieve materialen,.</a:t>
            </a:r>
            <a:r>
              <a:rPr lang="nl-NL" sz="2900" dirty="0">
                <a:latin typeface="Source Sans Pro"/>
              </a:rPr>
              <a:t>.. Zo kan je school onmiddellijk aan de slag! </a:t>
            </a:r>
          </a:p>
          <a:p>
            <a:pPr marL="0" indent="0">
              <a:buNone/>
            </a:pPr>
            <a:r>
              <a:rPr lang="nl-NL" sz="2900" dirty="0">
                <a:latin typeface="Source Sans Pro"/>
              </a:rPr>
              <a:t>Waarom is ‘Sport beweegt je school 2.0 zo belangrijk? Een gezonde levensstijl is van het grootste belang voor de gezondheid en de ontwikkeling van de schoolgaande jeugd. Scholen zijn dé ideale omgeving om aan gezondheid te werken. Ze kunnen kinderen al vanaf heel jonge leeftijd bewegingskansen bieden en lang zitgedrag onderbreken in een gezonde schoolomgeving.</a:t>
            </a:r>
          </a:p>
          <a:p>
            <a:pPr marL="0" indent="0">
              <a:buNone/>
            </a:pPr>
            <a:endParaRPr lang="nl-NL" sz="2900" dirty="0">
              <a:latin typeface="Source Sans Pro"/>
            </a:endParaRPr>
          </a:p>
          <a:p>
            <a:pPr marL="0" indent="0">
              <a:buNone/>
            </a:pPr>
            <a:r>
              <a:rPr lang="nl-BE" sz="2900" b="1" dirty="0">
                <a:solidFill>
                  <a:srgbClr val="7030A0"/>
                </a:solidFill>
                <a:latin typeface="Source Sans Pro"/>
              </a:rPr>
              <a:t>Meer info?</a:t>
            </a:r>
            <a:r>
              <a:rPr lang="nl-BE" sz="2900" dirty="0">
                <a:solidFill>
                  <a:srgbClr val="7030A0"/>
                </a:solidFill>
                <a:latin typeface="Source Sans Pro"/>
              </a:rPr>
              <a:t> </a:t>
            </a:r>
            <a:br>
              <a:rPr lang="nl-BE" sz="2900" dirty="0">
                <a:latin typeface="Source Sans Pro"/>
              </a:rPr>
            </a:br>
            <a:r>
              <a:rPr lang="nl-NL" sz="2900" dirty="0">
                <a:latin typeface="Source Sans Pro"/>
              </a:rPr>
              <a:t>Telefoon: 051/26.50.30</a:t>
            </a:r>
            <a:br>
              <a:rPr lang="nl-BE" sz="2900" dirty="0">
                <a:latin typeface="Source Sans Pro"/>
              </a:rPr>
            </a:br>
            <a:r>
              <a:rPr lang="nl-NL" sz="2900" dirty="0">
                <a:latin typeface="Source Sans Pro"/>
              </a:rPr>
              <a:t>E-mail: </a:t>
            </a:r>
            <a:r>
              <a:rPr lang="nl-NL" sz="2900" dirty="0">
                <a:latin typeface="Source Sans Pro"/>
                <a:hlinkClick r:id="rId2"/>
              </a:rPr>
              <a:t>info@wvl.moev.be</a:t>
            </a:r>
            <a:r>
              <a:rPr lang="nl-NL" sz="2900" dirty="0">
                <a:latin typeface="Source Sans Pro"/>
              </a:rPr>
              <a:t> </a:t>
            </a:r>
            <a:br>
              <a:rPr lang="nl-BE" sz="2900" dirty="0">
                <a:latin typeface="Source Sans Pro"/>
              </a:rPr>
            </a:br>
            <a:r>
              <a:rPr lang="nl-BE" sz="2900" dirty="0">
                <a:latin typeface="Source Sans Pro"/>
              </a:rPr>
              <a:t>Website: meer informatie vind je </a:t>
            </a:r>
            <a:r>
              <a:rPr lang="nl-BE" sz="2900" dirty="0">
                <a:latin typeface="Source Sans Pro"/>
                <a:hlinkClick r:id="rId3">
                  <a:extLst>
                    <a:ext uri="{A12FA001-AC4F-418D-AE19-62706E023703}">
                      <ahyp:hlinkClr xmlns:ahyp="http://schemas.microsoft.com/office/drawing/2018/hyperlinkcolor" val="tx"/>
                    </a:ext>
                  </a:extLst>
                </a:hlinkClick>
              </a:rPr>
              <a:t>hier</a:t>
            </a:r>
            <a:r>
              <a:rPr lang="nl-BE" sz="29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260081" y="439579"/>
            <a:ext cx="365542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050" name="Picture 2" descr="Sport beweegt j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703" y="4530033"/>
            <a:ext cx="2935697" cy="221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495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rgbClr val="C90735"/>
                </a:solidFill>
                <a:latin typeface="Source Sans Pro"/>
              </a:rPr>
              <a:t>Hopla, voel je goed </a:t>
            </a:r>
            <a:br>
              <a:rPr lang="nl-BE" sz="2400" b="1" dirty="0">
                <a:solidFill>
                  <a:srgbClr val="C90735"/>
                </a:solidFill>
                <a:latin typeface="Source Sans Pro"/>
              </a:rPr>
            </a:br>
            <a:r>
              <a:rPr lang="nl-BE" sz="1800" b="1" dirty="0">
                <a:solidFill>
                  <a:srgbClr val="C90735"/>
                </a:solidFill>
                <a:latin typeface="Source Sans Pro"/>
              </a:rPr>
              <a:t>(2 tot 4 jaar)</a:t>
            </a:r>
            <a:endParaRPr lang="nl-BE" sz="1800" dirty="0">
              <a:solidFill>
                <a:srgbClr val="C90735"/>
              </a:solidFill>
              <a:latin typeface="Source Sans Pro"/>
            </a:endParaRPr>
          </a:p>
          <a:p>
            <a:pPr marL="0" indent="0">
              <a:buNone/>
            </a:pPr>
            <a:endParaRPr lang="nl-BE" dirty="0">
              <a:latin typeface="Source Sans Pro"/>
            </a:endParaRPr>
          </a:p>
          <a:p>
            <a:pPr marL="0" indent="0">
              <a:buNone/>
            </a:pPr>
            <a:r>
              <a:rPr lang="nl-BE" sz="1600" b="1" dirty="0">
                <a:solidFill>
                  <a:srgbClr val="C00000"/>
                </a:solidFill>
                <a:latin typeface="Source Sans Pro"/>
              </a:rPr>
              <a:t>Wat? </a:t>
            </a:r>
            <a:br>
              <a:rPr lang="nl-BE" sz="1600" b="1" dirty="0">
                <a:latin typeface="Source Sans Pro"/>
              </a:rPr>
            </a:br>
            <a:r>
              <a:rPr lang="nl-NL" sz="1600" dirty="0">
                <a:latin typeface="Source Sans Pro"/>
              </a:rPr>
              <a:t>Met deze Hopla-koffer wordt de emotionele ontwikkeling van het jonge kind gestimuleerd. De Hopla-personages vormen hierbij een ideale drager voor de </a:t>
            </a:r>
            <a:r>
              <a:rPr lang="nl-NL" sz="1600" b="1" dirty="0">
                <a:latin typeface="Source Sans Pro"/>
              </a:rPr>
              <a:t>basisgevoelens</a:t>
            </a:r>
            <a:r>
              <a:rPr lang="nl-NL" sz="1600" dirty="0">
                <a:latin typeface="Source Sans Pro"/>
              </a:rPr>
              <a:t>: bang, boos, blij en verdrietig. De koffer biedt daarnaast ook </a:t>
            </a:r>
            <a:r>
              <a:rPr lang="nl-NL" sz="1600" b="1" dirty="0">
                <a:latin typeface="Source Sans Pro"/>
              </a:rPr>
              <a:t>achtergrondinformatie</a:t>
            </a:r>
            <a:r>
              <a:rPr lang="nl-NL" sz="1600" dirty="0">
                <a:latin typeface="Source Sans Pro"/>
              </a:rPr>
              <a:t> voor ouders, leerkrachten, psychologen en begeleiders. Hopla, voel je goed bevat de volgende materialen: vertelplaten, maskertjes, kartonnen popjes, doe-platen, situatieplaten, dominospel, bingospel, draaischijf.</a:t>
            </a:r>
          </a:p>
          <a:p>
            <a:pPr marL="0" indent="0">
              <a:buNone/>
            </a:pPr>
            <a:endParaRPr lang="nl-BE" sz="1600" b="1" dirty="0">
              <a:solidFill>
                <a:srgbClr val="C00000"/>
              </a:solidFill>
              <a:latin typeface="Source Sans Pro"/>
            </a:endParaRPr>
          </a:p>
          <a:p>
            <a:pPr marL="0" indent="0">
              <a:buNone/>
            </a:pPr>
            <a:r>
              <a:rPr lang="nl-BE" sz="1600" b="1" dirty="0">
                <a:solidFill>
                  <a:srgbClr val="C00000"/>
                </a:solidFill>
                <a:latin typeface="Source Sans Pro"/>
              </a:rPr>
              <a:t>Kostprijs?</a:t>
            </a:r>
            <a:r>
              <a:rPr lang="nl-BE" sz="1600" dirty="0">
                <a:solidFill>
                  <a:srgbClr val="C00000"/>
                </a:solidFill>
                <a:latin typeface="Source Sans Pro"/>
              </a:rPr>
              <a:t> </a:t>
            </a:r>
            <a:br>
              <a:rPr lang="nl-BE" sz="1600" dirty="0">
                <a:latin typeface="Source Sans Pro"/>
              </a:rPr>
            </a:br>
            <a:r>
              <a:rPr lang="nl-NL" sz="1600" dirty="0">
                <a:latin typeface="Source Sans Pro"/>
              </a:rPr>
              <a:t>Gratis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te ontlenen bij Logo Leieland. </a:t>
            </a:r>
            <a:br>
              <a:rPr lang="nl-NL" sz="1600" dirty="0">
                <a:latin typeface="Source Sans Pro"/>
              </a:rPr>
            </a:br>
            <a:br>
              <a:rPr lang="nl-NL" sz="1600" dirty="0">
                <a:latin typeface="Source Sans Pro"/>
              </a:rPr>
            </a:br>
            <a:br>
              <a:rPr lang="nl-NL" sz="1600" dirty="0">
                <a:latin typeface="Source Sans Pro"/>
              </a:rPr>
            </a:br>
            <a:r>
              <a:rPr lang="nl-BE" sz="1600" b="1" dirty="0">
                <a:solidFill>
                  <a:srgbClr val="C00000"/>
                </a:solidFill>
                <a:latin typeface="Source Sans Pro"/>
              </a:rPr>
              <a:t>Meer info?</a:t>
            </a:r>
            <a:r>
              <a:rPr lang="nl-BE" sz="1600" dirty="0">
                <a:solidFill>
                  <a:srgbClr val="C00000"/>
                </a:solidFill>
                <a:latin typeface="Source Sans Pro"/>
              </a:rPr>
              <a:t> </a:t>
            </a:r>
            <a:br>
              <a:rPr lang="nl-BE" sz="1600" dirty="0">
                <a:solidFill>
                  <a:srgbClr val="C00000"/>
                </a:solidFill>
                <a:latin typeface="Source Sans Pro"/>
              </a:rPr>
            </a:br>
            <a:r>
              <a:rPr lang="nl-BE" sz="1600" dirty="0">
                <a:latin typeface="Source Sans Pro"/>
              </a:rPr>
              <a:t>Telefoon: 056/44.07.94 </a:t>
            </a:r>
            <a:br>
              <a:rPr lang="nl-BE" sz="1600" dirty="0">
                <a:latin typeface="Source Sans Pro"/>
              </a:rPr>
            </a:br>
            <a:r>
              <a:rPr lang="nl-BE" sz="1600" dirty="0">
                <a:latin typeface="Source Sans Pro"/>
              </a:rPr>
              <a:t>E-mail: </a:t>
            </a:r>
            <a:r>
              <a:rPr lang="nl-BE" sz="1600" dirty="0">
                <a:latin typeface="Source Sans Pro"/>
                <a:hlinkClick r:id="rId3"/>
              </a:rPr>
              <a:t>logo@logoleieland.be</a:t>
            </a:r>
            <a:r>
              <a:rPr lang="nl-BE"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1266" name="Picture 2" descr="Hopla, voel je goed | Logo Leie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463" y="3991113"/>
            <a:ext cx="3663075" cy="244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rgbClr val="C90735"/>
                </a:solidFill>
                <a:latin typeface="Source Sans Pro"/>
              </a:rPr>
              <a:t>Een doos vol gevoelens </a:t>
            </a:r>
            <a:br>
              <a:rPr lang="nl-BE" sz="2400" b="1" dirty="0">
                <a:solidFill>
                  <a:srgbClr val="C90735"/>
                </a:solidFill>
                <a:latin typeface="Source Sans Pro"/>
              </a:rPr>
            </a:br>
            <a:r>
              <a:rPr lang="nl-BE" sz="1800" b="1" dirty="0">
                <a:solidFill>
                  <a:srgbClr val="C90735"/>
                </a:solidFill>
                <a:latin typeface="Source Sans Pro"/>
              </a:rPr>
              <a:t>(4 tot 7 jaar)</a:t>
            </a:r>
            <a:endParaRPr lang="nl-BE" sz="1800" dirty="0">
              <a:solidFill>
                <a:srgbClr val="C90735"/>
              </a:solidFill>
              <a:latin typeface="Source Sans Pro"/>
            </a:endParaRPr>
          </a:p>
          <a:p>
            <a:pPr marL="0" indent="0">
              <a:buNone/>
            </a:pPr>
            <a:endParaRPr lang="nl-BE" dirty="0">
              <a:latin typeface="Source Sans Pro"/>
            </a:endParaRPr>
          </a:p>
          <a:p>
            <a:pPr marL="0" indent="0">
              <a:buNone/>
            </a:pPr>
            <a:r>
              <a:rPr lang="nl-BE" sz="1600" b="1" dirty="0">
                <a:solidFill>
                  <a:srgbClr val="C00000"/>
                </a:solidFill>
                <a:latin typeface="Source Sans Pro"/>
              </a:rPr>
              <a:t>Wat? </a:t>
            </a:r>
            <a:br>
              <a:rPr lang="nl-BE" sz="1600" b="1" dirty="0">
                <a:latin typeface="Source Sans Pro"/>
              </a:rPr>
            </a:br>
            <a:r>
              <a:rPr lang="nl-NL" sz="1600" dirty="0">
                <a:latin typeface="Source Sans Pro"/>
              </a:rPr>
              <a:t>Met het pakket een doos vol gevoelens leren kinderen op een speelse manier gevoelens herkennen, begrijpen en uiten. Het beheersen van de </a:t>
            </a:r>
            <a:r>
              <a:rPr lang="nl-NL" sz="1600" b="1" dirty="0">
                <a:latin typeface="Source Sans Pro"/>
              </a:rPr>
              <a:t>basisgevoelens</a:t>
            </a:r>
            <a:r>
              <a:rPr lang="nl-NL" sz="1600" dirty="0">
                <a:latin typeface="Source Sans Pro"/>
              </a:rPr>
              <a:t> (vreugde, boosheid, angst en verdriet) is een eerste stap in het ontwikkelen van een rijk emotioneel leven. Via het pakket komen kinderen ook beter bij zichzelf en anderen. Het pakket bevat de volgende materialen: handleiding, gevoelenshuisjes, maskers, situatieplaatjes…</a:t>
            </a:r>
          </a:p>
          <a:p>
            <a:pPr marL="0" indent="0">
              <a:buNone/>
            </a:pPr>
            <a:br>
              <a:rPr lang="nl-BE" sz="1600" dirty="0">
                <a:latin typeface="Source Sans Pro"/>
              </a:rPr>
            </a:br>
            <a:r>
              <a:rPr lang="nl-NL" sz="1600" b="1" dirty="0">
                <a:solidFill>
                  <a:srgbClr val="C00000"/>
                </a:solidFill>
                <a:latin typeface="Source Sans Pro"/>
              </a:rPr>
              <a:t>Kostprijs? </a:t>
            </a:r>
            <a:br>
              <a:rPr lang="nl-NL" sz="1600" b="1" dirty="0">
                <a:latin typeface="Source Sans Pro"/>
              </a:rPr>
            </a:br>
            <a:r>
              <a:rPr lang="nl-NL" sz="1600" dirty="0">
                <a:latin typeface="Source Sans Pro"/>
              </a:rPr>
              <a:t>Gratis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te ontlenen bij Logo Leieland.</a:t>
            </a:r>
            <a:br>
              <a:rPr lang="nl-NL" sz="1600" dirty="0">
                <a:latin typeface="Source Sans Pro"/>
              </a:rPr>
            </a:br>
            <a:endParaRPr lang="nl-NL" sz="1600" dirty="0">
              <a:latin typeface="Source Sans Pro"/>
            </a:endParaRPr>
          </a:p>
          <a:p>
            <a:pPr marL="0" indent="0">
              <a:buNone/>
            </a:pPr>
            <a:r>
              <a:rPr lang="nl-NL" sz="1600" b="1" dirty="0">
                <a:solidFill>
                  <a:srgbClr val="C00000"/>
                </a:solidFill>
                <a:latin typeface="Source Sans Pro"/>
              </a:rPr>
              <a:t>Meer info? </a:t>
            </a:r>
            <a:br>
              <a:rPr lang="nl-NL" sz="1600" b="1" dirty="0">
                <a:solidFill>
                  <a:srgbClr val="C00000"/>
                </a:solidFill>
                <a:latin typeface="Source Sans Pro"/>
              </a:rPr>
            </a:br>
            <a:r>
              <a:rPr lang="nl-NL" sz="1600" dirty="0">
                <a:latin typeface="Source Sans Pro"/>
              </a:rPr>
              <a:t>Telefoon: 056/44.07.94 </a:t>
            </a:r>
            <a:br>
              <a:rPr lang="nl-NL" sz="1600" dirty="0">
                <a:latin typeface="Source Sans Pro"/>
              </a:rPr>
            </a:br>
            <a:r>
              <a:rPr lang="nl-NL" sz="1600" dirty="0">
                <a:latin typeface="Source Sans Pro"/>
              </a:rPr>
              <a:t>E-mail: </a:t>
            </a:r>
            <a:r>
              <a:rPr lang="nl-NL" sz="1600" dirty="0">
                <a:latin typeface="Source Sans Pro"/>
                <a:hlinkClick r:id="rId3"/>
              </a:rPr>
              <a:t>logo@logoleieland.be</a:t>
            </a:r>
            <a:r>
              <a:rPr lang="nl-NL" sz="1600" dirty="0">
                <a:latin typeface="Source Sans Pro"/>
              </a:rPr>
              <a:t> </a:t>
            </a:r>
            <a:endParaRPr lang="nl-BE" sz="1600"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2290" name="Picture 2" descr="Een doos vol gevoel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435" y="3216964"/>
            <a:ext cx="4426857" cy="332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8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3296875"/>
          </a:xfrm>
        </p:spPr>
        <p:txBody>
          <a:bodyPr>
            <a:normAutofit fontScale="92500" lnSpcReduction="10000"/>
          </a:bodyPr>
          <a:lstStyle/>
          <a:p>
            <a:pPr marL="0" indent="0">
              <a:buNone/>
            </a:pPr>
            <a:r>
              <a:rPr lang="nl-BE" sz="2600" b="1" dirty="0">
                <a:solidFill>
                  <a:srgbClr val="C90735"/>
                </a:solidFill>
                <a:latin typeface="Source Sans Pro"/>
              </a:rPr>
              <a:t>Het gat in de haag</a:t>
            </a:r>
            <a:endParaRPr lang="nl-BE" sz="2600" dirty="0">
              <a:solidFill>
                <a:srgbClr val="C90735"/>
              </a:solidFill>
              <a:latin typeface="Source Sans Pro"/>
            </a:endParaRPr>
          </a:p>
          <a:p>
            <a:pPr marL="0" indent="0">
              <a:buNone/>
            </a:pPr>
            <a:endParaRPr lang="nl-BE" dirty="0">
              <a:latin typeface="Source Sans Pro"/>
            </a:endParaRPr>
          </a:p>
          <a:p>
            <a:pPr marL="0" indent="0">
              <a:buNone/>
            </a:pPr>
            <a:r>
              <a:rPr lang="nl-BE" sz="1700" b="1" dirty="0">
                <a:solidFill>
                  <a:srgbClr val="C00000"/>
                </a:solidFill>
                <a:latin typeface="Source Sans Pro"/>
              </a:rPr>
              <a:t>Wat? </a:t>
            </a:r>
            <a:br>
              <a:rPr lang="nl-BE" sz="1700" b="1" dirty="0">
                <a:latin typeface="Source Sans Pro"/>
              </a:rPr>
            </a:br>
            <a:r>
              <a:rPr lang="nl-NL" sz="1700" dirty="0">
                <a:latin typeface="Source Sans Pro"/>
              </a:rPr>
              <a:t>Via het gat in de haag wordt op een speelse manier de sociale vaardigheden van kleuters getraind. Per kleuterklas is er een groot </a:t>
            </a:r>
            <a:r>
              <a:rPr lang="nl-NL" sz="1700" b="1" dirty="0">
                <a:latin typeface="Source Sans Pro"/>
              </a:rPr>
              <a:t>verhalen–en activiteitenboek</a:t>
            </a:r>
            <a:r>
              <a:rPr lang="nl-NL" sz="1700" dirty="0">
                <a:latin typeface="Source Sans Pro"/>
              </a:rPr>
              <a:t>. Per boek zijn er 10 verhalen. De activiteiten trainen de </a:t>
            </a:r>
            <a:r>
              <a:rPr lang="nl-NL" sz="1700" b="1" dirty="0">
                <a:latin typeface="Source Sans Pro"/>
              </a:rPr>
              <a:t>persoonlijke- en sociale vaardigheden </a:t>
            </a:r>
            <a:r>
              <a:rPr lang="nl-NL" sz="1700" dirty="0">
                <a:latin typeface="Source Sans Pro"/>
              </a:rPr>
              <a:t>van de kleuters. De acht hoofdrolspelers in de verhalen zijn groenten, met elk een specifiek talent. Bij elke activiteit geeft een icoontje aan welke talent en/of intelligentie aan bod komt. De inzichten van meervoudige intelligentie worden op deze manier ook in de methodiek geïntegreerd. Vooraf wordt best eerst de </a:t>
            </a:r>
            <a:r>
              <a:rPr lang="nl-NL" sz="1700" b="1" dirty="0">
                <a:latin typeface="Source Sans Pro"/>
              </a:rPr>
              <a:t>vorming</a:t>
            </a:r>
            <a:r>
              <a:rPr lang="nl-NL" sz="1700" dirty="0">
                <a:latin typeface="Source Sans Pro"/>
              </a:rPr>
              <a:t> gevolgd om met het materiaal aan de slag te gaan. Tijdens de vorming maak je niet alleen kennis met de verhalen en de oefeningen uit het gat in de haag. Je verkent ook de achtergrond van het materiaal. Scholen krijgen handvaten aangereikt om dit materiaal zo efficiënt mogelijk te integreren in de dagdagelijkse praktijk. Verschillende vormingsmodules kunnen aangevraagd worden.</a:t>
            </a:r>
          </a:p>
          <a:p>
            <a:pPr marL="0" indent="0">
              <a:buNone/>
            </a:pPr>
            <a:endParaRPr lang="nl-NL" sz="1900" dirty="0">
              <a:latin typeface="Source Sans Pro"/>
            </a:endParaRPr>
          </a:p>
          <a:p>
            <a:pPr marL="0" indent="0">
              <a:buNone/>
            </a:pPr>
            <a:endParaRPr lang="nl-NL" sz="1900" dirty="0">
              <a:latin typeface="Source Sans Pro"/>
            </a:endParaRPr>
          </a:p>
          <a:p>
            <a:pPr marL="0" indent="0">
              <a:buNone/>
            </a:pPr>
            <a:endParaRPr lang="nl-NL" sz="1900" dirty="0">
              <a:latin typeface="Source Sans Pro"/>
            </a:endParaRPr>
          </a:p>
          <a:p>
            <a:pPr marL="0" indent="0">
              <a:buNone/>
            </a:pPr>
            <a:endParaRPr lang="nl-NL" sz="1900"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23</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6441440" y="439579"/>
            <a:ext cx="54740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EDCUATIEF MATERIAAL/ VORMING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3314" name="Picture 2" descr="https://logoleieland.be/sites/default/files/domain%20editor/leielandcm/Het%20gat%20in%20de%20haa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376" y="4040777"/>
            <a:ext cx="3524005" cy="2350071"/>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547626" y="3798180"/>
            <a:ext cx="5389276" cy="2062103"/>
          </a:xfrm>
          <a:prstGeom prst="rect">
            <a:avLst/>
          </a:prstGeom>
        </p:spPr>
        <p:txBody>
          <a:bodyPr wrap="square">
            <a:spAutoFit/>
          </a:bodyPr>
          <a:lstStyle/>
          <a:p>
            <a:endParaRPr lang="nl-BE" sz="1600" b="1" dirty="0">
              <a:solidFill>
                <a:srgbClr val="C00000"/>
              </a:solidFill>
              <a:latin typeface="Source Sans Pro"/>
            </a:endParaRPr>
          </a:p>
          <a:p>
            <a:r>
              <a:rPr lang="nl-BE" sz="1600" b="1" dirty="0">
                <a:solidFill>
                  <a:srgbClr val="C00000"/>
                </a:solidFill>
                <a:latin typeface="Source Sans Pro"/>
              </a:rPr>
              <a:t>Kostprijs?</a:t>
            </a:r>
            <a:r>
              <a:rPr lang="nl-BE" sz="1600" dirty="0">
                <a:solidFill>
                  <a:srgbClr val="C00000"/>
                </a:solidFill>
                <a:latin typeface="Source Sans Pro"/>
              </a:rPr>
              <a:t> </a:t>
            </a:r>
            <a:br>
              <a:rPr lang="nl-BE" sz="1600" dirty="0">
                <a:latin typeface="Source Sans Pro"/>
              </a:rPr>
            </a:br>
            <a:r>
              <a:rPr lang="nl-NL" sz="1600" dirty="0">
                <a:latin typeface="Source Sans Pro"/>
              </a:rPr>
              <a:t>Boeken en affiches gratis </a:t>
            </a:r>
            <a:r>
              <a:rPr lang="nl-NL" sz="1600" dirty="0">
                <a:latin typeface="Source Sans Pro"/>
                <a:hlinkClick r:id="rId4">
                  <a:extLst>
                    <a:ext uri="{A12FA001-AC4F-418D-AE19-62706E023703}">
                      <ahyp:hlinkClr xmlns:ahyp="http://schemas.microsoft.com/office/drawing/2018/hyperlinkcolor" val="tx"/>
                    </a:ext>
                  </a:extLst>
                </a:hlinkClick>
              </a:rPr>
              <a:t>hier</a:t>
            </a:r>
            <a:r>
              <a:rPr lang="nl-NL" sz="1600" dirty="0">
                <a:latin typeface="Source Sans Pro"/>
              </a:rPr>
              <a:t> te ontlenen bij Logo Leieland. </a:t>
            </a:r>
            <a:br>
              <a:rPr lang="nl-NL" sz="1600" dirty="0">
                <a:latin typeface="Source Sans Pro"/>
              </a:rPr>
            </a:br>
            <a:endParaRPr lang="nl-NL" sz="1600" dirty="0">
              <a:latin typeface="Source Sans Pro"/>
            </a:endParaRPr>
          </a:p>
          <a:p>
            <a:r>
              <a:rPr lang="nl-NL" sz="1600" b="1" dirty="0">
                <a:solidFill>
                  <a:srgbClr val="C00000"/>
                </a:solidFill>
                <a:latin typeface="Source Sans Pro"/>
              </a:rPr>
              <a:t>Meer info? </a:t>
            </a:r>
            <a:br>
              <a:rPr lang="nl-NL" sz="1600" b="1" dirty="0">
                <a:solidFill>
                  <a:srgbClr val="C00000"/>
                </a:solidFill>
                <a:latin typeface="Source Sans Pro"/>
              </a:rPr>
            </a:br>
            <a:r>
              <a:rPr lang="nl-NL" sz="1600" dirty="0">
                <a:latin typeface="Source Sans Pro"/>
              </a:rPr>
              <a:t>E-mail: </a:t>
            </a:r>
            <a:r>
              <a:rPr lang="nl-NL" sz="1600" dirty="0">
                <a:latin typeface="Source Sans Pro"/>
                <a:hlinkClick r:id="rId5"/>
              </a:rPr>
              <a:t>preventie@desleutel.be</a:t>
            </a:r>
            <a:r>
              <a:rPr lang="nl-NL" sz="1600" dirty="0">
                <a:latin typeface="Source Sans Pro"/>
              </a:rPr>
              <a:t>  </a:t>
            </a:r>
            <a:br>
              <a:rPr lang="nl-NL" sz="1600" dirty="0">
                <a:latin typeface="Source Sans Pro"/>
              </a:rPr>
            </a:br>
            <a:r>
              <a:rPr lang="nl-NL" sz="1600" dirty="0">
                <a:latin typeface="Source Sans Pro"/>
              </a:rPr>
              <a:t>Website: meer informatie over de te volgen vorming vind je </a:t>
            </a:r>
            <a:r>
              <a:rPr lang="nl-NL" sz="1600" dirty="0">
                <a:latin typeface="Source Sans Pro"/>
                <a:hlinkClick r:id="rId6">
                  <a:extLst>
                    <a:ext uri="{A12FA001-AC4F-418D-AE19-62706E023703}">
                      <ahyp:hlinkClr xmlns:ahyp="http://schemas.microsoft.com/office/drawing/2018/hyperlinkcolor" val="tx"/>
                    </a:ext>
                  </a:extLst>
                </a:hlinkClick>
              </a:rPr>
              <a:t>hier</a:t>
            </a:r>
            <a:r>
              <a:rPr lang="nl-NL" sz="1600" dirty="0">
                <a:latin typeface="Source Sans Pro"/>
              </a:rPr>
              <a:t>. </a:t>
            </a:r>
            <a:r>
              <a:rPr lang="nl-NL" sz="1600" dirty="0"/>
              <a:t> </a:t>
            </a:r>
            <a:endParaRPr lang="nl-BE" sz="1600" dirty="0"/>
          </a:p>
        </p:txBody>
      </p:sp>
    </p:spTree>
    <p:extLst>
      <p:ext uri="{BB962C8B-B14F-4D97-AF65-F5344CB8AC3E}">
        <p14:creationId xmlns:p14="http://schemas.microsoft.com/office/powerpoint/2010/main" val="410323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20016"/>
            <a:ext cx="9292334" cy="2708984"/>
          </a:xfrm>
        </p:spPr>
        <p:txBody>
          <a:bodyPr>
            <a:normAutofit/>
          </a:bodyPr>
          <a:lstStyle/>
          <a:p>
            <a:pPr marL="0" indent="0">
              <a:buNone/>
            </a:pPr>
            <a:r>
              <a:rPr lang="nl-BE" sz="2600" b="1" dirty="0">
                <a:solidFill>
                  <a:srgbClr val="C90735"/>
                </a:solidFill>
                <a:latin typeface="Source Sans Pro"/>
              </a:rPr>
              <a:t>Warme William - SOKO</a:t>
            </a:r>
            <a:endParaRPr lang="nl-BE" sz="2600" dirty="0">
              <a:solidFill>
                <a:srgbClr val="C90735"/>
              </a:solidFill>
              <a:latin typeface="Source Sans Pro"/>
            </a:endParaRPr>
          </a:p>
          <a:p>
            <a:pPr marL="0" indent="0">
              <a:buNone/>
            </a:pPr>
            <a:endParaRPr lang="nl-BE" dirty="0">
              <a:latin typeface="Source Sans Pro"/>
            </a:endParaRPr>
          </a:p>
          <a:p>
            <a:pPr marL="0" indent="0">
              <a:buNone/>
            </a:pPr>
            <a:r>
              <a:rPr lang="nl-BE" sz="1700" b="1" dirty="0">
                <a:solidFill>
                  <a:srgbClr val="C00000"/>
                </a:solidFill>
                <a:latin typeface="Source Sans Pro"/>
              </a:rPr>
              <a:t>Wat? </a:t>
            </a:r>
            <a:br>
              <a:rPr lang="nl-BE" sz="1700" b="1" dirty="0">
                <a:latin typeface="Source Sans Pro"/>
              </a:rPr>
            </a:br>
            <a:r>
              <a:rPr lang="nl-NL" sz="1600" dirty="0">
                <a:latin typeface="Source Sans Pro" panose="020B0503030403020204" pitchFamily="34" charset="0"/>
              </a:rPr>
              <a:t>Wil jij de gevoelswereld van jouw kinderen bespreekbaar maken? Dan is dit boek over de kracht van vriendschap bij groot verlies dé manier om dat te doen. </a:t>
            </a:r>
            <a:r>
              <a:rPr lang="nl-NL" sz="1600" i="0" dirty="0">
                <a:solidFill>
                  <a:srgbClr val="1B1B1B"/>
                </a:solidFill>
                <a:effectLst/>
                <a:latin typeface="Source Sans Pro" panose="020B0503030403020204" pitchFamily="34" charset="0"/>
              </a:rPr>
              <a:t>Het is een ontroerend verhaal, voor kinderen van 4 tot 7 jaar. </a:t>
            </a:r>
            <a:r>
              <a:rPr lang="nl-NL" sz="1600" b="0" i="0" dirty="0">
                <a:solidFill>
                  <a:srgbClr val="1B1B1B"/>
                </a:solidFill>
                <a:effectLst/>
                <a:latin typeface="Source Sans Pro" panose="020B0503030403020204" pitchFamily="34" charset="0"/>
              </a:rPr>
              <a:t>Dankzij een bijhorend lespakket kan je nu het boek, samen met je leerlingen, voorlezen, begrijpen en verwerken. </a:t>
            </a:r>
            <a:endParaRPr lang="nl-NL" sz="1600" dirty="0">
              <a:latin typeface="Source Sans Pro" panose="020B0503030403020204" pitchFamily="34" charset="0"/>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6441440" y="439579"/>
            <a:ext cx="54740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EDCUATIEF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547626" y="3493546"/>
            <a:ext cx="5389276" cy="2800767"/>
          </a:xfrm>
          <a:prstGeom prst="rect">
            <a:avLst/>
          </a:prstGeom>
        </p:spPr>
        <p:txBody>
          <a:bodyPr wrap="square">
            <a:spAutoFit/>
          </a:bodyPr>
          <a:lstStyle/>
          <a:p>
            <a:endParaRPr lang="nl-BE" sz="1600" b="1" dirty="0">
              <a:solidFill>
                <a:srgbClr val="C00000"/>
              </a:solidFill>
              <a:latin typeface="Source Sans Pro"/>
            </a:endParaRPr>
          </a:p>
          <a:p>
            <a:r>
              <a:rPr lang="nl-BE" sz="1600" b="1" dirty="0">
                <a:solidFill>
                  <a:srgbClr val="C00000"/>
                </a:solidFill>
                <a:latin typeface="Source Sans Pro"/>
              </a:rPr>
              <a:t>Kostprijs?</a:t>
            </a:r>
            <a:r>
              <a:rPr lang="nl-BE" sz="1600" dirty="0">
                <a:solidFill>
                  <a:srgbClr val="C00000"/>
                </a:solidFill>
                <a:latin typeface="Source Sans Pro"/>
              </a:rPr>
              <a:t> </a:t>
            </a:r>
            <a:br>
              <a:rPr lang="nl-BE" sz="1600" dirty="0">
                <a:latin typeface="Source Sans Pro"/>
              </a:rPr>
            </a:br>
            <a:r>
              <a:rPr lang="nl-BE" sz="1600" dirty="0">
                <a:latin typeface="Source Sans Pro"/>
              </a:rPr>
              <a:t>Het lessenpakket is gratis </a:t>
            </a:r>
            <a:r>
              <a:rPr lang="nl-BE" sz="1600" dirty="0">
                <a:latin typeface="Source Sans Pro"/>
                <a:hlinkClick r:id="rId3">
                  <a:extLst>
                    <a:ext uri="{A12FA001-AC4F-418D-AE19-62706E023703}">
                      <ahyp:hlinkClr xmlns:ahyp="http://schemas.microsoft.com/office/drawing/2018/hyperlinkcolor" val="tx"/>
                    </a:ext>
                  </a:extLst>
                </a:hlinkClick>
              </a:rPr>
              <a:t>hier</a:t>
            </a:r>
            <a:r>
              <a:rPr lang="nl-BE" sz="1600" dirty="0">
                <a:latin typeface="Source Sans Pro"/>
              </a:rPr>
              <a:t> te downloaden. </a:t>
            </a:r>
            <a:r>
              <a:rPr lang="nl-NL" sz="1600" dirty="0">
                <a:latin typeface="Source Sans Pro"/>
              </a:rPr>
              <a:t>Boek gratis te ontlenen bij Logo Leieland. </a:t>
            </a:r>
            <a:br>
              <a:rPr lang="nl-NL" sz="1600" dirty="0">
                <a:latin typeface="Source Sans Pro"/>
              </a:rPr>
            </a:br>
            <a:endParaRPr lang="nl-NL" sz="1600" dirty="0">
              <a:latin typeface="Source Sans Pro"/>
            </a:endParaRPr>
          </a:p>
          <a:p>
            <a:r>
              <a:rPr lang="nl-NL" sz="1600" b="1" dirty="0">
                <a:solidFill>
                  <a:srgbClr val="C00000"/>
                </a:solidFill>
                <a:latin typeface="Source Sans Pro"/>
              </a:rPr>
              <a:t>Meer info? </a:t>
            </a:r>
          </a:p>
          <a:p>
            <a:r>
              <a:rPr lang="nl-BE" sz="1600" dirty="0">
                <a:latin typeface="Source Sans Pro"/>
              </a:rPr>
              <a:t>Tel: 056/44.07.94</a:t>
            </a:r>
          </a:p>
          <a:p>
            <a:r>
              <a:rPr lang="nl-BE" sz="1600" dirty="0">
                <a:latin typeface="Source Sans Pro"/>
              </a:rPr>
              <a:t>E-mail: logo@logoleieland.be</a:t>
            </a:r>
          </a:p>
          <a:p>
            <a:r>
              <a:rPr lang="nl-BE" sz="1600" dirty="0">
                <a:latin typeface="Source Sans Pro"/>
              </a:rPr>
              <a:t>Website: </a:t>
            </a:r>
            <a:r>
              <a:rPr lang="nl-BE" sz="1600" u="sng" dirty="0">
                <a:latin typeface="Source Sans Pro"/>
                <a:hlinkClick r:id="rId4"/>
              </a:rPr>
              <a:t>www.warmewilliam.be</a:t>
            </a:r>
            <a:r>
              <a:rPr lang="nl-BE" sz="1600" dirty="0">
                <a:latin typeface="Source Sans Pro"/>
              </a:rPr>
              <a:t> </a:t>
            </a:r>
          </a:p>
          <a:p>
            <a:br>
              <a:rPr lang="nl-NL" sz="1600" b="1" dirty="0">
                <a:solidFill>
                  <a:srgbClr val="C00000"/>
                </a:solidFill>
                <a:latin typeface="Source Sans Pro"/>
              </a:rPr>
            </a:br>
            <a:endParaRPr lang="nl-BE" sz="1600" dirty="0"/>
          </a:p>
        </p:txBody>
      </p:sp>
      <p:pic>
        <p:nvPicPr>
          <p:cNvPr id="6" name="Afbeelding 5" descr="Afbeelding met tekst&#10;&#10;Automatisch gegenereerde beschrijving">
            <a:extLst>
              <a:ext uri="{FF2B5EF4-FFF2-40B4-BE49-F238E27FC236}">
                <a16:creationId xmlns:a16="http://schemas.microsoft.com/office/drawing/2014/main" id="{A6F75A3A-69F7-A71E-BE7D-8E1CAF31F3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9424" y="3780314"/>
            <a:ext cx="3248992" cy="1779831"/>
          </a:xfrm>
          <a:prstGeom prst="rect">
            <a:avLst/>
          </a:prstGeom>
          <a:noFill/>
          <a:ln>
            <a:noFill/>
          </a:ln>
        </p:spPr>
      </p:pic>
    </p:spTree>
    <p:extLst>
      <p:ext uri="{BB962C8B-B14F-4D97-AF65-F5344CB8AC3E}">
        <p14:creationId xmlns:p14="http://schemas.microsoft.com/office/powerpoint/2010/main" val="2738255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fontScale="47500" lnSpcReduction="20000"/>
          </a:bodyPr>
          <a:lstStyle/>
          <a:p>
            <a:pPr marL="0" indent="0">
              <a:lnSpc>
                <a:spcPct val="100000"/>
              </a:lnSpc>
              <a:buNone/>
            </a:pPr>
            <a:r>
              <a:rPr lang="nl-BE" sz="5100" b="1" dirty="0">
                <a:solidFill>
                  <a:srgbClr val="C90735"/>
                </a:solidFill>
                <a:latin typeface="Source Sans Pro"/>
              </a:rPr>
              <a:t>10-daagse van de geestelijke gezondheid</a:t>
            </a:r>
          </a:p>
          <a:p>
            <a:pPr marL="0" indent="0">
              <a:buNone/>
            </a:pPr>
            <a:endParaRPr lang="nl-BE" dirty="0">
              <a:latin typeface="Source Sans Pro"/>
            </a:endParaRPr>
          </a:p>
          <a:p>
            <a:pPr marL="0" indent="0">
              <a:buNone/>
            </a:pPr>
            <a:r>
              <a:rPr lang="nl-BE" sz="3400" b="1" dirty="0">
                <a:solidFill>
                  <a:srgbClr val="C00000"/>
                </a:solidFill>
                <a:latin typeface="Source Sans Pro"/>
              </a:rPr>
              <a:t>Wat? </a:t>
            </a:r>
            <a:br>
              <a:rPr lang="nl-BE" sz="3400" b="1" dirty="0">
                <a:latin typeface="Source Sans Pro"/>
              </a:rPr>
            </a:br>
            <a:r>
              <a:rPr lang="nl-NL" sz="3400" dirty="0">
                <a:latin typeface="Source Sans Pro"/>
              </a:rPr>
              <a:t>Ook dit jaar tellen we 10 dagen af naar 10 oktober, de </a:t>
            </a:r>
            <a:r>
              <a:rPr lang="nl-NL" sz="3400" dirty="0" err="1">
                <a:latin typeface="Source Sans Pro"/>
              </a:rPr>
              <a:t>Werelddag</a:t>
            </a:r>
            <a:r>
              <a:rPr lang="nl-NL" sz="3400" dirty="0">
                <a:latin typeface="Source Sans Pro"/>
              </a:rPr>
              <a:t> van de Geestelijke Gezondheid. ‘Samen veerkrachtig’ is daarbij opnieuw de rode draad. Ook als school kan je ermee aan de slag! Werk aan de geestelijke gezondheid van zowel de leerlingen als het schoolteam! Uiteraard kan je ook na deze tiendaagse nog aan de slag met de inspiraties.</a:t>
            </a:r>
          </a:p>
          <a:p>
            <a:pPr marL="0" indent="0">
              <a:buNone/>
            </a:pPr>
            <a:r>
              <a:rPr lang="nl-NL" sz="3400" dirty="0">
                <a:latin typeface="Source Sans Pro"/>
              </a:rPr>
              <a:t>Dit jaar zetten we tijdens de 10-daagse van de Geestelijke Gezondheid 2021 één Vlaamse actie in de kijker. Het project </a:t>
            </a:r>
            <a:r>
              <a:rPr lang="nl-NL" sz="3400" b="1" dirty="0">
                <a:latin typeface="Source Sans Pro"/>
              </a:rPr>
              <a:t>‘Neem plaats op onze bank’ </a:t>
            </a:r>
            <a:r>
              <a:rPr lang="nl-NL" sz="3400" dirty="0">
                <a:latin typeface="Source Sans Pro"/>
              </a:rPr>
              <a:t>motiveert ontmoetingen en informele contacten tussen mensen onderling. Je vindt ongetwijfeld een bankenproject dat bij jou past in onze inspiratiegids. Babbelbanken, gevelbanken, ‘Bank zoekt plek’, project bankdirecteurs … Neem zeker contact met ons op voor meer inspiratie of ondersteuning. </a:t>
            </a:r>
          </a:p>
          <a:p>
            <a:pPr marL="0" indent="0">
              <a:buNone/>
            </a:pPr>
            <a:endParaRPr lang="nl-BE" sz="3400" b="1" dirty="0">
              <a:solidFill>
                <a:srgbClr val="C00000"/>
              </a:solidFill>
              <a:latin typeface="Source Sans Pro"/>
            </a:endParaRPr>
          </a:p>
          <a:p>
            <a:pPr marL="0" indent="0">
              <a:buNone/>
            </a:pPr>
            <a:r>
              <a:rPr lang="nl-BE" sz="3400" b="1" dirty="0">
                <a:solidFill>
                  <a:srgbClr val="C00000"/>
                </a:solidFill>
                <a:latin typeface="Source Sans Pro"/>
              </a:rPr>
              <a:t>Kostprijs?</a:t>
            </a:r>
            <a:r>
              <a:rPr lang="nl-BE" sz="3400" dirty="0">
                <a:solidFill>
                  <a:srgbClr val="C00000"/>
                </a:solidFill>
                <a:latin typeface="Source Sans Pro"/>
              </a:rPr>
              <a:t> </a:t>
            </a:r>
            <a:br>
              <a:rPr lang="nl-BE" sz="3400" dirty="0">
                <a:latin typeface="Source Sans Pro"/>
              </a:rPr>
            </a:br>
            <a:r>
              <a:rPr lang="nl-NL" sz="3400" dirty="0">
                <a:latin typeface="Source Sans Pro"/>
              </a:rPr>
              <a:t>De </a:t>
            </a:r>
            <a:r>
              <a:rPr lang="nl-NL" sz="3400" b="1" dirty="0">
                <a:latin typeface="Source Sans Pro"/>
              </a:rPr>
              <a:t>inspiratiegids</a:t>
            </a:r>
            <a:r>
              <a:rPr lang="nl-NL" sz="3400" dirty="0">
                <a:latin typeface="Source Sans Pro"/>
              </a:rPr>
              <a:t> is </a:t>
            </a:r>
            <a:r>
              <a:rPr lang="nl-NL" sz="3400" dirty="0">
                <a:latin typeface="Source Sans Pro"/>
                <a:hlinkClick r:id="rId2">
                  <a:extLst>
                    <a:ext uri="{A12FA001-AC4F-418D-AE19-62706E023703}">
                      <ahyp:hlinkClr xmlns:ahyp="http://schemas.microsoft.com/office/drawing/2018/hyperlinkcolor" val="tx"/>
                    </a:ext>
                  </a:extLst>
                </a:hlinkClick>
              </a:rPr>
              <a:t>gratis te downloaden </a:t>
            </a:r>
            <a:r>
              <a:rPr lang="nl-NL" sz="3400" dirty="0">
                <a:latin typeface="Source Sans Pro"/>
              </a:rPr>
              <a:t>via de website van Logo Leieland.</a:t>
            </a:r>
            <a:br>
              <a:rPr lang="nl-NL" sz="3400" dirty="0">
                <a:latin typeface="Source Sans Pro"/>
              </a:rPr>
            </a:br>
            <a:r>
              <a:rPr lang="nl-NL" sz="3400" b="1" dirty="0">
                <a:latin typeface="Source Sans Pro"/>
              </a:rPr>
              <a:t>Gratis materialen </a:t>
            </a:r>
            <a:r>
              <a:rPr lang="nl-NL" sz="3400" dirty="0">
                <a:latin typeface="Source Sans Pro"/>
              </a:rPr>
              <a:t>bestellen kan </a:t>
            </a:r>
            <a:r>
              <a:rPr lang="nl-NL" sz="3400" dirty="0">
                <a:latin typeface="Source Sans Pro"/>
                <a:hlinkClick r:id="rId3">
                  <a:extLst>
                    <a:ext uri="{A12FA001-AC4F-418D-AE19-62706E023703}">
                      <ahyp:hlinkClr xmlns:ahyp="http://schemas.microsoft.com/office/drawing/2018/hyperlinkcolor" val="tx"/>
                    </a:ext>
                  </a:extLst>
                </a:hlinkClick>
              </a:rPr>
              <a:t>hier</a:t>
            </a:r>
            <a:r>
              <a:rPr lang="nl-NL" sz="3400" dirty="0">
                <a:latin typeface="Source Sans Pro"/>
              </a:rPr>
              <a:t>.</a:t>
            </a:r>
          </a:p>
          <a:p>
            <a:pPr marL="0" indent="0">
              <a:buNone/>
            </a:pPr>
            <a:endParaRPr lang="nl-BE" sz="3400" b="1" dirty="0">
              <a:solidFill>
                <a:srgbClr val="C00000"/>
              </a:solidFill>
              <a:latin typeface="Source Sans Pro"/>
            </a:endParaRPr>
          </a:p>
          <a:p>
            <a:pPr marL="0" indent="0">
              <a:buNone/>
            </a:pPr>
            <a:r>
              <a:rPr lang="nl-BE" sz="3400" b="1" dirty="0">
                <a:solidFill>
                  <a:srgbClr val="C00000"/>
                </a:solidFill>
                <a:latin typeface="Source Sans Pro"/>
              </a:rPr>
              <a:t>Meer info?</a:t>
            </a:r>
            <a:r>
              <a:rPr lang="nl-BE" sz="3400" dirty="0">
                <a:solidFill>
                  <a:srgbClr val="C00000"/>
                </a:solidFill>
                <a:latin typeface="Source Sans Pro"/>
              </a:rPr>
              <a:t> </a:t>
            </a:r>
            <a:br>
              <a:rPr lang="nl-BE" sz="3400" dirty="0">
                <a:latin typeface="Source Sans Pro"/>
              </a:rPr>
            </a:br>
            <a:r>
              <a:rPr lang="nl-BE" sz="3400" dirty="0">
                <a:latin typeface="Source Sans Pro"/>
              </a:rPr>
              <a:t>Telefoon: 056/44.07.94 </a:t>
            </a:r>
            <a:br>
              <a:rPr lang="nl-BE" sz="3400" dirty="0">
                <a:latin typeface="Source Sans Pro"/>
              </a:rPr>
            </a:br>
            <a:r>
              <a:rPr lang="nl-BE" sz="3400" dirty="0">
                <a:latin typeface="Source Sans Pro"/>
              </a:rPr>
              <a:t>E-mail: </a:t>
            </a:r>
            <a:r>
              <a:rPr lang="nl-BE" sz="3400" dirty="0">
                <a:latin typeface="Source Sans Pro"/>
                <a:hlinkClick r:id="rId4"/>
              </a:rPr>
              <a:t>logo@logoleieland.be</a:t>
            </a:r>
            <a:r>
              <a:rPr lang="nl-BE" sz="3400" dirty="0">
                <a:latin typeface="Source Sans Pro"/>
              </a:rPr>
              <a:t>  </a:t>
            </a:r>
            <a:br>
              <a:rPr lang="nl-BE" sz="3400" dirty="0">
                <a:latin typeface="Source Sans Pro"/>
              </a:rPr>
            </a:br>
            <a:r>
              <a:rPr lang="nl-BE" sz="3400" dirty="0">
                <a:latin typeface="Source Sans Pro"/>
              </a:rPr>
              <a:t>Website: meer informatie vind je </a:t>
            </a:r>
            <a:r>
              <a:rPr lang="nl-BE" sz="3400" dirty="0">
                <a:latin typeface="Source Sans Pro"/>
                <a:hlinkClick r:id="rId5">
                  <a:extLst>
                    <a:ext uri="{A12FA001-AC4F-418D-AE19-62706E023703}">
                      <ahyp:hlinkClr xmlns:ahyp="http://schemas.microsoft.com/office/drawing/2018/hyperlinkcolor" val="tx"/>
                    </a:ext>
                  </a:extLst>
                </a:hlinkClick>
              </a:rPr>
              <a:t>hier</a:t>
            </a:r>
            <a:r>
              <a:rPr lang="nl-BE" sz="34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25</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610599" y="439579"/>
            <a:ext cx="330490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5" name="Afbeelding 4"/>
          <p:cNvPicPr>
            <a:picLocks noChangeAspect="1"/>
          </p:cNvPicPr>
          <p:nvPr/>
        </p:nvPicPr>
        <p:blipFill>
          <a:blip r:embed="rId6"/>
          <a:stretch>
            <a:fillRect/>
          </a:stretch>
        </p:blipFill>
        <p:spPr>
          <a:xfrm>
            <a:off x="7832765" y="3538513"/>
            <a:ext cx="2886852" cy="3319487"/>
          </a:xfrm>
          <a:prstGeom prst="rect">
            <a:avLst/>
          </a:prstGeom>
        </p:spPr>
      </p:pic>
    </p:spTree>
    <p:extLst>
      <p:ext uri="{BB962C8B-B14F-4D97-AF65-F5344CB8AC3E}">
        <p14:creationId xmlns:p14="http://schemas.microsoft.com/office/powerpoint/2010/main" val="189204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1"/>
            <a:ext cx="8718294" cy="5977573"/>
          </a:xfrm>
        </p:spPr>
        <p:txBody>
          <a:bodyPr>
            <a:normAutofit fontScale="47500" lnSpcReduction="20000"/>
          </a:bodyPr>
          <a:lstStyle/>
          <a:p>
            <a:pPr marL="0" indent="0">
              <a:buNone/>
            </a:pPr>
            <a:r>
              <a:rPr lang="nl-BE" sz="5100" b="1" dirty="0">
                <a:solidFill>
                  <a:srgbClr val="C90735"/>
                </a:solidFill>
                <a:latin typeface="Source Sans Pro"/>
              </a:rPr>
              <a:t>Kzitermee</a:t>
            </a:r>
            <a:endParaRPr lang="nl-BE" sz="5100" dirty="0">
              <a:solidFill>
                <a:srgbClr val="C90735"/>
              </a:solidFill>
              <a:latin typeface="Source Sans Pro"/>
            </a:endParaRPr>
          </a:p>
          <a:p>
            <a:pPr marL="0" indent="0">
              <a:buNone/>
            </a:pPr>
            <a:endParaRPr lang="nl-BE" dirty="0">
              <a:latin typeface="Source Sans Pro"/>
            </a:endParaRPr>
          </a:p>
          <a:p>
            <a:pPr marL="0" indent="0">
              <a:buNone/>
            </a:pPr>
            <a:r>
              <a:rPr lang="nl-BE" sz="3400" b="1" dirty="0">
                <a:solidFill>
                  <a:srgbClr val="C00000"/>
                </a:solidFill>
                <a:latin typeface="Source Sans Pro"/>
              </a:rPr>
              <a:t>Wat? </a:t>
            </a:r>
            <a:br>
              <a:rPr lang="nl-BE" sz="3400" dirty="0">
                <a:solidFill>
                  <a:srgbClr val="C00000"/>
                </a:solidFill>
                <a:latin typeface="Source Sans Pro"/>
              </a:rPr>
            </a:br>
            <a:r>
              <a:rPr lang="nl-BE" sz="3400" dirty="0">
                <a:latin typeface="Source Sans Pro"/>
              </a:rPr>
              <a:t>De aandacht voor mentaal welzijn is de laatste jaren enorm toegenomen. In het kader van het intergemeentelijke preventiewerk werd daarom de website (</a:t>
            </a:r>
            <a:r>
              <a:rPr lang="nl-BE" sz="3400" u="sng" dirty="0">
                <a:latin typeface="Source Sans Pro"/>
                <a:hlinkClick r:id="rId3"/>
              </a:rPr>
              <a:t>www.kzitermee.be</a:t>
            </a:r>
            <a:r>
              <a:rPr lang="nl-BE" sz="3400" dirty="0">
                <a:latin typeface="Source Sans Pro"/>
              </a:rPr>
              <a:t>) ontwikkeld waar iedereen die het even moeilijk heeft, </a:t>
            </a:r>
            <a:r>
              <a:rPr lang="nl-BE" sz="3400" b="1" dirty="0">
                <a:latin typeface="Source Sans Pro"/>
              </a:rPr>
              <a:t>met een vraag zit of hulp zoekt terecht kan, voor zichtzelf of voor iemand anders</a:t>
            </a:r>
            <a:r>
              <a:rPr lang="nl-BE" sz="3400" dirty="0">
                <a:latin typeface="Source Sans Pro"/>
              </a:rPr>
              <a:t>. Op deze website wordt zowel het regionale als Vlaamse aanbod omtrent mentaal welzijn in kaart gebracht, zowel aanbod omtrent preventie en hulpverlening en dit zowel voor jongeren, volwassenen als professionals. </a:t>
            </a:r>
          </a:p>
          <a:p>
            <a:pPr marL="0" indent="0">
              <a:buNone/>
            </a:pPr>
            <a:r>
              <a:rPr lang="nl-BE" sz="3400" dirty="0">
                <a:latin typeface="Source Sans Pro"/>
              </a:rPr>
              <a:t>Op de website kan iedereen terecht die met iets zit, groot of klein. Maar ook mensen die preventief aan hun veerkracht willen werken kunnen er de nodige informatie vinden. De website dient daarbij als gids.</a:t>
            </a:r>
          </a:p>
          <a:p>
            <a:pPr marL="0" indent="0">
              <a:buNone/>
            </a:pPr>
            <a:r>
              <a:rPr lang="nl-BE" sz="3400" dirty="0">
                <a:latin typeface="Source Sans Pro"/>
              </a:rPr>
              <a:t>Op </a:t>
            </a:r>
            <a:r>
              <a:rPr lang="nl-BE" sz="3400" u="sng" dirty="0">
                <a:latin typeface="Source Sans Pro"/>
                <a:hlinkClick r:id="rId4">
                  <a:extLst>
                    <a:ext uri="{A12FA001-AC4F-418D-AE19-62706E023703}">
                      <ahyp:hlinkClr xmlns:ahyp="http://schemas.microsoft.com/office/drawing/2018/hyperlinkcolor" val="tx"/>
                    </a:ext>
                  </a:extLst>
                </a:hlinkClick>
              </a:rPr>
              <a:t>deze deelpagina</a:t>
            </a:r>
            <a:r>
              <a:rPr lang="nl-BE" sz="3400" dirty="0">
                <a:latin typeface="Source Sans Pro"/>
                <a:hlinkClick r:id="rId4">
                  <a:extLst>
                    <a:ext uri="{A12FA001-AC4F-418D-AE19-62706E023703}">
                      <ahyp:hlinkClr xmlns:ahyp="http://schemas.microsoft.com/office/drawing/2018/hyperlinkcolor" val="tx"/>
                    </a:ext>
                  </a:extLst>
                </a:hlinkClick>
              </a:rPr>
              <a:t> </a:t>
            </a:r>
            <a:r>
              <a:rPr lang="nl-BE" sz="3400" dirty="0">
                <a:latin typeface="Source Sans Pro"/>
              </a:rPr>
              <a:t>kunnen jullie informatie vinden over hoe je als </a:t>
            </a:r>
            <a:r>
              <a:rPr lang="nl-BE" sz="3400" b="1" dirty="0">
                <a:latin typeface="Source Sans Pro"/>
              </a:rPr>
              <a:t>leerkracht</a:t>
            </a:r>
            <a:r>
              <a:rPr lang="nl-BE" sz="3400" dirty="0">
                <a:latin typeface="Source Sans Pro"/>
              </a:rPr>
              <a:t> jongeren kan helpen, naar welke instanties of websites je kan doorverwijzen, wat je kan doen in de klas of op school en hoe je jezelf kan bijscholen. Ook </a:t>
            </a:r>
            <a:r>
              <a:rPr lang="nl-BE" sz="3400" b="1" dirty="0">
                <a:latin typeface="Source Sans Pro"/>
              </a:rPr>
              <a:t>ouders </a:t>
            </a:r>
            <a:r>
              <a:rPr lang="nl-BE" sz="3400" dirty="0">
                <a:latin typeface="Source Sans Pro"/>
              </a:rPr>
              <a:t>kunnen</a:t>
            </a:r>
            <a:r>
              <a:rPr lang="nl-BE" sz="3400" b="1" dirty="0">
                <a:latin typeface="Source Sans Pro"/>
              </a:rPr>
              <a:t> </a:t>
            </a:r>
            <a:r>
              <a:rPr lang="nl-BE" sz="3400" dirty="0">
                <a:latin typeface="Source Sans Pro"/>
              </a:rPr>
              <a:t>er informatie vinden omtrent opvoedingsondersteuning of hulp voor hun kinderen. </a:t>
            </a:r>
          </a:p>
          <a:p>
            <a:pPr marL="0" indent="0">
              <a:buNone/>
            </a:pPr>
            <a:r>
              <a:rPr lang="nl-BE" sz="3400" b="1" dirty="0">
                <a:solidFill>
                  <a:srgbClr val="C00000"/>
                </a:solidFill>
                <a:latin typeface="Source Sans Pro"/>
              </a:rPr>
              <a:t>Kostprijs?</a:t>
            </a:r>
            <a:br>
              <a:rPr lang="nl-BE" sz="3400" dirty="0">
                <a:solidFill>
                  <a:srgbClr val="C00000"/>
                </a:solidFill>
                <a:latin typeface="Source Sans Pro"/>
              </a:rPr>
            </a:br>
            <a:r>
              <a:rPr lang="nl-BE" sz="3400" dirty="0">
                <a:latin typeface="Source Sans Pro"/>
              </a:rPr>
              <a:t>Meer informatie over dit project kan je </a:t>
            </a:r>
            <a:r>
              <a:rPr lang="nl-BE" sz="3400" dirty="0">
                <a:latin typeface="Source Sans Pro"/>
                <a:hlinkClick r:id="rId5"/>
              </a:rPr>
              <a:t>hier</a:t>
            </a:r>
            <a:r>
              <a:rPr lang="nl-BE" sz="3400" dirty="0">
                <a:latin typeface="Source Sans Pro"/>
              </a:rPr>
              <a:t> vinden. Wil je graag aan de slag met materialen zoals complimentenkaartjes, affiches, …? Bestellen kan eenvoudig via </a:t>
            </a:r>
            <a:r>
              <a:rPr lang="nl-BE" sz="3400" dirty="0">
                <a:latin typeface="Source Sans Pro"/>
                <a:hlinkClick r:id="rId6"/>
              </a:rPr>
              <a:t>volgende link</a:t>
            </a:r>
            <a:r>
              <a:rPr lang="nl-BE" sz="3400" dirty="0">
                <a:latin typeface="Source Sans Pro"/>
              </a:rPr>
              <a:t>.</a:t>
            </a:r>
          </a:p>
          <a:p>
            <a:pPr marL="0" indent="0">
              <a:buNone/>
            </a:pPr>
            <a:endParaRPr lang="nl-BE" sz="2300" b="1" dirty="0">
              <a:solidFill>
                <a:srgbClr val="C00000"/>
              </a:solidFill>
              <a:latin typeface="Source Sans Pro"/>
            </a:endParaRPr>
          </a:p>
          <a:p>
            <a:pPr marL="0" indent="0">
              <a:buNone/>
            </a:pPr>
            <a:r>
              <a:rPr lang="nl-BE" sz="3400" b="1" dirty="0">
                <a:solidFill>
                  <a:srgbClr val="C00000"/>
                </a:solidFill>
                <a:latin typeface="Source Sans Pro"/>
              </a:rPr>
              <a:t>Meer info?</a:t>
            </a:r>
            <a:br>
              <a:rPr lang="nl-BE" sz="3400" dirty="0">
                <a:solidFill>
                  <a:srgbClr val="C00000"/>
                </a:solidFill>
                <a:latin typeface="Source Sans Pro"/>
              </a:rPr>
            </a:br>
            <a:r>
              <a:rPr lang="nl-BE" sz="3400" dirty="0">
                <a:latin typeface="Source Sans Pro"/>
              </a:rPr>
              <a:t>Graag verder aan de slag rond deze campagne in de klas of in een schoolproject? Aarzel niet om ons te contacteren, wij helpen je verder!</a:t>
            </a:r>
            <a:br>
              <a:rPr lang="nl-BE" sz="3400" dirty="0">
                <a:latin typeface="Source Sans Pro"/>
              </a:rPr>
            </a:br>
            <a:r>
              <a:rPr lang="en-US" sz="3400" dirty="0">
                <a:latin typeface="Source Sans Pro"/>
              </a:rPr>
              <a:t>Tel: 056/44.07.94</a:t>
            </a:r>
            <a:br>
              <a:rPr lang="nl-BE" sz="3400" dirty="0">
                <a:latin typeface="Source Sans Pro"/>
              </a:rPr>
            </a:br>
            <a:r>
              <a:rPr lang="en-US" sz="3400" dirty="0">
                <a:effectLst/>
                <a:latin typeface="Source Sans Pro"/>
              </a:rPr>
              <a:t>E-mail: </a:t>
            </a:r>
            <a:r>
              <a:rPr lang="en-US" sz="3400" u="sng" dirty="0">
                <a:latin typeface="Source Sans Pro"/>
                <a:hlinkClick r:id="rId7"/>
              </a:rPr>
              <a:t>logo@logoleieland.be</a:t>
            </a:r>
            <a:r>
              <a:rPr lang="en-US" sz="3400" u="sng" dirty="0">
                <a:latin typeface="Source Sans Pro"/>
              </a:rPr>
              <a:t> </a:t>
            </a:r>
            <a:br>
              <a:rPr lang="nl-BE" sz="3400" dirty="0">
                <a:latin typeface="Source Sans Pro"/>
              </a:rPr>
            </a:br>
            <a:r>
              <a:rPr lang="nl-BE" sz="3400" dirty="0">
                <a:latin typeface="Source Sans Pro"/>
              </a:rPr>
              <a:t>Website: </a:t>
            </a:r>
            <a:r>
              <a:rPr lang="nl-BE" sz="3400" u="sng" dirty="0">
                <a:latin typeface="Source Sans Pro"/>
                <a:hlinkClick r:id="rId3">
                  <a:extLst>
                    <a:ext uri="{A12FA001-AC4F-418D-AE19-62706E023703}">
                      <ahyp:hlinkClr xmlns:ahyp="http://schemas.microsoft.com/office/drawing/2018/hyperlinkcolor" val="tx"/>
                    </a:ext>
                  </a:extLst>
                </a:hlinkClick>
              </a:rPr>
              <a:t>www.kzitermee.be</a:t>
            </a:r>
            <a:r>
              <a:rPr lang="nl-BE" sz="3400" dirty="0">
                <a:latin typeface="Source Sans Pro"/>
              </a:rPr>
              <a:t> </a:t>
            </a:r>
          </a:p>
          <a:p>
            <a:pPr marL="0" indent="0">
              <a:buNone/>
            </a:pPr>
            <a:r>
              <a:rPr lang="nl-BE" sz="3400" dirty="0">
                <a:latin typeface="Source Sans Pro"/>
              </a:rPr>
              <a:t>Neem zeker ook eens een kijkje op de </a:t>
            </a:r>
            <a:r>
              <a:rPr lang="nl-BE" sz="3400" dirty="0">
                <a:latin typeface="Source Sans Pro"/>
                <a:hlinkClick r:id="rId8">
                  <a:extLst>
                    <a:ext uri="{A12FA001-AC4F-418D-AE19-62706E023703}">
                      <ahyp:hlinkClr xmlns:ahyp="http://schemas.microsoft.com/office/drawing/2018/hyperlinkcolor" val="tx"/>
                    </a:ext>
                  </a:extLst>
                </a:hlinkClick>
              </a:rPr>
              <a:t>Instagrampagina</a:t>
            </a:r>
            <a:r>
              <a:rPr lang="nl-BE" sz="3400" dirty="0">
                <a:latin typeface="Source Sans Pro"/>
              </a:rPr>
              <a:t> en </a:t>
            </a:r>
            <a:r>
              <a:rPr lang="nl-BE" sz="3400" dirty="0">
                <a:latin typeface="Source Sans Pro"/>
                <a:hlinkClick r:id="rId9">
                  <a:extLst>
                    <a:ext uri="{A12FA001-AC4F-418D-AE19-62706E023703}">
                      <ahyp:hlinkClr xmlns:ahyp="http://schemas.microsoft.com/office/drawing/2018/hyperlinkcolor" val="tx"/>
                    </a:ext>
                  </a:extLst>
                </a:hlinkClick>
              </a:rPr>
              <a:t>Youtubekanaal</a:t>
            </a:r>
            <a:r>
              <a:rPr lang="nl-BE" sz="3400" dirty="0">
                <a:latin typeface="Source Sans Pro"/>
              </a:rPr>
              <a:t>. </a:t>
            </a:r>
            <a:endParaRPr lang="nl-BE" sz="3400" dirty="0">
              <a:effectLst/>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778240" y="439579"/>
            <a:ext cx="31372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 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5" name="Afbeelding 4">
            <a:extLst>
              <a:ext uri="{FF2B5EF4-FFF2-40B4-BE49-F238E27FC236}">
                <a16:creationId xmlns:a16="http://schemas.microsoft.com/office/drawing/2014/main" id="{351B4F8F-4D76-4C55-334D-5463CC32DF0B}"/>
              </a:ext>
            </a:extLst>
          </p:cNvPr>
          <p:cNvPicPr>
            <a:picLocks noChangeAspect="1"/>
          </p:cNvPicPr>
          <p:nvPr/>
        </p:nvPicPr>
        <p:blipFill>
          <a:blip r:embed="rId10"/>
          <a:stretch>
            <a:fillRect/>
          </a:stretch>
        </p:blipFill>
        <p:spPr>
          <a:xfrm>
            <a:off x="9265442" y="4393697"/>
            <a:ext cx="1925909" cy="1468208"/>
          </a:xfrm>
          <a:prstGeom prst="rect">
            <a:avLst/>
          </a:prstGeom>
        </p:spPr>
      </p:pic>
      <p:pic>
        <p:nvPicPr>
          <p:cNvPr id="6" name="Afbeelding 5">
            <a:extLst>
              <a:ext uri="{FF2B5EF4-FFF2-40B4-BE49-F238E27FC236}">
                <a16:creationId xmlns:a16="http://schemas.microsoft.com/office/drawing/2014/main" id="{6923E6E7-D5C2-5751-A0B7-16C54F99B351}"/>
              </a:ext>
            </a:extLst>
          </p:cNvPr>
          <p:cNvPicPr>
            <a:picLocks noChangeAspect="1"/>
          </p:cNvPicPr>
          <p:nvPr/>
        </p:nvPicPr>
        <p:blipFill>
          <a:blip r:embed="rId11"/>
          <a:stretch>
            <a:fillRect/>
          </a:stretch>
        </p:blipFill>
        <p:spPr>
          <a:xfrm>
            <a:off x="9265921" y="2788663"/>
            <a:ext cx="1925430" cy="1461683"/>
          </a:xfrm>
          <a:prstGeom prst="rect">
            <a:avLst/>
          </a:prstGeom>
        </p:spPr>
      </p:pic>
    </p:spTree>
    <p:extLst>
      <p:ext uri="{BB962C8B-B14F-4D97-AF65-F5344CB8AC3E}">
        <p14:creationId xmlns:p14="http://schemas.microsoft.com/office/powerpoint/2010/main" val="14319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1"/>
            <a:ext cx="8718294" cy="5977573"/>
          </a:xfrm>
        </p:spPr>
        <p:txBody>
          <a:bodyPr>
            <a:normAutofit/>
          </a:bodyPr>
          <a:lstStyle/>
          <a:p>
            <a:pPr marL="0" indent="0">
              <a:buNone/>
            </a:pPr>
            <a:r>
              <a:rPr lang="nl-BE" sz="2400" b="1" dirty="0">
                <a:solidFill>
                  <a:srgbClr val="C90735"/>
                </a:solidFill>
                <a:latin typeface="Source Sans Pro"/>
              </a:rPr>
              <a:t>Mentaal welbevinden in de klas</a:t>
            </a:r>
            <a:endParaRPr lang="nl-BE" sz="2400" dirty="0">
              <a:solidFill>
                <a:srgbClr val="C90735"/>
              </a:solidFill>
              <a:latin typeface="Source Sans Pro"/>
            </a:endParaRPr>
          </a:p>
          <a:p>
            <a:pPr marL="0" indent="0">
              <a:buNone/>
            </a:pPr>
            <a:endParaRPr lang="nl-BE" sz="2100" dirty="0">
              <a:latin typeface="Source Sans Pro"/>
            </a:endParaRPr>
          </a:p>
          <a:p>
            <a:pPr marL="0" indent="0">
              <a:buNone/>
            </a:pPr>
            <a:r>
              <a:rPr lang="nl-BE" sz="1600" b="1" dirty="0">
                <a:solidFill>
                  <a:srgbClr val="C00000"/>
                </a:solidFill>
                <a:latin typeface="Source Sans Pro"/>
              </a:rPr>
              <a:t>Wat? </a:t>
            </a:r>
            <a:br>
              <a:rPr lang="nl-BE" sz="1600" dirty="0">
                <a:solidFill>
                  <a:srgbClr val="C00000"/>
                </a:solidFill>
                <a:latin typeface="Source Sans Pro"/>
              </a:rPr>
            </a:br>
            <a:r>
              <a:rPr lang="nl-BE" sz="1600" dirty="0">
                <a:latin typeface="Source Sans Pro"/>
              </a:rPr>
              <a:t>Op deze website vind je een bundeling van materialen die je kunnen helpen om aan de slag te gaan in jouw klas rond het thema geluk. De materialen zijn opgedeeld rond de bouwblokken van de </a:t>
            </a:r>
            <a:r>
              <a:rPr lang="nl-BE" sz="1600" dirty="0" err="1">
                <a:latin typeface="Source Sans Pro"/>
              </a:rPr>
              <a:t>geluksdriehoek</a:t>
            </a:r>
            <a:r>
              <a:rPr lang="nl-BE" sz="1600" dirty="0">
                <a:latin typeface="Source Sans Pro"/>
              </a:rPr>
              <a:t>.  </a:t>
            </a:r>
          </a:p>
          <a:p>
            <a:pPr marL="0" indent="0">
              <a:buNone/>
            </a:pPr>
            <a:endParaRPr lang="nl-BE" sz="1600" dirty="0">
              <a:latin typeface="Source Sans Pro"/>
            </a:endParaRPr>
          </a:p>
          <a:p>
            <a:pPr marL="0" indent="0">
              <a:buNone/>
            </a:pPr>
            <a:r>
              <a:rPr lang="nl-BE" sz="1600" b="1" dirty="0">
                <a:solidFill>
                  <a:srgbClr val="C00000"/>
                </a:solidFill>
                <a:latin typeface="Source Sans Pro"/>
              </a:rPr>
              <a:t>Meer info?</a:t>
            </a:r>
            <a:br>
              <a:rPr lang="nl-BE" sz="1600" dirty="0">
                <a:solidFill>
                  <a:srgbClr val="C00000"/>
                </a:solidFill>
                <a:latin typeface="Source Sans Pro"/>
              </a:rPr>
            </a:br>
            <a:r>
              <a:rPr lang="en-US" sz="1600" dirty="0">
                <a:latin typeface="Source Sans Pro"/>
              </a:rPr>
              <a:t>Tel: 056/44.07.94</a:t>
            </a:r>
            <a:br>
              <a:rPr lang="nl-BE" sz="1600" dirty="0">
                <a:latin typeface="Source Sans Pro"/>
              </a:rPr>
            </a:br>
            <a:r>
              <a:rPr lang="en-US" sz="1600" dirty="0">
                <a:effectLst/>
                <a:latin typeface="Source Sans Pro"/>
              </a:rPr>
              <a:t>E-mail: </a:t>
            </a:r>
            <a:r>
              <a:rPr lang="en-US" sz="1600" u="sng" dirty="0">
                <a:latin typeface="Source Sans Pro"/>
                <a:hlinkClick r:id="rId2"/>
              </a:rPr>
              <a:t>logo@logoleieland.be</a:t>
            </a:r>
            <a:r>
              <a:rPr lang="en-US" sz="1600" u="sng" dirty="0">
                <a:latin typeface="Source Sans Pro"/>
              </a:rPr>
              <a:t> </a:t>
            </a:r>
            <a:br>
              <a:rPr lang="nl-BE" sz="1600" dirty="0">
                <a:latin typeface="Source Sans Pro"/>
              </a:rPr>
            </a:br>
            <a:r>
              <a:rPr lang="nl-BE" sz="1600" dirty="0">
                <a:latin typeface="Source Sans Pro"/>
              </a:rPr>
              <a:t>Website: meer informatie vind je </a:t>
            </a:r>
            <a:r>
              <a:rPr lang="nl-BE" sz="1600" dirty="0">
                <a:latin typeface="Source Sans Pro"/>
                <a:hlinkClick r:id="rId3">
                  <a:extLst>
                    <a:ext uri="{A12FA001-AC4F-418D-AE19-62706E023703}">
                      <ahyp:hlinkClr xmlns:ahyp="http://schemas.microsoft.com/office/drawing/2018/hyperlinkcolor" val="tx"/>
                    </a:ext>
                  </a:extLst>
                </a:hlinkClick>
              </a:rPr>
              <a:t>hier</a:t>
            </a:r>
            <a:r>
              <a:rPr lang="nl-BE"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6441440" y="439579"/>
            <a:ext cx="54740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 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7" name="Afbeelding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7892" y="2761488"/>
            <a:ext cx="3056056" cy="2924778"/>
          </a:xfrm>
          <a:prstGeom prst="rect">
            <a:avLst/>
          </a:prstGeom>
          <a:noFill/>
          <a:ln>
            <a:noFill/>
          </a:ln>
        </p:spPr>
      </p:pic>
    </p:spTree>
    <p:extLst>
      <p:ext uri="{BB962C8B-B14F-4D97-AF65-F5344CB8AC3E}">
        <p14:creationId xmlns:p14="http://schemas.microsoft.com/office/powerpoint/2010/main" val="31002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1"/>
            <a:ext cx="8718294" cy="5977573"/>
          </a:xfrm>
        </p:spPr>
        <p:txBody>
          <a:bodyPr>
            <a:normAutofit/>
          </a:bodyPr>
          <a:lstStyle/>
          <a:p>
            <a:pPr marL="0" indent="0">
              <a:buNone/>
            </a:pPr>
            <a:r>
              <a:rPr lang="nl-BE" sz="2400" b="1" dirty="0">
                <a:solidFill>
                  <a:srgbClr val="C90735"/>
                </a:solidFill>
                <a:latin typeface="Source Sans Pro"/>
              </a:rPr>
              <a:t>Kleuters weerbaar maken tegen stress</a:t>
            </a:r>
          </a:p>
          <a:p>
            <a:pPr marL="0" indent="0">
              <a:buNone/>
            </a:pPr>
            <a:endParaRPr lang="nl-BE" sz="2100" dirty="0">
              <a:latin typeface="Source Sans Pro"/>
            </a:endParaRPr>
          </a:p>
          <a:p>
            <a:pPr marL="0" indent="0">
              <a:buNone/>
            </a:pPr>
            <a:r>
              <a:rPr lang="nl-BE" sz="1600" b="1" dirty="0">
                <a:solidFill>
                  <a:srgbClr val="C00000"/>
                </a:solidFill>
                <a:latin typeface="Source Sans Pro"/>
              </a:rPr>
              <a:t>Wat? </a:t>
            </a:r>
            <a:br>
              <a:rPr lang="nl-BE" sz="1600" dirty="0">
                <a:solidFill>
                  <a:srgbClr val="C00000"/>
                </a:solidFill>
                <a:latin typeface="Source Sans Pro"/>
              </a:rPr>
            </a:br>
            <a:r>
              <a:rPr lang="nl-BE" sz="1600" dirty="0">
                <a:latin typeface="Source Sans Pro"/>
              </a:rPr>
              <a:t>Een ruzie op de speelplaats, een moeilijk afscheid van mama of papa. Stress is onvermijdelijk, ook in de kleuterklas. Maai Huyse, praktijkonderzoeker aan de UCLL, onderzocht hoe je kleuters daarin kan ondersteunen. “Als je kleuters </a:t>
            </a:r>
            <a:r>
              <a:rPr lang="nl-BE" sz="1600" b="1" dirty="0">
                <a:latin typeface="Source Sans Pro"/>
              </a:rPr>
              <a:t>weerbaarder</a:t>
            </a:r>
            <a:r>
              <a:rPr lang="nl-BE" sz="1600" dirty="0">
                <a:latin typeface="Source Sans Pro"/>
              </a:rPr>
              <a:t> maakt tegen stress, verminder je het </a:t>
            </a:r>
            <a:r>
              <a:rPr lang="nl-BE" sz="1600" b="1" dirty="0">
                <a:latin typeface="Source Sans Pro"/>
              </a:rPr>
              <a:t>risico</a:t>
            </a:r>
            <a:r>
              <a:rPr lang="nl-BE" sz="1600" dirty="0">
                <a:latin typeface="Source Sans Pro"/>
              </a:rPr>
              <a:t> dat ze later een </a:t>
            </a:r>
            <a:r>
              <a:rPr lang="nl-BE" sz="1600" b="1" dirty="0">
                <a:latin typeface="Source Sans Pro"/>
              </a:rPr>
              <a:t>burn-out</a:t>
            </a:r>
            <a:r>
              <a:rPr lang="nl-BE" sz="1600" dirty="0">
                <a:latin typeface="Source Sans Pro"/>
              </a:rPr>
              <a:t> oplopen.”</a:t>
            </a:r>
          </a:p>
          <a:p>
            <a:pPr marL="0" indent="0">
              <a:buNone/>
            </a:pPr>
            <a:endParaRPr lang="nl-BE" sz="1600" dirty="0">
              <a:latin typeface="Source Sans Pro"/>
            </a:endParaRPr>
          </a:p>
          <a:p>
            <a:pPr marL="0" indent="0">
              <a:buNone/>
            </a:pPr>
            <a:r>
              <a:rPr lang="nl-BE" sz="1600" b="1" dirty="0">
                <a:solidFill>
                  <a:srgbClr val="C00000"/>
                </a:solidFill>
                <a:latin typeface="Source Sans Pro"/>
              </a:rPr>
              <a:t>Meer info?</a:t>
            </a:r>
            <a:br>
              <a:rPr lang="nl-BE" sz="1600" b="1" dirty="0">
                <a:solidFill>
                  <a:srgbClr val="C00000"/>
                </a:solidFill>
                <a:latin typeface="Source Sans Pro"/>
              </a:rPr>
            </a:br>
            <a:r>
              <a:rPr lang="nl-BE" sz="1600" dirty="0">
                <a:latin typeface="Source Sans Pro"/>
              </a:rPr>
              <a:t>Bekijk de </a:t>
            </a:r>
            <a:r>
              <a:rPr lang="nl-BE" sz="1600" b="1" dirty="0">
                <a:latin typeface="Source Sans Pro"/>
              </a:rPr>
              <a:t>video kleuters weerbaar maken tegen stress </a:t>
            </a:r>
            <a:r>
              <a:rPr lang="nl-BE" sz="1600" dirty="0">
                <a:latin typeface="Source Sans Pro"/>
              </a:rPr>
              <a:t>via </a:t>
            </a:r>
            <a:r>
              <a:rPr lang="nl-BE" sz="1600" dirty="0">
                <a:latin typeface="Source Sans Pro"/>
                <a:hlinkClick r:id="rId2">
                  <a:extLst>
                    <a:ext uri="{A12FA001-AC4F-418D-AE19-62706E023703}">
                      <ahyp:hlinkClr xmlns:ahyp="http://schemas.microsoft.com/office/drawing/2018/hyperlinkcolor" val="tx"/>
                    </a:ext>
                  </a:extLst>
                </a:hlinkClick>
              </a:rPr>
              <a:t>deze link. </a:t>
            </a:r>
            <a:endParaRPr lang="nl-BE" sz="1600" dirty="0">
              <a:latin typeface="Source Sans Pro"/>
            </a:endParaRPr>
          </a:p>
          <a:p>
            <a:pPr marL="0" indent="0">
              <a:buNone/>
            </a:pPr>
            <a:r>
              <a:rPr lang="nl-BE" sz="1600" dirty="0">
                <a:latin typeface="Source Sans Pro"/>
              </a:rPr>
              <a:t>Meer weten? </a:t>
            </a:r>
          </a:p>
          <a:p>
            <a:pPr marL="0" indent="0">
              <a:buNone/>
            </a:pPr>
            <a:r>
              <a:rPr lang="nl-BE" sz="1600" b="1" dirty="0">
                <a:latin typeface="Source Sans Pro"/>
              </a:rPr>
              <a:t>Kalm in de klas </a:t>
            </a:r>
            <a:r>
              <a:rPr lang="nl-BE" sz="1600" dirty="0">
                <a:latin typeface="Source Sans Pro"/>
              </a:rPr>
              <a:t>is het resultaat van praktijkgericht wetenschappelijk onderzoek van de afdeling Research &amp; Development aan de UCLL. Op de website vind je tal van </a:t>
            </a:r>
            <a:r>
              <a:rPr lang="nl-BE" sz="1600" b="1" dirty="0">
                <a:latin typeface="Source Sans Pro"/>
              </a:rPr>
              <a:t>praktische tips</a:t>
            </a:r>
            <a:r>
              <a:rPr lang="nl-BE" sz="1600" dirty="0">
                <a:latin typeface="Source Sans Pro"/>
              </a:rPr>
              <a:t>: </a:t>
            </a:r>
            <a:r>
              <a:rPr lang="nl-BE" sz="1600" dirty="0">
                <a:latin typeface="Source Sans Pro"/>
                <a:hlinkClick r:id="rId3">
                  <a:extLst>
                    <a:ext uri="{A12FA001-AC4F-418D-AE19-62706E023703}">
                      <ahyp:hlinkClr xmlns:ahyp="http://schemas.microsoft.com/office/drawing/2018/hyperlinkcolor" val="tx"/>
                    </a:ext>
                  </a:extLst>
                </a:hlinkClick>
              </a:rPr>
              <a:t>https://www.kalmindeklas.be</a:t>
            </a:r>
            <a:r>
              <a:rPr lang="nl-BE" sz="1600" dirty="0">
                <a:latin typeface="Source Sans Pro"/>
              </a:rPr>
              <a:t> </a:t>
            </a:r>
            <a:br>
              <a:rPr lang="nl-BE" sz="1600" dirty="0">
                <a:solidFill>
                  <a:srgbClr val="C00000"/>
                </a:solidFill>
                <a:latin typeface="Source Sans Pro"/>
              </a:rPr>
            </a:br>
            <a:br>
              <a:rPr lang="nl-BE" sz="1600" dirty="0">
                <a:latin typeface="Source Sans Pro"/>
              </a:rPr>
            </a:br>
            <a:endParaRPr lang="nl-BE" sz="1600" dirty="0">
              <a:effectLst/>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MENTAAL WELBEVINDEN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6441440" y="439579"/>
            <a:ext cx="54740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 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6" name="Picture 2">
            <a:extLst>
              <a:ext uri="{FF2B5EF4-FFF2-40B4-BE49-F238E27FC236}">
                <a16:creationId xmlns:a16="http://schemas.microsoft.com/office/drawing/2014/main" id="{39AC9578-68E4-3D4D-8685-C73F862FD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170" y="4636032"/>
            <a:ext cx="3721499" cy="190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8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dirty="0">
                <a:solidFill>
                  <a:srgbClr val="CC0099"/>
                </a:solidFill>
                <a:latin typeface="Source Sans Pro"/>
              </a:rPr>
              <a:t>Leerlijn tabak, alcohol, illegale drugs, gokken en gamen</a:t>
            </a:r>
          </a:p>
          <a:p>
            <a:pPr marL="0" indent="0">
              <a:buNone/>
            </a:pPr>
            <a:endParaRPr lang="nl-BE"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29</a:t>
            </a:fld>
            <a:endParaRPr lang="nl-BE"/>
          </a:p>
        </p:txBody>
      </p:sp>
      <p:sp>
        <p:nvSpPr>
          <p:cNvPr id="10" name="Rechthoek 9"/>
          <p:cNvSpPr>
            <a:spLocks noChangeArrowheads="1"/>
          </p:cNvSpPr>
          <p:nvPr/>
        </p:nvSpPr>
        <p:spPr bwMode="auto">
          <a:xfrm rot="-5400000">
            <a:off x="9070069" y="3870325"/>
            <a:ext cx="5516880" cy="458470"/>
          </a:xfrm>
          <a:prstGeom prst="rect">
            <a:avLst/>
          </a:prstGeom>
          <a:solidFill>
            <a:srgbClr val="CC0099"/>
          </a:solidFill>
          <a:ln w="12700">
            <a:solidFill>
              <a:srgbClr val="CC0099"/>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TABAK, ALCOHOL, DRUGS, GAMEN</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5097" y="439579"/>
            <a:ext cx="3790408"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 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4362994" y="1843598"/>
            <a:ext cx="6096000" cy="3293209"/>
          </a:xfrm>
          <a:prstGeom prst="rect">
            <a:avLst/>
          </a:prstGeom>
        </p:spPr>
        <p:txBody>
          <a:bodyPr>
            <a:spAutoFit/>
          </a:bodyPr>
          <a:lstStyle/>
          <a:p>
            <a:r>
              <a:rPr lang="nl-BE" sz="1600" b="1" dirty="0">
                <a:solidFill>
                  <a:srgbClr val="C00000"/>
                </a:solidFill>
                <a:latin typeface="Source Sans Pro"/>
              </a:rPr>
              <a:t>Wat?</a:t>
            </a:r>
            <a:r>
              <a:rPr lang="nl-BE" sz="1600" b="1" dirty="0">
                <a:solidFill>
                  <a:srgbClr val="7030A0"/>
                </a:solidFill>
                <a:latin typeface="Source Sans Pro"/>
              </a:rPr>
              <a:t> </a:t>
            </a:r>
            <a:br>
              <a:rPr lang="nl-BE" sz="1600" b="1" dirty="0">
                <a:latin typeface="Source Sans Pro"/>
              </a:rPr>
            </a:br>
            <a:r>
              <a:rPr lang="nl-BE" sz="1600" dirty="0">
                <a:latin typeface="Source Sans Pro"/>
              </a:rPr>
              <a:t>De leerlijn is een praktisch instrument die schoolteams wil ondersteunen bij het preventief werken rond alcohol, tabak, gamen, cannabis en andere illegale drugs. In het kleuteronderwijs ligt de focus op </a:t>
            </a:r>
            <a:r>
              <a:rPr lang="nl-BE" sz="1600" b="1" dirty="0">
                <a:latin typeface="Source Sans Pro"/>
              </a:rPr>
              <a:t>algemene vaardigheden. </a:t>
            </a:r>
          </a:p>
          <a:p>
            <a:endParaRPr lang="nl-BE" sz="1600" b="1" dirty="0">
              <a:latin typeface="Source Sans Pro"/>
            </a:endParaRPr>
          </a:p>
          <a:p>
            <a:r>
              <a:rPr lang="nl-BE" sz="1600" b="1" dirty="0">
                <a:solidFill>
                  <a:srgbClr val="C00000"/>
                </a:solidFill>
                <a:latin typeface="Source Sans Pro"/>
              </a:rPr>
              <a:t>Kostprijs?</a:t>
            </a:r>
            <a:r>
              <a:rPr lang="nl-BE" sz="1600" dirty="0">
                <a:latin typeface="Source Sans Pro"/>
              </a:rPr>
              <a:t> </a:t>
            </a:r>
            <a:br>
              <a:rPr lang="nl-BE" sz="1600" dirty="0">
                <a:latin typeface="Source Sans Pro"/>
              </a:rPr>
            </a:br>
            <a:r>
              <a:rPr lang="nl-BE" sz="1600" dirty="0">
                <a:latin typeface="Source Sans Pro"/>
              </a:rPr>
              <a:t>Gratis </a:t>
            </a:r>
            <a:r>
              <a:rPr lang="nl-BE" sz="1600" dirty="0">
                <a:latin typeface="Source Sans Pro"/>
                <a:hlinkClick r:id="rId2">
                  <a:extLst>
                    <a:ext uri="{A12FA001-AC4F-418D-AE19-62706E023703}">
                      <ahyp:hlinkClr xmlns:ahyp="http://schemas.microsoft.com/office/drawing/2018/hyperlinkcolor" val="tx"/>
                    </a:ext>
                  </a:extLst>
                </a:hlinkClick>
              </a:rPr>
              <a:t>hier</a:t>
            </a:r>
            <a:r>
              <a:rPr lang="nl-BE" sz="1600" dirty="0">
                <a:latin typeface="Source Sans Pro"/>
              </a:rPr>
              <a:t> te downloaden.</a:t>
            </a:r>
          </a:p>
          <a:p>
            <a:endParaRPr lang="nl-BE" sz="1600" dirty="0">
              <a:latin typeface="Source Sans Pro"/>
            </a:endParaRPr>
          </a:p>
          <a:p>
            <a:r>
              <a:rPr lang="nl-BE" sz="1600" b="1" dirty="0">
                <a:solidFill>
                  <a:srgbClr val="C00000"/>
                </a:solidFill>
                <a:latin typeface="Source Sans Pro"/>
              </a:rPr>
              <a:t>Meer info?</a:t>
            </a:r>
            <a:r>
              <a:rPr lang="nl-BE" sz="1600" dirty="0">
                <a:solidFill>
                  <a:srgbClr val="C00000"/>
                </a:solidFill>
                <a:latin typeface="Source Sans Pro"/>
              </a:rPr>
              <a:t> </a:t>
            </a:r>
            <a:br>
              <a:rPr lang="nl-BE" sz="1600" dirty="0">
                <a:solidFill>
                  <a:srgbClr val="C00000"/>
                </a:solidFill>
                <a:latin typeface="Source Sans Pro"/>
              </a:rPr>
            </a:br>
            <a:r>
              <a:rPr lang="nl-BE" sz="1600" dirty="0">
                <a:latin typeface="Source Sans Pro"/>
              </a:rPr>
              <a:t>Telefoon: 02 423 03 33</a:t>
            </a:r>
            <a:br>
              <a:rPr lang="nl-BE" sz="1600" dirty="0">
                <a:latin typeface="Source Sans Pro"/>
              </a:rPr>
            </a:br>
            <a:r>
              <a:rPr lang="nl-BE" sz="1600" dirty="0">
                <a:latin typeface="Source Sans Pro"/>
              </a:rPr>
              <a:t>E-mail: </a:t>
            </a:r>
            <a:r>
              <a:rPr lang="nl-BE" sz="1600" dirty="0">
                <a:latin typeface="Source Sans Pro"/>
                <a:hlinkClick r:id="rId3"/>
              </a:rPr>
              <a:t>vad@vad.be</a:t>
            </a:r>
            <a:br>
              <a:rPr lang="nl-BE" sz="1600" dirty="0">
                <a:latin typeface="Source Sans Pro"/>
              </a:rPr>
            </a:br>
            <a:r>
              <a:rPr lang="nl-BE" sz="1600" dirty="0">
                <a:latin typeface="Source Sans Pro"/>
              </a:rPr>
              <a:t>Website: </a:t>
            </a:r>
            <a:r>
              <a:rPr lang="nl-BE" sz="1600" dirty="0">
                <a:latin typeface="Source Sans Pro"/>
                <a:hlinkClick r:id="rId4">
                  <a:extLst>
                    <a:ext uri="{A12FA001-AC4F-418D-AE19-62706E023703}">
                      <ahyp:hlinkClr xmlns:ahyp="http://schemas.microsoft.com/office/drawing/2018/hyperlinkcolor" val="tx"/>
                    </a:ext>
                  </a:extLst>
                </a:hlinkClick>
              </a:rPr>
              <a:t>www.vad.be</a:t>
            </a:r>
            <a:r>
              <a:rPr lang="nl-BE" sz="1600" dirty="0">
                <a:latin typeface="Source Sans Pro"/>
              </a:rPr>
              <a:t> </a:t>
            </a:r>
          </a:p>
        </p:txBody>
      </p:sp>
      <p:pic>
        <p:nvPicPr>
          <p:cNvPr id="15362" name="Picture 2" descr="Leerlijn verslavingspreventie in het onderwijs - V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92" y="1722575"/>
            <a:ext cx="2669722" cy="378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0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geronde rechthoek 11"/>
          <p:cNvSpPr/>
          <p:nvPr/>
        </p:nvSpPr>
        <p:spPr>
          <a:xfrm>
            <a:off x="182105" y="845143"/>
            <a:ext cx="3832650" cy="257038"/>
          </a:xfrm>
          <a:prstGeom prst="round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182105" y="5550584"/>
            <a:ext cx="3832650" cy="25703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182105" y="3772938"/>
            <a:ext cx="3832650" cy="2570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182105" y="2604302"/>
            <a:ext cx="3832650" cy="25703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Afgeronde rechthoek 5"/>
          <p:cNvSpPr/>
          <p:nvPr/>
        </p:nvSpPr>
        <p:spPr>
          <a:xfrm>
            <a:off x="182105" y="1435666"/>
            <a:ext cx="3832650" cy="25703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182105" y="973662"/>
            <a:ext cx="10515600" cy="5535780"/>
          </a:xfrm>
        </p:spPr>
        <p:txBody>
          <a:bodyPr>
            <a:normAutofit fontScale="77500" lnSpcReduction="20000"/>
          </a:bodyPr>
          <a:lstStyle/>
          <a:p>
            <a:pPr marL="92075" lvl="2" indent="0">
              <a:buNone/>
            </a:pPr>
            <a:r>
              <a:rPr lang="nl-BE" sz="1400" b="1" dirty="0">
                <a:solidFill>
                  <a:schemeClr val="bg1"/>
                </a:solidFill>
                <a:latin typeface="Source Sans Pro"/>
              </a:rPr>
              <a:t>TABAK, ALCOHOL, DRUGS EN GAMEN</a:t>
            </a:r>
            <a:endParaRPr lang="nl-BE" sz="1400" b="1" dirty="0">
              <a:solidFill>
                <a:schemeClr val="bg1"/>
              </a:solidFill>
              <a:latin typeface="Source Sans Pro"/>
              <a:hlinkClick r:id="rId3" action="ppaction://hlinksldjump"/>
            </a:endParaRPr>
          </a:p>
          <a:p>
            <a:pPr lvl="2"/>
            <a:r>
              <a:rPr lang="nl-BE" sz="1400" dirty="0">
                <a:solidFill>
                  <a:srgbClr val="773E13"/>
                </a:solidFill>
                <a:latin typeface="Source Sans Pro"/>
                <a:hlinkClick r:id="rId3" action="ppaction://hlinksldjump"/>
              </a:rPr>
              <a:t>Leerlijn tabak, alcohol, illegale drugs gokken en gamen</a:t>
            </a:r>
            <a:r>
              <a:rPr lang="nl-BE" sz="1400" dirty="0">
                <a:solidFill>
                  <a:srgbClr val="773E13"/>
                </a:solidFill>
                <a:latin typeface="Source Sans Pro"/>
              </a:rPr>
              <a:t> (p. 29)</a:t>
            </a:r>
          </a:p>
          <a:p>
            <a:pPr marL="914400" lvl="2" indent="0">
              <a:buNone/>
            </a:pPr>
            <a:endParaRPr lang="nl-BE" sz="1400" b="1" dirty="0">
              <a:solidFill>
                <a:schemeClr val="bg1"/>
              </a:solidFill>
              <a:latin typeface="Source Sans Pro"/>
            </a:endParaRPr>
          </a:p>
          <a:p>
            <a:pPr marL="92075" lvl="2" indent="0">
              <a:buNone/>
            </a:pPr>
            <a:r>
              <a:rPr lang="nl-BE" sz="1400" b="1" dirty="0">
                <a:solidFill>
                  <a:schemeClr val="bg1"/>
                </a:solidFill>
                <a:latin typeface="Source Sans Pro"/>
              </a:rPr>
              <a:t>HYGIËNE</a:t>
            </a:r>
            <a:br>
              <a:rPr lang="nl-BE" sz="1400" b="1" dirty="0">
                <a:solidFill>
                  <a:schemeClr val="bg1"/>
                </a:solidFill>
                <a:latin typeface="Source Sans Pro"/>
              </a:rPr>
            </a:br>
            <a:endParaRPr lang="nl-BE" sz="1400" dirty="0">
              <a:solidFill>
                <a:schemeClr val="accent6"/>
              </a:solidFill>
              <a:latin typeface="Source Sans Pro"/>
              <a:hlinkClick r:id="rId4" action="ppaction://hlinksldjump"/>
            </a:endParaRPr>
          </a:p>
          <a:p>
            <a:pPr lvl="2"/>
            <a:r>
              <a:rPr lang="nl-BE" sz="1400" dirty="0">
                <a:solidFill>
                  <a:schemeClr val="accent6"/>
                </a:solidFill>
                <a:latin typeface="Source Sans Pro"/>
                <a:hlinkClick r:id="rId4" action="ppaction://hlinksldjump"/>
              </a:rPr>
              <a:t>Luizenproject Iedereen </a:t>
            </a:r>
            <a:r>
              <a:rPr lang="nl-BE" sz="1400" dirty="0" err="1">
                <a:solidFill>
                  <a:schemeClr val="accent6"/>
                </a:solidFill>
                <a:latin typeface="Source Sans Pro"/>
                <a:hlinkClick r:id="rId4" action="ppaction://hlinksldjump"/>
              </a:rPr>
              <a:t>KAMpioen</a:t>
            </a:r>
            <a:r>
              <a:rPr lang="nl-BE" sz="1400" dirty="0">
                <a:solidFill>
                  <a:schemeClr val="accent6"/>
                </a:solidFill>
                <a:latin typeface="Source Sans Pro"/>
              </a:rPr>
              <a:t> (p. 30)</a:t>
            </a:r>
          </a:p>
          <a:p>
            <a:pPr lvl="2"/>
            <a:r>
              <a:rPr lang="nl-BE" sz="1400" dirty="0">
                <a:solidFill>
                  <a:schemeClr val="accent6"/>
                </a:solidFill>
                <a:latin typeface="Source Sans Pro"/>
                <a:hlinkClick r:id="rId5" action="ppaction://hlinksldjump"/>
              </a:rPr>
              <a:t>Tandenkoffer</a:t>
            </a:r>
            <a:r>
              <a:rPr lang="nl-BE" sz="1400" dirty="0">
                <a:solidFill>
                  <a:schemeClr val="accent6"/>
                </a:solidFill>
                <a:latin typeface="Source Sans Pro"/>
              </a:rPr>
              <a:t> (p. 31)</a:t>
            </a:r>
          </a:p>
          <a:p>
            <a:pPr lvl="2"/>
            <a:r>
              <a:rPr lang="nl-BE" sz="1400" dirty="0">
                <a:solidFill>
                  <a:schemeClr val="accent6"/>
                </a:solidFill>
                <a:latin typeface="Source Sans Pro"/>
                <a:hlinkClick r:id="rId6" action="ppaction://hlinksldjump"/>
              </a:rPr>
              <a:t>Gezonde mond</a:t>
            </a:r>
            <a:r>
              <a:rPr lang="nl-BE" sz="1400" dirty="0">
                <a:solidFill>
                  <a:schemeClr val="accent6"/>
                </a:solidFill>
                <a:latin typeface="Source Sans Pro"/>
              </a:rPr>
              <a:t> (p. 32)</a:t>
            </a:r>
          </a:p>
          <a:p>
            <a:pPr lvl="2"/>
            <a:r>
              <a:rPr lang="nl-BE" sz="1400" dirty="0">
                <a:solidFill>
                  <a:schemeClr val="accent6"/>
                </a:solidFill>
                <a:latin typeface="Source Sans Pro"/>
                <a:hlinkClick r:id="rId7" action="ppaction://hlinksldjump"/>
              </a:rPr>
              <a:t>Basisadviezen mondgezondheid</a:t>
            </a:r>
            <a:r>
              <a:rPr lang="nl-BE" sz="1400" dirty="0">
                <a:solidFill>
                  <a:schemeClr val="accent6"/>
                </a:solidFill>
                <a:latin typeface="Source Sans Pro"/>
              </a:rPr>
              <a:t> (p. 33)</a:t>
            </a:r>
          </a:p>
          <a:p>
            <a:pPr marL="0" indent="0">
              <a:buNone/>
            </a:pPr>
            <a:r>
              <a:rPr lang="nl-BE" sz="1400" b="1" dirty="0">
                <a:solidFill>
                  <a:schemeClr val="bg1"/>
                </a:solidFill>
                <a:latin typeface="Source Sans Pro"/>
              </a:rPr>
              <a:t>SEKSUALITEIT EN RELATIES</a:t>
            </a:r>
          </a:p>
          <a:p>
            <a:pPr marL="0" indent="0">
              <a:buNone/>
            </a:pPr>
            <a:endParaRPr lang="nl-BE" sz="1400" dirty="0">
              <a:solidFill>
                <a:schemeClr val="accent4"/>
              </a:solidFill>
              <a:latin typeface="Source Sans Pro"/>
              <a:hlinkClick r:id="rId8" action="ppaction://hlinksldjump"/>
            </a:endParaRPr>
          </a:p>
          <a:p>
            <a:pPr lvl="2"/>
            <a:r>
              <a:rPr lang="nl-BE" sz="1400" dirty="0">
                <a:solidFill>
                  <a:schemeClr val="accent4"/>
                </a:solidFill>
                <a:latin typeface="Source Sans Pro"/>
                <a:hlinkClick r:id="rId8" action="ppaction://hlinksldjump"/>
              </a:rPr>
              <a:t>Vlaggensysteem: omgaan met seksueel (grensoverschrijdend) gedrag op school</a:t>
            </a:r>
            <a:r>
              <a:rPr lang="nl-BE" sz="1400" dirty="0">
                <a:solidFill>
                  <a:schemeClr val="accent4"/>
                </a:solidFill>
                <a:latin typeface="Source Sans Pro"/>
              </a:rPr>
              <a:t> (p. 34)</a:t>
            </a:r>
          </a:p>
          <a:p>
            <a:pPr lvl="2"/>
            <a:r>
              <a:rPr lang="nl-BE" sz="1400" dirty="0">
                <a:solidFill>
                  <a:schemeClr val="accent4"/>
                </a:solidFill>
                <a:latin typeface="Source Sans Pro"/>
                <a:hlinkClick r:id="rId9" action="ppaction://hlinksldjump"/>
              </a:rPr>
              <a:t>Mijn wens, mijn grens </a:t>
            </a:r>
            <a:r>
              <a:rPr lang="nl-BE" sz="1400" dirty="0">
                <a:solidFill>
                  <a:schemeClr val="accent4"/>
                </a:solidFill>
                <a:latin typeface="Source Sans Pro"/>
              </a:rPr>
              <a:t>(p. 35)</a:t>
            </a:r>
          </a:p>
          <a:p>
            <a:pPr lvl="2"/>
            <a:r>
              <a:rPr lang="nl-BE" sz="1400" dirty="0">
                <a:latin typeface="Source Sans Pro"/>
                <a:hlinkClick r:id="rId10" action="ppaction://hlinksldjump"/>
              </a:rPr>
              <a:t>Lesgeven over seksualiteit </a:t>
            </a:r>
            <a:r>
              <a:rPr lang="nl-BE" sz="1400" dirty="0">
                <a:solidFill>
                  <a:schemeClr val="accent4"/>
                </a:solidFill>
                <a:latin typeface="Source Sans Pro"/>
              </a:rPr>
              <a:t>(p. 36)</a:t>
            </a:r>
          </a:p>
          <a:p>
            <a:pPr lvl="2"/>
            <a:r>
              <a:rPr lang="nl-BE" sz="1400" dirty="0">
                <a:solidFill>
                  <a:schemeClr val="accent4"/>
                </a:solidFill>
                <a:latin typeface="Source Sans Pro"/>
                <a:hlinkClick r:id="rId11" action="ppaction://hlinksldjump"/>
              </a:rPr>
              <a:t>Grenswijs</a:t>
            </a:r>
            <a:r>
              <a:rPr lang="nl-BE" sz="1400" dirty="0">
                <a:solidFill>
                  <a:schemeClr val="accent4"/>
                </a:solidFill>
                <a:latin typeface="Source Sans Pro"/>
              </a:rPr>
              <a:t> (p. 37)</a:t>
            </a:r>
          </a:p>
          <a:p>
            <a:pPr marL="914400" lvl="2" indent="0">
              <a:buNone/>
            </a:pPr>
            <a:endParaRPr lang="nl-BE" sz="1400" dirty="0">
              <a:solidFill>
                <a:schemeClr val="accent4"/>
              </a:solidFill>
              <a:latin typeface="Source Sans Pro"/>
            </a:endParaRPr>
          </a:p>
          <a:p>
            <a:pPr marL="914400" lvl="2" indent="0">
              <a:buNone/>
            </a:pPr>
            <a:endParaRPr lang="nl-BE" sz="1400" dirty="0">
              <a:solidFill>
                <a:srgbClr val="92D050"/>
              </a:solidFill>
              <a:latin typeface="Source Sans Pro"/>
              <a:hlinkClick r:id="rId12" action="ppaction://hlinksldjump"/>
            </a:endParaRPr>
          </a:p>
          <a:p>
            <a:pPr lvl="2"/>
            <a:r>
              <a:rPr lang="nl-BE" sz="1400" dirty="0">
                <a:solidFill>
                  <a:srgbClr val="92D050"/>
                </a:solidFill>
                <a:latin typeface="Source Sans Pro"/>
                <a:hlinkClick r:id="rId12" action="ppaction://hlinksldjump"/>
              </a:rPr>
              <a:t>Warme dagen </a:t>
            </a:r>
            <a:r>
              <a:rPr lang="nl-BE" sz="1400" dirty="0">
                <a:solidFill>
                  <a:srgbClr val="92D050"/>
                </a:solidFill>
                <a:latin typeface="Source Sans Pro"/>
              </a:rPr>
              <a:t>(p. 38)</a:t>
            </a:r>
          </a:p>
          <a:p>
            <a:pPr lvl="2"/>
            <a:r>
              <a:rPr lang="nl-BE" sz="1400" dirty="0">
                <a:solidFill>
                  <a:srgbClr val="92D050"/>
                </a:solidFill>
                <a:latin typeface="Source Sans Pro"/>
                <a:hlinkClick r:id="rId13" action="ppaction://hlinksldjump"/>
              </a:rPr>
              <a:t>Wees niet gek, doe de tekencheck </a:t>
            </a:r>
            <a:r>
              <a:rPr lang="nl-BE" sz="1400" dirty="0">
                <a:solidFill>
                  <a:srgbClr val="92D050"/>
                </a:solidFill>
                <a:latin typeface="Source Sans Pro"/>
              </a:rPr>
              <a:t>(p. 39)</a:t>
            </a:r>
          </a:p>
          <a:p>
            <a:pPr lvl="2"/>
            <a:r>
              <a:rPr lang="nl-BE" sz="1400" dirty="0">
                <a:solidFill>
                  <a:srgbClr val="92D050"/>
                </a:solidFill>
                <a:latin typeface="Source Sans Pro"/>
                <a:hlinkClick r:id="rId14" action="ppaction://hlinksldjump"/>
              </a:rPr>
              <a:t>Milieu op school</a:t>
            </a:r>
            <a:r>
              <a:rPr lang="nl-BE" sz="1400" dirty="0">
                <a:solidFill>
                  <a:srgbClr val="92D050"/>
                </a:solidFill>
                <a:latin typeface="Source Sans Pro"/>
              </a:rPr>
              <a:t> (p. 40)</a:t>
            </a:r>
          </a:p>
          <a:p>
            <a:pPr lvl="2"/>
            <a:r>
              <a:rPr lang="nl-BE" sz="1400" dirty="0">
                <a:solidFill>
                  <a:srgbClr val="92D050"/>
                </a:solidFill>
                <a:latin typeface="Source Sans Pro"/>
                <a:hlinkClick r:id="rId15" action="ppaction://hlinksldjump"/>
              </a:rPr>
              <a:t>Veilig omgaan met kraantjeswater op school</a:t>
            </a:r>
            <a:r>
              <a:rPr lang="nl-BE" sz="1400" dirty="0">
                <a:solidFill>
                  <a:srgbClr val="92D050"/>
                </a:solidFill>
                <a:latin typeface="Source Sans Pro"/>
              </a:rPr>
              <a:t> (p. 41)</a:t>
            </a:r>
          </a:p>
          <a:p>
            <a:pPr marL="457200" lvl="1" indent="0">
              <a:buNone/>
            </a:pPr>
            <a:endParaRPr lang="nl-BE" sz="1400" dirty="0">
              <a:solidFill>
                <a:srgbClr val="92D050"/>
              </a:solidFill>
              <a:latin typeface="Source Sans Pro"/>
            </a:endParaRPr>
          </a:p>
          <a:p>
            <a:pPr marL="0" indent="0">
              <a:buNone/>
            </a:pPr>
            <a:endParaRPr lang="nl-BE" sz="1400" dirty="0">
              <a:solidFill>
                <a:srgbClr val="92D050"/>
              </a:solidFill>
              <a:latin typeface="Source Sans Pro"/>
            </a:endParaRPr>
          </a:p>
          <a:p>
            <a:pPr marL="0" indent="0">
              <a:buNone/>
            </a:pPr>
            <a:endParaRPr lang="nl-BE" sz="1400" b="1" dirty="0">
              <a:solidFill>
                <a:schemeClr val="bg1"/>
              </a:solidFill>
              <a:latin typeface="Source Sans Pro"/>
            </a:endParaRPr>
          </a:p>
          <a:p>
            <a:pPr marL="0" indent="0">
              <a:buNone/>
            </a:pPr>
            <a:r>
              <a:rPr lang="nl-BE" sz="1400" b="1" dirty="0">
                <a:solidFill>
                  <a:schemeClr val="bg1"/>
                </a:solidFill>
                <a:latin typeface="Source Sans Pro"/>
              </a:rPr>
              <a:t>THEMA-OVERSTIJGEND</a:t>
            </a:r>
          </a:p>
          <a:p>
            <a:pPr lvl="2"/>
            <a:endParaRPr lang="nl-BE" sz="1400" dirty="0">
              <a:solidFill>
                <a:schemeClr val="accent2"/>
              </a:solidFill>
              <a:latin typeface="Source Sans Pro"/>
              <a:hlinkClick r:id="rId16" action="ppaction://hlinksldjump"/>
            </a:endParaRPr>
          </a:p>
          <a:p>
            <a:pPr lvl="2"/>
            <a:r>
              <a:rPr lang="nl-BE" sz="1400" dirty="0">
                <a:solidFill>
                  <a:schemeClr val="accent2"/>
                </a:solidFill>
                <a:latin typeface="Source Sans Pro"/>
                <a:hlinkClick r:id="rId16" action="ppaction://hlinksldjump"/>
              </a:rPr>
              <a:t>Leerlijnen over gezond Leven</a:t>
            </a:r>
            <a:r>
              <a:rPr lang="nl-BE" sz="1400" dirty="0">
                <a:solidFill>
                  <a:schemeClr val="accent2"/>
                </a:solidFill>
                <a:latin typeface="Source Sans Pro"/>
              </a:rPr>
              <a:t> (p. 42)</a:t>
            </a:r>
          </a:p>
          <a:p>
            <a:pPr lvl="2"/>
            <a:r>
              <a:rPr lang="nl-BE" sz="1400" dirty="0">
                <a:solidFill>
                  <a:schemeClr val="accent2"/>
                </a:solidFill>
                <a:latin typeface="Source Sans Pro"/>
                <a:hlinkClick r:id="rId17" action="ppaction://hlinksldjump"/>
              </a:rPr>
              <a:t>Gezond opvoeden</a:t>
            </a:r>
            <a:r>
              <a:rPr lang="nl-BE" sz="1400" dirty="0">
                <a:solidFill>
                  <a:schemeClr val="accent2"/>
                </a:solidFill>
                <a:latin typeface="Source Sans Pro"/>
              </a:rPr>
              <a:t> (p. 43)</a:t>
            </a:r>
          </a:p>
          <a:p>
            <a:pPr lvl="2"/>
            <a:r>
              <a:rPr lang="nl-BE" sz="1400" dirty="0">
                <a:solidFill>
                  <a:schemeClr val="accent2"/>
                </a:solidFill>
                <a:latin typeface="Source Sans Pro"/>
                <a:hlinkClick r:id="rId18" action="ppaction://hlinksldjump"/>
              </a:rPr>
              <a:t>Gezonde school</a:t>
            </a:r>
            <a:r>
              <a:rPr lang="nl-BE" sz="1400" dirty="0">
                <a:solidFill>
                  <a:schemeClr val="accent2"/>
                </a:solidFill>
                <a:latin typeface="Source Sans Pro"/>
              </a:rPr>
              <a:t> (p. 44)</a:t>
            </a:r>
          </a:p>
          <a:p>
            <a:pPr lvl="1"/>
            <a:endParaRPr lang="nl-BE" sz="3500" dirty="0">
              <a:latin typeface="Source Sans Pro"/>
            </a:endParaRPr>
          </a:p>
          <a:p>
            <a:pPr lvl="1"/>
            <a:endParaRPr lang="nl-BE" dirty="0"/>
          </a:p>
          <a:p>
            <a:pPr lvl="1"/>
            <a:endParaRPr lang="nl-BE" dirty="0"/>
          </a:p>
          <a:p>
            <a:pPr lvl="1"/>
            <a:endParaRPr lang="nl-BE" dirty="0">
              <a:solidFill>
                <a:srgbClr val="7030A0"/>
              </a:solidFill>
              <a:latin typeface="Source Sans Pro"/>
            </a:endParaRPr>
          </a:p>
          <a:p>
            <a:pPr lvl="1"/>
            <a:endParaRPr lang="nl-BE" b="1" dirty="0">
              <a:solidFill>
                <a:srgbClr val="7030A0"/>
              </a:solidFill>
              <a:latin typeface="Source Sans Pro"/>
            </a:endParaRPr>
          </a:p>
          <a:p>
            <a:pPr lvl="1"/>
            <a:endParaRPr lang="nl-BE" dirty="0"/>
          </a:p>
          <a:p>
            <a:pPr lvl="1"/>
            <a:endParaRPr lang="nl-BE" dirty="0"/>
          </a:p>
          <a:p>
            <a:pPr lvl="1"/>
            <a:endParaRPr lang="nl-BE"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a:t>
            </a:fld>
            <a:endParaRPr lang="nl-BE" dirty="0"/>
          </a:p>
        </p:txBody>
      </p:sp>
      <p:sp>
        <p:nvSpPr>
          <p:cNvPr id="9" name="Rechthoek 8"/>
          <p:cNvSpPr/>
          <p:nvPr/>
        </p:nvSpPr>
        <p:spPr>
          <a:xfrm>
            <a:off x="182105" y="317375"/>
            <a:ext cx="3254375" cy="413385"/>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2400" b="1" dirty="0">
                <a:latin typeface="Source Sans Pro"/>
              </a:rPr>
              <a:t>INHOUD</a:t>
            </a:r>
            <a:r>
              <a:rPr lang="nl-BE" b="1" dirty="0"/>
              <a:t> </a:t>
            </a:r>
            <a:endParaRPr lang="nl-BE" dirty="0"/>
          </a:p>
        </p:txBody>
      </p:sp>
      <p:sp>
        <p:nvSpPr>
          <p:cNvPr id="2" name="Tekstvak 1">
            <a:extLst>
              <a:ext uri="{FF2B5EF4-FFF2-40B4-BE49-F238E27FC236}">
                <a16:creationId xmlns:a16="http://schemas.microsoft.com/office/drawing/2014/main" id="{9E5EBEAB-4F9D-0FB8-9DA7-E2F8B109B7E5}"/>
              </a:ext>
            </a:extLst>
          </p:cNvPr>
          <p:cNvSpPr txBox="1"/>
          <p:nvPr/>
        </p:nvSpPr>
        <p:spPr>
          <a:xfrm>
            <a:off x="182104" y="3772938"/>
            <a:ext cx="2970170" cy="261610"/>
          </a:xfrm>
          <a:prstGeom prst="rect">
            <a:avLst/>
          </a:prstGeom>
          <a:noFill/>
        </p:spPr>
        <p:txBody>
          <a:bodyPr wrap="square" rtlCol="0">
            <a:spAutoFit/>
          </a:bodyPr>
          <a:lstStyle/>
          <a:p>
            <a:r>
              <a:rPr lang="en-US" sz="1100" b="1" dirty="0">
                <a:solidFill>
                  <a:schemeClr val="bg1"/>
                </a:solidFill>
              </a:rPr>
              <a:t>GEZONDHEID EN MILIEU</a:t>
            </a:r>
            <a:endParaRPr lang="en-BE" sz="1100" b="1" dirty="0">
              <a:solidFill>
                <a:schemeClr val="bg1"/>
              </a:solidFill>
            </a:endParaRPr>
          </a:p>
        </p:txBody>
      </p:sp>
    </p:spTree>
    <p:extLst>
      <p:ext uri="{BB962C8B-B14F-4D97-AF65-F5344CB8AC3E}">
        <p14:creationId xmlns:p14="http://schemas.microsoft.com/office/powerpoint/2010/main" val="93907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chemeClr val="accent6"/>
                </a:solidFill>
                <a:latin typeface="Source Sans Pro"/>
              </a:rPr>
              <a:t>Luizenproject iedereen </a:t>
            </a:r>
            <a:r>
              <a:rPr lang="nl-BE" sz="2400" b="1" dirty="0" err="1">
                <a:solidFill>
                  <a:schemeClr val="accent6"/>
                </a:solidFill>
                <a:latin typeface="Source Sans Pro"/>
              </a:rPr>
              <a:t>KAMpioen</a:t>
            </a:r>
            <a:endParaRPr lang="nl-BE" sz="2400" dirty="0">
              <a:solidFill>
                <a:schemeClr val="accent6"/>
              </a:solidFill>
              <a:latin typeface="Source Sans Pro"/>
            </a:endParaRPr>
          </a:p>
          <a:p>
            <a:pPr marL="0" indent="0">
              <a:buNone/>
            </a:pPr>
            <a:endParaRPr lang="nl-BE" sz="2600" dirty="0">
              <a:latin typeface="Source Sans Pro"/>
            </a:endParaRPr>
          </a:p>
          <a:p>
            <a:pPr marL="0" indent="0">
              <a:buNone/>
            </a:pPr>
            <a:r>
              <a:rPr lang="nl-BE" sz="1600" b="1" dirty="0">
                <a:solidFill>
                  <a:schemeClr val="accent6"/>
                </a:solidFill>
                <a:latin typeface="Source Sans Pro"/>
              </a:rPr>
              <a:t>Wat? </a:t>
            </a:r>
            <a:br>
              <a:rPr lang="nl-BE" sz="1600" b="1" dirty="0">
                <a:latin typeface="Source Sans Pro"/>
              </a:rPr>
            </a:br>
            <a:r>
              <a:rPr lang="nl-NL" sz="1600" dirty="0">
                <a:latin typeface="Source Sans Pro"/>
              </a:rPr>
              <a:t>Het beheersbaar houden en vroeg detecteren van luizen op school is een gezamenlijke inspanning van school en ouders. Via het </a:t>
            </a:r>
            <a:r>
              <a:rPr lang="nl-NL" sz="1600" b="1" dirty="0">
                <a:latin typeface="Source Sans Pro"/>
              </a:rPr>
              <a:t>campagnemateriaal</a:t>
            </a:r>
            <a:r>
              <a:rPr lang="nl-NL" sz="1600" dirty="0">
                <a:latin typeface="Source Sans Pro"/>
              </a:rPr>
              <a:t> (folders, stickers, affiches en syllabus voor de leerkracht) willen we in samenwerking met de scholen ouders in staat stellen om luizen zelf op te sporen en te behandelen met de nat-kam-methode. </a:t>
            </a:r>
          </a:p>
          <a:p>
            <a:pPr marL="0" indent="0">
              <a:buNone/>
            </a:pPr>
            <a:endParaRPr lang="nl-NL" sz="1600" dirty="0">
              <a:latin typeface="Source Sans Pro"/>
            </a:endParaRPr>
          </a:p>
          <a:p>
            <a:pPr marL="0" indent="0">
              <a:buNone/>
            </a:pPr>
            <a:r>
              <a:rPr lang="nl-NL" sz="1600" b="1" dirty="0">
                <a:solidFill>
                  <a:schemeClr val="accent6"/>
                </a:solidFill>
                <a:latin typeface="Source Sans Pro"/>
              </a:rPr>
              <a:t>Kostprijs? </a:t>
            </a:r>
            <a:br>
              <a:rPr lang="nl-NL" sz="1600" b="1" dirty="0">
                <a:solidFill>
                  <a:schemeClr val="accent6"/>
                </a:solidFill>
                <a:latin typeface="Source Sans Pro"/>
              </a:rPr>
            </a:br>
            <a:r>
              <a:rPr lang="nl-NL" sz="1600" dirty="0">
                <a:latin typeface="Source Sans Pro"/>
              </a:rPr>
              <a:t>Campagnemateriaal gratis te verkrijgen bij Logo Leieland. </a:t>
            </a:r>
          </a:p>
          <a:p>
            <a:pPr marL="0" indent="0">
              <a:buNone/>
            </a:pPr>
            <a:br>
              <a:rPr lang="nl-NL" sz="1600" dirty="0">
                <a:latin typeface="Source Sans Pro"/>
              </a:rPr>
            </a:br>
            <a:r>
              <a:rPr lang="nl-NL" sz="1600" b="1" dirty="0">
                <a:solidFill>
                  <a:schemeClr val="accent6"/>
                </a:solidFill>
                <a:latin typeface="Source Sans Pro"/>
              </a:rPr>
              <a:t>Meer info? </a:t>
            </a:r>
            <a:br>
              <a:rPr lang="nl-NL" sz="1600" b="1" dirty="0">
                <a:solidFill>
                  <a:schemeClr val="accent6"/>
                </a:solidFill>
                <a:latin typeface="Source Sans Pro"/>
              </a:rPr>
            </a:br>
            <a:r>
              <a:rPr lang="nl-NL" sz="1600" dirty="0">
                <a:latin typeface="Source Sans Pro"/>
              </a:rPr>
              <a:t>Telefoon: 056/44.07.94 </a:t>
            </a:r>
            <a:br>
              <a:rPr lang="nl-NL" sz="1600" dirty="0">
                <a:latin typeface="Source Sans Pro"/>
              </a:rPr>
            </a:br>
            <a:r>
              <a:rPr lang="nl-NL" sz="1600" dirty="0">
                <a:latin typeface="Source Sans Pro"/>
              </a:rPr>
              <a:t>E-mail: </a:t>
            </a:r>
            <a:r>
              <a:rPr lang="nl-NL" sz="1600" dirty="0">
                <a:latin typeface="Source Sans Pro"/>
                <a:hlinkClick r:id="rId2"/>
              </a:rPr>
              <a:t>logo@logoleieland.be</a:t>
            </a:r>
            <a:br>
              <a:rPr lang="nl-NL" sz="1600" dirty="0">
                <a:latin typeface="Source Sans Pro"/>
              </a:rPr>
            </a:br>
            <a:r>
              <a:rPr lang="nl-NL" sz="1600" dirty="0">
                <a:latin typeface="Source Sans Pro"/>
              </a:rPr>
              <a:t>Website: meer informatie vind je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6"/>
          </a:solidFill>
          <a:ln w="12700">
            <a:solidFill>
              <a:schemeClr val="accent6"/>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HYGIËNE</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6388" name="Picture 4" descr="Iedereen KAMpioen is een campagne van de provincie West - Vlaanderen tegen  luizen. | Luizen, Nuttige tips, Jeug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0329" y="3017113"/>
            <a:ext cx="2449594" cy="370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85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612448"/>
          </a:xfrm>
        </p:spPr>
        <p:txBody>
          <a:bodyPr>
            <a:normAutofit/>
          </a:bodyPr>
          <a:lstStyle/>
          <a:p>
            <a:pPr marL="0" indent="0">
              <a:buNone/>
            </a:pPr>
            <a:r>
              <a:rPr lang="nl-BE" sz="2400" b="1" dirty="0">
                <a:solidFill>
                  <a:schemeClr val="accent6"/>
                </a:solidFill>
                <a:latin typeface="Source Sans Pro"/>
              </a:rPr>
              <a:t>Tandenkoffer</a:t>
            </a:r>
            <a:endParaRPr lang="nl-BE" sz="2400" dirty="0">
              <a:solidFill>
                <a:schemeClr val="accent6"/>
              </a:solidFill>
              <a:latin typeface="Source Sans Pro"/>
            </a:endParaRPr>
          </a:p>
          <a:p>
            <a:pPr marL="0" indent="0">
              <a:buNone/>
            </a:pPr>
            <a:endParaRPr lang="nl-BE" dirty="0">
              <a:latin typeface="Source Sans Pro"/>
            </a:endParaRPr>
          </a:p>
          <a:p>
            <a:pPr marL="0" indent="0">
              <a:buNone/>
            </a:pPr>
            <a:r>
              <a:rPr lang="nl-NL" sz="1600" b="1" dirty="0">
                <a:solidFill>
                  <a:schemeClr val="accent6"/>
                </a:solidFill>
                <a:latin typeface="Source Sans Pro"/>
              </a:rPr>
              <a:t>Wat? </a:t>
            </a:r>
            <a:br>
              <a:rPr lang="nl-NL" sz="1600" dirty="0">
                <a:latin typeface="Source Sans Pro"/>
              </a:rPr>
            </a:br>
            <a:r>
              <a:rPr lang="nl-BE" sz="1600" dirty="0">
                <a:latin typeface="Source Sans Pro"/>
              </a:rPr>
              <a:t>De website glimlachen.be bundelde een heleboel educatief materiaal voor lessen rond </a:t>
            </a:r>
            <a:r>
              <a:rPr lang="nl-BE" sz="1600" b="1" dirty="0">
                <a:latin typeface="Source Sans Pro"/>
              </a:rPr>
              <a:t>mondgezondheid</a:t>
            </a:r>
            <a:r>
              <a:rPr lang="nl-BE" sz="1600" dirty="0">
                <a:latin typeface="Source Sans Pro"/>
              </a:rPr>
              <a:t>. Voor verschillende leeftijdsgroepen werden werkblaadjes en lespakketten, affiches en poetskaarten ontwikkeld. </a:t>
            </a:r>
          </a:p>
          <a:p>
            <a:pPr marL="0" indent="0">
              <a:buNone/>
            </a:pPr>
            <a:r>
              <a:rPr lang="nl-BE" sz="1600" dirty="0">
                <a:latin typeface="Source Sans Pro"/>
              </a:rPr>
              <a:t>De Gezonde Mondkoffer is een </a:t>
            </a:r>
            <a:r>
              <a:rPr lang="nl-BE" sz="1600" dirty="0" err="1">
                <a:latin typeface="Source Sans Pro"/>
              </a:rPr>
              <a:t>uitleenbox</a:t>
            </a:r>
            <a:r>
              <a:rPr lang="nl-BE" sz="1600" dirty="0">
                <a:latin typeface="Source Sans Pro"/>
              </a:rPr>
              <a:t> met didactisch materiaal om kinderen uit de kleuter- en lagere school te laten kennismaken met mondzorg. De koffer bestaat uit: Zakje met silicone gebitsmodellen, reuzemodel tand (met gaatje), poetsmodel volwassen gebit, reuze tandenborstel en zandloper, tandartsinstrumenten. Aanvullend kan je gebruikmaken van het lesmateriaal van ‘Cas en Kato’ (kleuterklas) en ‘Flos en Bros’ (1e en 3e graad lager onderwijs). </a:t>
            </a:r>
          </a:p>
          <a:p>
            <a:pPr marL="0" indent="0">
              <a:buNone/>
            </a:pPr>
            <a:endParaRPr lang="nl-NL" sz="1900" dirty="0">
              <a:latin typeface="Source Sans Pro"/>
            </a:endParaRPr>
          </a:p>
          <a:p>
            <a:pPr marL="0" indent="0">
              <a:buNone/>
            </a:pPr>
            <a:r>
              <a:rPr lang="nl-NL" sz="1600" b="1" dirty="0">
                <a:solidFill>
                  <a:schemeClr val="accent6"/>
                </a:solidFill>
                <a:latin typeface="Source Sans Pro"/>
              </a:rPr>
              <a:t>Kostprijs? </a:t>
            </a:r>
            <a:br>
              <a:rPr lang="nl-NL" sz="1600" b="1" dirty="0">
                <a:solidFill>
                  <a:schemeClr val="accent6"/>
                </a:solidFill>
                <a:latin typeface="Source Sans Pro"/>
              </a:rPr>
            </a:br>
            <a:r>
              <a:rPr lang="nl-NL" sz="1600" dirty="0">
                <a:latin typeface="Source Sans Pro"/>
              </a:rPr>
              <a:t>Gratis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te ontlenen bij Logo Leieland.</a:t>
            </a:r>
            <a:br>
              <a:rPr lang="nl-NL" sz="1600" dirty="0">
                <a:latin typeface="Source Sans Pro"/>
              </a:rPr>
            </a:br>
            <a:br>
              <a:rPr lang="nl-NL" sz="1600" dirty="0">
                <a:latin typeface="Source Sans Pro"/>
              </a:rPr>
            </a:br>
            <a:r>
              <a:rPr lang="nl-NL" sz="1600" b="1" dirty="0">
                <a:solidFill>
                  <a:schemeClr val="accent6"/>
                </a:solidFill>
                <a:latin typeface="Source Sans Pro"/>
              </a:rPr>
              <a:t>Meer info? </a:t>
            </a:r>
            <a:br>
              <a:rPr lang="nl-NL" sz="1600" b="1" dirty="0">
                <a:solidFill>
                  <a:schemeClr val="accent6"/>
                </a:solidFill>
                <a:latin typeface="Source Sans Pro"/>
              </a:rPr>
            </a:br>
            <a:r>
              <a:rPr lang="nl-NL" sz="1600" dirty="0">
                <a:latin typeface="Source Sans Pro"/>
              </a:rPr>
              <a:t>Telefoon: 056/44.07.94 </a:t>
            </a:r>
            <a:br>
              <a:rPr lang="nl-NL" sz="1600" dirty="0">
                <a:latin typeface="Source Sans Pro"/>
              </a:rPr>
            </a:br>
            <a:r>
              <a:rPr lang="nl-NL" sz="1600" dirty="0">
                <a:latin typeface="Source Sans Pro"/>
              </a:rPr>
              <a:t>E-mail: </a:t>
            </a:r>
            <a:r>
              <a:rPr lang="nl-NL" sz="1600" dirty="0">
                <a:latin typeface="Source Sans Pro"/>
                <a:hlinkClick r:id="rId3"/>
              </a:rPr>
              <a:t>logo@logoleieland.be</a:t>
            </a:r>
            <a:r>
              <a:rPr lang="nl-NL" sz="1600" dirty="0">
                <a:latin typeface="Source Sans Pro"/>
              </a:rPr>
              <a:t> </a:t>
            </a:r>
            <a:endParaRPr lang="nl-BE" sz="1600"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6"/>
          </a:solidFill>
          <a:ln w="12700">
            <a:solidFill>
              <a:schemeClr val="accent6"/>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HYGIËNE</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7410" name="Picture 2" descr="https://logoleieland.be/sites/default/files/domain%20editor/leielandcm/Tandenkoff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4747" y="4499949"/>
            <a:ext cx="2933510" cy="144108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5"/>
          <a:stretch>
            <a:fillRect/>
          </a:stretch>
        </p:blipFill>
        <p:spPr>
          <a:xfrm>
            <a:off x="5259878" y="4891359"/>
            <a:ext cx="3182815" cy="1751693"/>
          </a:xfrm>
          <a:prstGeom prst="rect">
            <a:avLst/>
          </a:prstGeom>
        </p:spPr>
      </p:pic>
    </p:spTree>
    <p:extLst>
      <p:ext uri="{BB962C8B-B14F-4D97-AF65-F5344CB8AC3E}">
        <p14:creationId xmlns:p14="http://schemas.microsoft.com/office/powerpoint/2010/main" val="384392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1"/>
            <a:ext cx="9292334" cy="5977573"/>
          </a:xfrm>
        </p:spPr>
        <p:txBody>
          <a:bodyPr>
            <a:normAutofit fontScale="92500" lnSpcReduction="10000"/>
          </a:bodyPr>
          <a:lstStyle/>
          <a:p>
            <a:pPr marL="0" indent="0">
              <a:buNone/>
            </a:pPr>
            <a:r>
              <a:rPr lang="nl-BE" sz="2600" b="1" dirty="0">
                <a:solidFill>
                  <a:schemeClr val="accent6"/>
                </a:solidFill>
                <a:latin typeface="Source Sans Pro"/>
              </a:rPr>
              <a:t>Gezonde mond</a:t>
            </a:r>
            <a:endParaRPr lang="nl-BE" sz="2600" dirty="0">
              <a:solidFill>
                <a:schemeClr val="accent6"/>
              </a:solidFill>
              <a:latin typeface="Source Sans Pro"/>
            </a:endParaRPr>
          </a:p>
          <a:p>
            <a:pPr marL="0" indent="0">
              <a:buNone/>
            </a:pPr>
            <a:endParaRPr lang="nl-BE" dirty="0">
              <a:latin typeface="Source Sans Pro"/>
            </a:endParaRPr>
          </a:p>
          <a:p>
            <a:pPr marL="0" indent="0">
              <a:buNone/>
            </a:pPr>
            <a:r>
              <a:rPr lang="nl-BE" sz="1700" b="1" dirty="0">
                <a:solidFill>
                  <a:schemeClr val="accent6"/>
                </a:solidFill>
                <a:latin typeface="Source Sans Pro"/>
              </a:rPr>
              <a:t>Wat? </a:t>
            </a:r>
            <a:br>
              <a:rPr lang="nl-BE" sz="1700" b="1" dirty="0">
                <a:solidFill>
                  <a:schemeClr val="accent6"/>
                </a:solidFill>
                <a:latin typeface="Source Sans Pro"/>
              </a:rPr>
            </a:br>
            <a:r>
              <a:rPr lang="nl-BE" sz="1700" dirty="0">
                <a:latin typeface="Source Sans Pro"/>
              </a:rPr>
              <a:t>De website gezondemond.be bundelde een heleboel educatief materiaal voor lessen rond </a:t>
            </a:r>
            <a:r>
              <a:rPr lang="nl-BE" sz="1700" b="1" dirty="0">
                <a:latin typeface="Source Sans Pro"/>
              </a:rPr>
              <a:t>mondgezondheid</a:t>
            </a:r>
            <a:r>
              <a:rPr lang="nl-BE" sz="1700" dirty="0">
                <a:latin typeface="Source Sans Pro"/>
              </a:rPr>
              <a:t>. Voor verschillende leeftijdsgroepen werden werkblaadjes en lespakketten, affiches en poetskaarten ontwikkeld. </a:t>
            </a:r>
          </a:p>
          <a:p>
            <a:pPr marL="0" indent="0">
              <a:buNone/>
            </a:pPr>
            <a:r>
              <a:rPr lang="nl-BE" sz="1700" dirty="0">
                <a:latin typeface="Source Sans Pro"/>
              </a:rPr>
              <a:t>Kleuters worden gesensibiliseerd aan de hand van een </a:t>
            </a:r>
            <a:r>
              <a:rPr lang="nl-BE" sz="1700" b="1" dirty="0">
                <a:latin typeface="Source Sans Pro"/>
              </a:rPr>
              <a:t>verhaal</a:t>
            </a:r>
            <a:r>
              <a:rPr lang="nl-BE" sz="1700" dirty="0">
                <a:latin typeface="Source Sans Pro"/>
              </a:rPr>
              <a:t> met vertelplaten </a:t>
            </a:r>
            <a:r>
              <a:rPr lang="nl-BE" sz="1700" i="1" dirty="0">
                <a:latin typeface="Source Sans Pro"/>
              </a:rPr>
              <a:t>‘Cas en Kato hebben gezonde tanden’,</a:t>
            </a:r>
            <a:r>
              <a:rPr lang="nl-BE" sz="1700" dirty="0">
                <a:latin typeface="Source Sans Pro"/>
              </a:rPr>
              <a:t> een activiteitenmap, poetsposter, poetskalender, tandenpostkaartje en poetssticker. Op een kindvriendelijke wijze worden de volgende thema’s aangehaald: water is gezond, tanden poetsen en op controle gaan bij de tandarts.… </a:t>
            </a:r>
          </a:p>
          <a:p>
            <a:pPr marL="0" indent="0">
              <a:buNone/>
            </a:pPr>
            <a:r>
              <a:rPr lang="nl-BE" sz="1700" dirty="0">
                <a:latin typeface="Source Sans Pro"/>
              </a:rPr>
              <a:t>Als school (of lokaal bestuur) kan je ook de </a:t>
            </a:r>
            <a:r>
              <a:rPr lang="nl-BE" sz="1700" b="1" dirty="0">
                <a:latin typeface="Source Sans Pro"/>
              </a:rPr>
              <a:t>rondreizende tentoonstelling </a:t>
            </a:r>
            <a:r>
              <a:rPr lang="nl-BE" sz="1700" dirty="0">
                <a:latin typeface="Source Sans Pro"/>
              </a:rPr>
              <a:t>boeken. </a:t>
            </a:r>
            <a:r>
              <a:rPr lang="nl-NL" sz="1700" dirty="0">
                <a:latin typeface="Source Sans Pro"/>
              </a:rPr>
              <a:t>Het doel is om kinderen, leerkrachten en (groot)ouders te overtuigen van het belang van gezonde tanden en hen op dit vlak de juiste kennis en vaardigheden bij te brengen.</a:t>
            </a:r>
          </a:p>
          <a:p>
            <a:pPr marL="0" indent="0">
              <a:buNone/>
            </a:pPr>
            <a:r>
              <a:rPr lang="nl-BE" sz="1700" dirty="0">
                <a:latin typeface="Source Sans Pro"/>
              </a:rPr>
              <a:t> </a:t>
            </a:r>
          </a:p>
          <a:p>
            <a:pPr marL="0" indent="0">
              <a:buNone/>
            </a:pPr>
            <a:r>
              <a:rPr lang="nl-BE" sz="1700" b="1" dirty="0">
                <a:solidFill>
                  <a:schemeClr val="accent6"/>
                </a:solidFill>
                <a:latin typeface="Source Sans Pro"/>
              </a:rPr>
              <a:t>Kostprijs?</a:t>
            </a:r>
            <a:br>
              <a:rPr lang="nl-BE" sz="1700" dirty="0">
                <a:solidFill>
                  <a:schemeClr val="accent6"/>
                </a:solidFill>
                <a:latin typeface="Source Sans Pro"/>
              </a:rPr>
            </a:br>
            <a:r>
              <a:rPr lang="nl-BE" sz="1700" dirty="0">
                <a:latin typeface="Source Sans Pro"/>
              </a:rPr>
              <a:t>Gratis </a:t>
            </a:r>
            <a:r>
              <a:rPr lang="nl-BE" sz="1700" dirty="0">
                <a:latin typeface="Source Sans Pro"/>
                <a:hlinkClick r:id="rId3">
                  <a:extLst>
                    <a:ext uri="{A12FA001-AC4F-418D-AE19-62706E023703}">
                      <ahyp:hlinkClr xmlns:ahyp="http://schemas.microsoft.com/office/drawing/2018/hyperlinkcolor" val="tx"/>
                    </a:ext>
                  </a:extLst>
                </a:hlinkClick>
              </a:rPr>
              <a:t>hier</a:t>
            </a:r>
            <a:r>
              <a:rPr lang="nl-BE" sz="1700" dirty="0">
                <a:latin typeface="Source Sans Pro"/>
              </a:rPr>
              <a:t> te downloaden. </a:t>
            </a:r>
            <a:br>
              <a:rPr lang="nl-BE" sz="1700" dirty="0">
                <a:latin typeface="Source Sans Pro"/>
              </a:rPr>
            </a:br>
            <a:r>
              <a:rPr lang="nl-BE" sz="1700" dirty="0">
                <a:latin typeface="Source Sans Pro"/>
              </a:rPr>
              <a:t>Tentoonstelling (gratis) </a:t>
            </a:r>
            <a:r>
              <a:rPr lang="nl-BE" sz="1700" dirty="0">
                <a:latin typeface="Source Sans Pro"/>
                <a:hlinkClick r:id="rId4">
                  <a:extLst>
                    <a:ext uri="{A12FA001-AC4F-418D-AE19-62706E023703}">
                      <ahyp:hlinkClr xmlns:ahyp="http://schemas.microsoft.com/office/drawing/2018/hyperlinkcolor" val="tx"/>
                    </a:ext>
                  </a:extLst>
                </a:hlinkClick>
              </a:rPr>
              <a:t>hier</a:t>
            </a:r>
            <a:r>
              <a:rPr lang="nl-BE" sz="1700" dirty="0">
                <a:latin typeface="Source Sans Pro"/>
              </a:rPr>
              <a:t> te boeken (vervoer dienst zelf geregeld te worden).</a:t>
            </a:r>
          </a:p>
          <a:p>
            <a:pPr marL="0" indent="0">
              <a:buNone/>
            </a:pPr>
            <a:endParaRPr lang="nl-BE" sz="1700" dirty="0">
              <a:latin typeface="Source Sans Pro"/>
            </a:endParaRPr>
          </a:p>
          <a:p>
            <a:pPr marL="0" indent="0">
              <a:buNone/>
            </a:pPr>
            <a:r>
              <a:rPr lang="nl-BE" sz="1700" b="1" dirty="0">
                <a:solidFill>
                  <a:schemeClr val="accent6"/>
                </a:solidFill>
                <a:latin typeface="Source Sans Pro"/>
              </a:rPr>
              <a:t>Meer info?</a:t>
            </a:r>
            <a:br>
              <a:rPr lang="nl-BE" sz="1700" dirty="0">
                <a:solidFill>
                  <a:schemeClr val="accent6"/>
                </a:solidFill>
                <a:latin typeface="Source Sans Pro"/>
              </a:rPr>
            </a:br>
            <a:r>
              <a:rPr lang="nl-BE" sz="1700" dirty="0">
                <a:latin typeface="Source Sans Pro"/>
              </a:rPr>
              <a:t>Tel: 056/44.07.94</a:t>
            </a:r>
            <a:br>
              <a:rPr lang="nl-BE" sz="1700" dirty="0">
                <a:latin typeface="Source Sans Pro"/>
              </a:rPr>
            </a:br>
            <a:r>
              <a:rPr lang="nl-BE" sz="1700" dirty="0">
                <a:effectLst/>
                <a:latin typeface="Source Sans Pro"/>
              </a:rPr>
              <a:t>E-mail: </a:t>
            </a:r>
            <a:r>
              <a:rPr lang="nl-BE" sz="1700" u="sng" dirty="0">
                <a:latin typeface="Source Sans Pro"/>
                <a:hlinkClick r:id="rId5"/>
              </a:rPr>
              <a:t>logo@logoleieland.be</a:t>
            </a:r>
            <a:br>
              <a:rPr lang="nl-BE" sz="1700" dirty="0">
                <a:latin typeface="Source Sans Pro"/>
              </a:rPr>
            </a:br>
            <a:r>
              <a:rPr lang="nl-BE" sz="1700" dirty="0">
                <a:latin typeface="Source Sans Pro"/>
              </a:rPr>
              <a:t>Website: meer informatie vind je </a:t>
            </a:r>
            <a:r>
              <a:rPr lang="nl-BE" sz="1700" dirty="0">
                <a:latin typeface="Source Sans Pro"/>
                <a:hlinkClick r:id="rId6">
                  <a:extLst>
                    <a:ext uri="{A12FA001-AC4F-418D-AE19-62706E023703}">
                      <ahyp:hlinkClr xmlns:ahyp="http://schemas.microsoft.com/office/drawing/2018/hyperlinkcolor" val="tx"/>
                    </a:ext>
                  </a:extLst>
                </a:hlinkClick>
              </a:rPr>
              <a:t>hier</a:t>
            </a:r>
            <a:r>
              <a:rPr lang="nl-BE" sz="17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6"/>
          </a:solidFill>
          <a:ln w="12700">
            <a:solidFill>
              <a:schemeClr val="accent6"/>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HYGIËNE</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7" name="Afbeelding 6" descr="https://gezondemond.be/wp-content/uploads/Vertelplaten_recto_Pagina_01-460x32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9349" y="3809410"/>
            <a:ext cx="3378383" cy="2729502"/>
          </a:xfrm>
          <a:prstGeom prst="rect">
            <a:avLst/>
          </a:prstGeom>
          <a:noFill/>
          <a:ln>
            <a:noFill/>
          </a:ln>
        </p:spPr>
      </p:pic>
    </p:spTree>
    <p:extLst>
      <p:ext uri="{BB962C8B-B14F-4D97-AF65-F5344CB8AC3E}">
        <p14:creationId xmlns:p14="http://schemas.microsoft.com/office/powerpoint/2010/main" val="2528754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230178"/>
          </a:xfrm>
        </p:spPr>
        <p:txBody>
          <a:bodyPr>
            <a:normAutofit/>
          </a:bodyPr>
          <a:lstStyle/>
          <a:p>
            <a:pPr marL="0" indent="0">
              <a:buNone/>
            </a:pPr>
            <a:r>
              <a:rPr lang="nl-BE" sz="2400" b="1" dirty="0">
                <a:solidFill>
                  <a:schemeClr val="accent6"/>
                </a:solidFill>
                <a:latin typeface="Source Sans Pro"/>
              </a:rPr>
              <a:t>Basisadviezen mondgezondheid </a:t>
            </a:r>
            <a:endParaRPr lang="nl-BE" sz="2400" dirty="0">
              <a:solidFill>
                <a:schemeClr val="accent6"/>
              </a:solidFill>
              <a:latin typeface="Source Sans Pro"/>
            </a:endParaRPr>
          </a:p>
          <a:p>
            <a:pPr marL="0" indent="0">
              <a:buNone/>
            </a:pPr>
            <a:endParaRPr lang="nl-BE" dirty="0">
              <a:latin typeface="Source Sans Pro"/>
            </a:endParaRPr>
          </a:p>
          <a:p>
            <a:pPr marL="0" indent="0">
              <a:buNone/>
            </a:pPr>
            <a:r>
              <a:rPr lang="nl-BE" sz="1600" b="1" dirty="0">
                <a:solidFill>
                  <a:schemeClr val="accent6"/>
                </a:solidFill>
                <a:latin typeface="Source Sans Pro"/>
              </a:rPr>
              <a:t>Wat? </a:t>
            </a:r>
            <a:br>
              <a:rPr lang="nl-BE" sz="1600" b="1" dirty="0">
                <a:solidFill>
                  <a:schemeClr val="accent6"/>
                </a:solidFill>
                <a:latin typeface="Source Sans Pro"/>
              </a:rPr>
            </a:br>
            <a:r>
              <a:rPr lang="nl-NL" sz="1600" dirty="0">
                <a:latin typeface="Source Sans Pro"/>
              </a:rPr>
              <a:t>Deze folder (omtrent doelgroep kinderen tot 12 jaar) met tekst en illustraties geeft tips voor een gezonde mond: </a:t>
            </a:r>
            <a:r>
              <a:rPr lang="nl-NL" sz="1600" i="1" dirty="0">
                <a:latin typeface="Source Sans Pro"/>
              </a:rPr>
              <a:t>Welke tandenborstel gebruik je best voor je kleuter? Hoeveel fluoride mag de tandpasta van je peuter bevatten? </a:t>
            </a:r>
            <a:r>
              <a:rPr lang="nl-NL" sz="1600" dirty="0">
                <a:latin typeface="Source Sans Pro"/>
              </a:rPr>
              <a:t>De basisadviezen van Gezonde Mond proberen hierop een antwoord te geven.</a:t>
            </a:r>
            <a:r>
              <a:rPr lang="nl-BE" sz="1600" dirty="0">
                <a:latin typeface="Source Sans Pro"/>
              </a:rPr>
              <a:t> </a:t>
            </a:r>
          </a:p>
          <a:p>
            <a:pPr marL="0" indent="0">
              <a:buNone/>
            </a:pPr>
            <a:endParaRPr lang="nl-BE" sz="1600" b="1" dirty="0">
              <a:solidFill>
                <a:schemeClr val="accent6"/>
              </a:solidFill>
              <a:latin typeface="Source Sans Pro"/>
            </a:endParaRPr>
          </a:p>
          <a:p>
            <a:pPr marL="0" indent="0">
              <a:buNone/>
            </a:pPr>
            <a:r>
              <a:rPr lang="nl-BE" sz="1600" b="1" dirty="0">
                <a:solidFill>
                  <a:schemeClr val="accent6"/>
                </a:solidFill>
                <a:latin typeface="Source Sans Pro"/>
              </a:rPr>
              <a:t>Kostprijs?</a:t>
            </a:r>
            <a:br>
              <a:rPr lang="nl-BE" sz="1600" dirty="0">
                <a:solidFill>
                  <a:schemeClr val="accent6"/>
                </a:solidFill>
                <a:latin typeface="Source Sans Pro"/>
              </a:rPr>
            </a:br>
            <a:r>
              <a:rPr lang="nl-BE" sz="1600" dirty="0">
                <a:latin typeface="Source Sans Pro"/>
              </a:rPr>
              <a:t>Gratis </a:t>
            </a:r>
            <a:r>
              <a:rPr lang="nl-BE" sz="1600" dirty="0">
                <a:latin typeface="Source Sans Pro"/>
                <a:hlinkClick r:id="rId2">
                  <a:extLst>
                    <a:ext uri="{A12FA001-AC4F-418D-AE19-62706E023703}">
                      <ahyp:hlinkClr xmlns:ahyp="http://schemas.microsoft.com/office/drawing/2018/hyperlinkcolor" val="tx"/>
                    </a:ext>
                  </a:extLst>
                </a:hlinkClick>
              </a:rPr>
              <a:t>hier</a:t>
            </a:r>
            <a:r>
              <a:rPr lang="nl-BE" sz="1600" dirty="0">
                <a:latin typeface="Source Sans Pro"/>
              </a:rPr>
              <a:t> te downloaden. </a:t>
            </a:r>
            <a:br>
              <a:rPr lang="nl-BE" sz="1600" dirty="0">
                <a:latin typeface="Source Sans Pro"/>
              </a:rPr>
            </a:br>
            <a:br>
              <a:rPr lang="nl-BE" sz="1600" dirty="0">
                <a:latin typeface="Source Sans Pro"/>
              </a:rPr>
            </a:br>
            <a:endParaRPr lang="nl-BE" sz="1600" dirty="0">
              <a:latin typeface="Source Sans Pro"/>
            </a:endParaRPr>
          </a:p>
          <a:p>
            <a:pPr marL="0" indent="0">
              <a:buNone/>
            </a:pPr>
            <a:r>
              <a:rPr lang="nl-BE" sz="1600" b="1" dirty="0">
                <a:solidFill>
                  <a:schemeClr val="accent6"/>
                </a:solidFill>
                <a:latin typeface="Source Sans Pro"/>
              </a:rPr>
              <a:t>Meer info?</a:t>
            </a:r>
            <a:br>
              <a:rPr lang="nl-BE" sz="1600" dirty="0">
                <a:solidFill>
                  <a:schemeClr val="accent6"/>
                </a:solidFill>
                <a:latin typeface="Source Sans Pro"/>
              </a:rPr>
            </a:br>
            <a:r>
              <a:rPr lang="nl-BE" sz="1600" dirty="0">
                <a:latin typeface="Source Sans Pro"/>
              </a:rPr>
              <a:t>Tel: 056/44.07.94</a:t>
            </a:r>
            <a:br>
              <a:rPr lang="nl-BE" sz="1600" dirty="0">
                <a:latin typeface="Source Sans Pro"/>
              </a:rPr>
            </a:br>
            <a:r>
              <a:rPr lang="nl-BE" sz="1600" dirty="0">
                <a:effectLst/>
                <a:latin typeface="Source Sans Pro"/>
              </a:rPr>
              <a:t>E-mail: </a:t>
            </a:r>
            <a:r>
              <a:rPr lang="nl-BE" sz="1600" u="sng" dirty="0">
                <a:latin typeface="Source Sans Pro"/>
                <a:hlinkClick r:id="rId3"/>
              </a:rPr>
              <a:t>logo@logoleieland.be</a:t>
            </a:r>
            <a:br>
              <a:rPr lang="nl-BE" sz="1600" dirty="0">
                <a:latin typeface="Source Sans Pro"/>
              </a:rPr>
            </a:br>
            <a:r>
              <a:rPr lang="nl-BE" sz="1600" dirty="0">
                <a:latin typeface="Source Sans Pro"/>
              </a:rPr>
              <a:t>Website: meer informatie vind je </a:t>
            </a:r>
            <a:r>
              <a:rPr lang="nl-BE" sz="1600" dirty="0">
                <a:latin typeface="Source Sans Pro"/>
                <a:hlinkClick r:id="rId2"/>
              </a:rPr>
              <a:t>hier</a:t>
            </a:r>
            <a:r>
              <a:rPr lang="nl-BE"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33</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6"/>
          </a:solidFill>
          <a:ln w="12700">
            <a:solidFill>
              <a:schemeClr val="accent6"/>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HYGIËNE</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6" name="Picture 4" descr="Basisadviezen mondgezondheid - Gezonde M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040" y="2923555"/>
            <a:ext cx="2848440" cy="37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4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8160945" cy="4915217"/>
          </a:xfrm>
        </p:spPr>
        <p:txBody>
          <a:bodyPr>
            <a:normAutofit fontScale="77500" lnSpcReduction="20000"/>
          </a:bodyPr>
          <a:lstStyle/>
          <a:p>
            <a:pPr marL="0" indent="0">
              <a:buNone/>
            </a:pPr>
            <a:r>
              <a:rPr lang="nl-BE" sz="3100" b="1" dirty="0">
                <a:solidFill>
                  <a:srgbClr val="FFC000"/>
                </a:solidFill>
                <a:latin typeface="Source Sans Pro"/>
              </a:rPr>
              <a:t>Vlaggensysteem: </a:t>
            </a:r>
            <a:br>
              <a:rPr lang="nl-BE" sz="3100" b="1" dirty="0">
                <a:solidFill>
                  <a:srgbClr val="FFC000"/>
                </a:solidFill>
                <a:latin typeface="Source Sans Pro"/>
              </a:rPr>
            </a:br>
            <a:r>
              <a:rPr lang="nl-BE" sz="3100" b="1" dirty="0">
                <a:solidFill>
                  <a:srgbClr val="FFC000"/>
                </a:solidFill>
                <a:latin typeface="Source Sans Pro"/>
              </a:rPr>
              <a:t>omgaan met seksueel (grensoverschrijdend) gedrag op school</a:t>
            </a:r>
            <a:endParaRPr lang="nl-BE" sz="3100" dirty="0">
              <a:solidFill>
                <a:srgbClr val="FFC000"/>
              </a:solidFill>
              <a:latin typeface="Source Sans Pro"/>
            </a:endParaRPr>
          </a:p>
          <a:p>
            <a:pPr marL="0" indent="0">
              <a:buNone/>
            </a:pPr>
            <a:endParaRPr lang="nl-BE" dirty="0">
              <a:latin typeface="Source Sans Pro"/>
            </a:endParaRPr>
          </a:p>
          <a:p>
            <a:pPr marL="0" indent="0">
              <a:buNone/>
            </a:pPr>
            <a:r>
              <a:rPr lang="nl-NL" sz="2100" b="1" dirty="0">
                <a:solidFill>
                  <a:schemeClr val="accent4"/>
                </a:solidFill>
                <a:latin typeface="Source Sans Pro"/>
              </a:rPr>
              <a:t>Wat? </a:t>
            </a:r>
            <a:br>
              <a:rPr lang="nl-NL" sz="2100" b="1" dirty="0">
                <a:solidFill>
                  <a:schemeClr val="accent4"/>
                </a:solidFill>
                <a:latin typeface="Source Sans Pro"/>
              </a:rPr>
            </a:br>
            <a:r>
              <a:rPr lang="nl-NL" sz="2100" dirty="0">
                <a:latin typeface="Source Sans Pro"/>
              </a:rPr>
              <a:t>Deze online publicatie past het </a:t>
            </a:r>
            <a:r>
              <a:rPr lang="nl-NL" sz="2100" dirty="0" err="1">
                <a:latin typeface="Source Sans Pro"/>
              </a:rPr>
              <a:t>Sensoa</a:t>
            </a:r>
            <a:r>
              <a:rPr lang="nl-NL" sz="2100" dirty="0">
                <a:latin typeface="Source Sans Pro"/>
              </a:rPr>
              <a:t> Vlaggensysteem toe op een schoolcontext. Die methodiek helpt </a:t>
            </a:r>
            <a:r>
              <a:rPr lang="nl-NL" sz="2100" b="1" dirty="0">
                <a:latin typeface="Source Sans Pro"/>
              </a:rPr>
              <a:t>seksueel (grensoverschrijdend) gedrag in te schatten en er gepast op te reageren</a:t>
            </a:r>
            <a:r>
              <a:rPr lang="nl-NL" sz="2100" dirty="0">
                <a:latin typeface="Source Sans Pro"/>
              </a:rPr>
              <a:t>. </a:t>
            </a:r>
            <a:br>
              <a:rPr lang="nl-NL" sz="2100" dirty="0">
                <a:latin typeface="Source Sans Pro"/>
              </a:rPr>
            </a:br>
            <a:r>
              <a:rPr lang="nl-NL" sz="2100" dirty="0">
                <a:latin typeface="Source Sans Pro"/>
              </a:rPr>
              <a:t>In het eerste deel vind je een aantal topics waarmee scholen in de praktijk te maken krijgen, zoals: Samenwerken met ouders, omgaan met diversiteit, aanrakingen en lichamelijkheid, nieuwe media (</a:t>
            </a:r>
            <a:r>
              <a:rPr lang="nl-NL" sz="2100" dirty="0" err="1">
                <a:latin typeface="Source Sans Pro"/>
              </a:rPr>
              <a:t>sexting</a:t>
            </a:r>
            <a:r>
              <a:rPr lang="nl-NL" sz="2100" dirty="0">
                <a:latin typeface="Source Sans Pro"/>
              </a:rPr>
              <a:t> of naaktfoto’s verspreiden), omkleden en uitkleden op school en toiletbezoek. Het bevat eveneens informatie rond het beleid. </a:t>
            </a:r>
            <a:br>
              <a:rPr lang="nl-NL" sz="2100" dirty="0">
                <a:latin typeface="Source Sans Pro"/>
              </a:rPr>
            </a:br>
            <a:r>
              <a:rPr lang="nl-NL" sz="2100" dirty="0">
                <a:latin typeface="Source Sans Pro"/>
              </a:rPr>
              <a:t>Deel 2 bevat situaties die volgens de werkwijze van het Vlaggensysteem besproken worden. </a:t>
            </a:r>
          </a:p>
          <a:p>
            <a:pPr marL="0" indent="0">
              <a:buNone/>
            </a:pPr>
            <a:endParaRPr lang="nl-NL" sz="2100" dirty="0">
              <a:latin typeface="Source Sans Pro"/>
            </a:endParaRPr>
          </a:p>
          <a:p>
            <a:pPr marL="0" indent="0">
              <a:buNone/>
            </a:pPr>
            <a:r>
              <a:rPr lang="nl-NL" sz="2100" b="1" dirty="0">
                <a:solidFill>
                  <a:schemeClr val="accent4"/>
                </a:solidFill>
                <a:latin typeface="Source Sans Pro"/>
              </a:rPr>
              <a:t>Kostprijs? </a:t>
            </a:r>
            <a:br>
              <a:rPr lang="nl-NL" sz="2100" b="1" dirty="0">
                <a:solidFill>
                  <a:schemeClr val="accent4"/>
                </a:solidFill>
                <a:latin typeface="Source Sans Pro"/>
              </a:rPr>
            </a:br>
            <a:r>
              <a:rPr lang="nl-NL" sz="2100" dirty="0">
                <a:latin typeface="Source Sans Pro"/>
              </a:rPr>
              <a:t>Gratis </a:t>
            </a:r>
            <a:r>
              <a:rPr lang="nl-NL" sz="2100" dirty="0">
                <a:latin typeface="Source Sans Pro"/>
                <a:hlinkClick r:id="rId2">
                  <a:extLst>
                    <a:ext uri="{A12FA001-AC4F-418D-AE19-62706E023703}">
                      <ahyp:hlinkClr xmlns:ahyp="http://schemas.microsoft.com/office/drawing/2018/hyperlinkcolor" val="tx"/>
                    </a:ext>
                  </a:extLst>
                </a:hlinkClick>
              </a:rPr>
              <a:t>hier</a:t>
            </a:r>
            <a:r>
              <a:rPr lang="nl-NL" sz="2100" dirty="0">
                <a:latin typeface="Source Sans Pro"/>
              </a:rPr>
              <a:t> te downloaden.</a:t>
            </a:r>
          </a:p>
          <a:p>
            <a:pPr marL="0" indent="0">
              <a:buNone/>
            </a:pPr>
            <a:br>
              <a:rPr lang="nl-NL" sz="2100" b="1" dirty="0">
                <a:solidFill>
                  <a:schemeClr val="accent4"/>
                </a:solidFill>
                <a:latin typeface="Source Sans Pro"/>
              </a:rPr>
            </a:br>
            <a:r>
              <a:rPr lang="nl-NL" sz="2100" b="1" dirty="0">
                <a:solidFill>
                  <a:schemeClr val="accent4"/>
                </a:solidFill>
                <a:latin typeface="Source Sans Pro"/>
              </a:rPr>
              <a:t>Meer info? </a:t>
            </a:r>
            <a:br>
              <a:rPr lang="nl-NL" sz="2100" b="1" dirty="0">
                <a:solidFill>
                  <a:schemeClr val="accent4"/>
                </a:solidFill>
                <a:latin typeface="Source Sans Pro"/>
              </a:rPr>
            </a:br>
            <a:r>
              <a:rPr lang="nl-NL" sz="2100" dirty="0">
                <a:latin typeface="Source Sans Pro"/>
              </a:rPr>
              <a:t>Website: meer informatie vind je </a:t>
            </a:r>
            <a:r>
              <a:rPr lang="nl-NL" sz="2100" dirty="0">
                <a:latin typeface="Source Sans Pro"/>
                <a:hlinkClick r:id="rId2">
                  <a:extLst>
                    <a:ext uri="{A12FA001-AC4F-418D-AE19-62706E023703}">
                      <ahyp:hlinkClr xmlns:ahyp="http://schemas.microsoft.com/office/drawing/2018/hyperlinkcolor" val="tx"/>
                    </a:ext>
                  </a:extLst>
                </a:hlinkClick>
              </a:rPr>
              <a:t>hier</a:t>
            </a:r>
            <a:r>
              <a:rPr lang="nl-NL" sz="21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FFC000"/>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dirty="0">
                <a:solidFill>
                  <a:schemeClr val="bg1"/>
                </a:solidFill>
                <a:latin typeface="Source Sans Pro"/>
                <a:ea typeface="Calibri" panose="020F0502020204030204" pitchFamily="34" charset="0"/>
              </a:rPr>
              <a:t>R</a:t>
            </a:r>
            <a:r>
              <a:rPr lang="nl-BE" sz="2400" b="1" kern="1200" dirty="0">
                <a:solidFill>
                  <a:schemeClr val="bg1"/>
                </a:solidFill>
                <a:effectLst/>
                <a:latin typeface="Source Sans Pro"/>
                <a:ea typeface="Calibri" panose="020F0502020204030204" pitchFamily="34" charset="0"/>
              </a:rPr>
              <a:t>ELATIES EN SEKSUALITEIT</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EDCUATIEF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8434" name="Picture 2" descr="Sensoa Vlaggensysteem voor kinderen en jongeren – Sensoa 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0285" y="1754266"/>
            <a:ext cx="2243829"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27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8160945" cy="5977573"/>
          </a:xfrm>
        </p:spPr>
        <p:txBody>
          <a:bodyPr>
            <a:normAutofit fontScale="25000" lnSpcReduction="20000"/>
          </a:bodyPr>
          <a:lstStyle/>
          <a:p>
            <a:pPr marL="0" indent="0">
              <a:buNone/>
            </a:pPr>
            <a:r>
              <a:rPr lang="nl-BE" sz="9600" b="1" dirty="0">
                <a:solidFill>
                  <a:srgbClr val="FFC000"/>
                </a:solidFill>
                <a:latin typeface="Source Sans Pro"/>
              </a:rPr>
              <a:t>Mijn wens, mijn grens</a:t>
            </a:r>
            <a:endParaRPr lang="nl-BE" sz="9600" dirty="0">
              <a:solidFill>
                <a:srgbClr val="FFC000"/>
              </a:solidFill>
              <a:latin typeface="Source Sans Pro"/>
            </a:endParaRPr>
          </a:p>
          <a:p>
            <a:pPr marL="0" indent="0">
              <a:buNone/>
            </a:pPr>
            <a:endParaRPr lang="nl-BE" dirty="0">
              <a:latin typeface="Source Sans Pro"/>
            </a:endParaRPr>
          </a:p>
          <a:p>
            <a:pPr marL="0" indent="0">
              <a:buNone/>
            </a:pPr>
            <a:r>
              <a:rPr lang="nl-NL" sz="6400" b="1" dirty="0">
                <a:solidFill>
                  <a:schemeClr val="accent4"/>
                </a:solidFill>
                <a:latin typeface="Source Sans Pro"/>
              </a:rPr>
              <a:t>Wat? </a:t>
            </a:r>
            <a:br>
              <a:rPr lang="nl-NL" sz="6400" b="1" dirty="0">
                <a:solidFill>
                  <a:schemeClr val="accent4"/>
                </a:solidFill>
                <a:latin typeface="Source Sans Pro"/>
              </a:rPr>
            </a:br>
            <a:r>
              <a:rPr lang="nl-NL" sz="6400" dirty="0">
                <a:latin typeface="Source Sans Pro"/>
              </a:rPr>
              <a:t>Met de lespakketten ‘Mijn wens, mijn grens’ werk je rond wensen en grenzen.  </a:t>
            </a:r>
            <a:r>
              <a:rPr lang="nl-BE" sz="6400" dirty="0">
                <a:latin typeface="Source Sans Pro"/>
              </a:rPr>
              <a:t>Kleuters leren spelenderwijs het eigen lichaam kennen en lichaamsdelen benoemen. Je leert kleuters manieren oefenen om hun grenzen aan te duiden of om met afwijzing om te gaan.</a:t>
            </a:r>
          </a:p>
          <a:p>
            <a:r>
              <a:rPr lang="nl-BE" sz="6400" dirty="0">
                <a:latin typeface="Source Sans Pro"/>
              </a:rPr>
              <a:t>Je start een gesprek over grenzen:</a:t>
            </a:r>
          </a:p>
          <a:p>
            <a:r>
              <a:rPr lang="nl-BE" sz="6400" dirty="0">
                <a:latin typeface="Source Sans Pro"/>
              </a:rPr>
              <a:t>Aangeven van eigen grenzen</a:t>
            </a:r>
          </a:p>
          <a:p>
            <a:r>
              <a:rPr lang="nl-BE" sz="6400" dirty="0">
                <a:latin typeface="Source Sans Pro"/>
              </a:rPr>
              <a:t>Aanvoelen van privacy</a:t>
            </a:r>
          </a:p>
          <a:p>
            <a:r>
              <a:rPr lang="nl-BE" sz="6400" dirty="0">
                <a:latin typeface="Source Sans Pro"/>
              </a:rPr>
              <a:t>Herkennen wanneer andere kindjes iets niet leuk vinden</a:t>
            </a:r>
          </a:p>
          <a:p>
            <a:r>
              <a:rPr lang="nl-BE" sz="6400" dirty="0">
                <a:latin typeface="Source Sans Pro"/>
              </a:rPr>
              <a:t>Toestemming vragen</a:t>
            </a:r>
          </a:p>
          <a:p>
            <a:r>
              <a:rPr lang="nl-BE" sz="6400" dirty="0">
                <a:latin typeface="Source Sans Pro"/>
              </a:rPr>
              <a:t>Zich inleven in elkaars gevoelens</a:t>
            </a:r>
          </a:p>
          <a:p>
            <a:endParaRPr lang="nl-BE" altLang="nl-BE" sz="6400" dirty="0">
              <a:latin typeface="Source Sans Pro"/>
            </a:endParaRPr>
          </a:p>
          <a:p>
            <a:pPr marL="0" indent="0">
              <a:buNone/>
            </a:pPr>
            <a:r>
              <a:rPr lang="nl-BE" altLang="nl-BE" sz="6400" dirty="0">
                <a:latin typeface="Source Sans Pro"/>
              </a:rPr>
              <a:t>Er is een aparte pagina (klik </a:t>
            </a:r>
            <a:r>
              <a:rPr lang="nl-BE" altLang="nl-BE" sz="6400" dirty="0">
                <a:latin typeface="Source Sans Pro"/>
                <a:hlinkClick r:id="rId2">
                  <a:extLst>
                    <a:ext uri="{A12FA001-AC4F-418D-AE19-62706E023703}">
                      <ahyp:hlinkClr xmlns:ahyp="http://schemas.microsoft.com/office/drawing/2018/hyperlinkcolor" val="tx"/>
                    </a:ext>
                  </a:extLst>
                </a:hlinkClick>
              </a:rPr>
              <a:t>hier</a:t>
            </a:r>
            <a:r>
              <a:rPr lang="nl-BE" altLang="nl-BE" sz="6400" dirty="0">
                <a:latin typeface="Source Sans Pro"/>
              </a:rPr>
              <a:t>) met meer informatie over lesgeven over grenzen en weerbaarheid.  </a:t>
            </a:r>
            <a:endParaRPr lang="nl-NL" sz="6400" dirty="0">
              <a:latin typeface="Source Sans Pro"/>
            </a:endParaRPr>
          </a:p>
          <a:p>
            <a:pPr marL="0" indent="0">
              <a:buNone/>
            </a:pPr>
            <a:endParaRPr lang="nl-NL" sz="6400" dirty="0">
              <a:latin typeface="Source Sans Pro"/>
            </a:endParaRPr>
          </a:p>
          <a:p>
            <a:pPr marL="0" indent="0">
              <a:buNone/>
            </a:pPr>
            <a:r>
              <a:rPr lang="nl-NL" sz="6400" b="1" dirty="0">
                <a:solidFill>
                  <a:schemeClr val="accent4"/>
                </a:solidFill>
                <a:latin typeface="Source Sans Pro"/>
              </a:rPr>
              <a:t>Kostprijs? </a:t>
            </a:r>
            <a:br>
              <a:rPr lang="nl-NL" sz="6400" b="1" dirty="0">
                <a:solidFill>
                  <a:schemeClr val="accent4"/>
                </a:solidFill>
                <a:latin typeface="Source Sans Pro"/>
              </a:rPr>
            </a:br>
            <a:r>
              <a:rPr lang="nl-NL" sz="6400" dirty="0">
                <a:latin typeface="Source Sans Pro"/>
              </a:rPr>
              <a:t>Gratis </a:t>
            </a:r>
            <a:r>
              <a:rPr lang="nl-NL" sz="6400" dirty="0">
                <a:latin typeface="Source Sans Pro"/>
                <a:hlinkClick r:id="rId3">
                  <a:extLst>
                    <a:ext uri="{A12FA001-AC4F-418D-AE19-62706E023703}">
                      <ahyp:hlinkClr xmlns:ahyp="http://schemas.microsoft.com/office/drawing/2018/hyperlinkcolor" val="tx"/>
                    </a:ext>
                  </a:extLst>
                </a:hlinkClick>
              </a:rPr>
              <a:t>hier</a:t>
            </a:r>
            <a:r>
              <a:rPr lang="nl-NL" sz="6400" dirty="0">
                <a:latin typeface="Source Sans Pro"/>
              </a:rPr>
              <a:t> te downloaden.</a:t>
            </a:r>
            <a:endParaRPr lang="nl-BE" sz="6400" dirty="0"/>
          </a:p>
          <a:p>
            <a:pPr marL="0" indent="0">
              <a:buNone/>
            </a:pPr>
            <a:br>
              <a:rPr lang="nl-NL" sz="6400" b="1" dirty="0">
                <a:solidFill>
                  <a:schemeClr val="accent4"/>
                </a:solidFill>
                <a:latin typeface="Source Sans Pro"/>
              </a:rPr>
            </a:br>
            <a:r>
              <a:rPr lang="nl-NL" sz="6400" b="1" dirty="0">
                <a:solidFill>
                  <a:schemeClr val="accent4"/>
                </a:solidFill>
                <a:latin typeface="Source Sans Pro"/>
              </a:rPr>
              <a:t>Meer info? </a:t>
            </a:r>
            <a:br>
              <a:rPr lang="nl-NL" sz="6400" b="1" dirty="0">
                <a:solidFill>
                  <a:schemeClr val="accent4"/>
                </a:solidFill>
                <a:latin typeface="Source Sans Pro"/>
              </a:rPr>
            </a:br>
            <a:r>
              <a:rPr lang="nl-NL" sz="6400" dirty="0">
                <a:latin typeface="Source Sans Pro"/>
              </a:rPr>
              <a:t>Websites: meer informatie over het materiaal vind je </a:t>
            </a:r>
            <a:r>
              <a:rPr lang="nl-NL" sz="6400" dirty="0">
                <a:latin typeface="Source Sans Pro"/>
                <a:hlinkClick r:id="rId3">
                  <a:extLst>
                    <a:ext uri="{A12FA001-AC4F-418D-AE19-62706E023703}">
                      <ahyp:hlinkClr xmlns:ahyp="http://schemas.microsoft.com/office/drawing/2018/hyperlinkcolor" val="tx"/>
                    </a:ext>
                  </a:extLst>
                </a:hlinkClick>
              </a:rPr>
              <a:t>hier</a:t>
            </a:r>
            <a:r>
              <a:rPr lang="nl-NL" sz="6400" dirty="0">
                <a:latin typeface="Source Sans Pro"/>
              </a:rPr>
              <a:t> en over het lesgeven vind je </a:t>
            </a:r>
            <a:r>
              <a:rPr lang="nl-NL" sz="6400" dirty="0">
                <a:latin typeface="Source Sans Pro"/>
                <a:hlinkClick r:id="rId2">
                  <a:extLst>
                    <a:ext uri="{A12FA001-AC4F-418D-AE19-62706E023703}">
                      <ahyp:hlinkClr xmlns:ahyp="http://schemas.microsoft.com/office/drawing/2018/hyperlinkcolor" val="tx"/>
                    </a:ext>
                  </a:extLst>
                </a:hlinkClick>
              </a:rPr>
              <a:t>hier</a:t>
            </a:r>
            <a:r>
              <a:rPr lang="nl-NL" sz="64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35</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FFC000"/>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dirty="0">
                <a:solidFill>
                  <a:schemeClr val="bg1"/>
                </a:solidFill>
                <a:latin typeface="Source Sans Pro"/>
                <a:ea typeface="Calibri" panose="020F0502020204030204" pitchFamily="34" charset="0"/>
              </a:rPr>
              <a:t>R</a:t>
            </a:r>
            <a:r>
              <a:rPr lang="nl-BE" sz="2400" b="1" kern="1200" dirty="0">
                <a:solidFill>
                  <a:schemeClr val="bg1"/>
                </a:solidFill>
                <a:effectLst/>
                <a:latin typeface="Source Sans Pro"/>
                <a:ea typeface="Calibri" panose="020F0502020204030204" pitchFamily="34" charset="0"/>
              </a:rPr>
              <a:t>ELATIES EN SEKSUALITEIT</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EDCUATIEF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4" name="Picture 2" descr="Twee jaar na #MeToo: nieuwe campagne zet gedragsregels op sche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192" y="4503520"/>
            <a:ext cx="2650230" cy="13928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jn wens, mijn grens - lesmateriaal | Sens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4977" y="2417400"/>
            <a:ext cx="2654445" cy="188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20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3"/>
            <a:ext cx="8160945" cy="5298171"/>
          </a:xfrm>
        </p:spPr>
        <p:txBody>
          <a:bodyPr>
            <a:normAutofit/>
          </a:bodyPr>
          <a:lstStyle/>
          <a:p>
            <a:pPr marL="0" indent="0">
              <a:buNone/>
            </a:pPr>
            <a:r>
              <a:rPr lang="nl-BE" sz="2400" b="1" dirty="0">
                <a:solidFill>
                  <a:srgbClr val="FFC000"/>
                </a:solidFill>
                <a:latin typeface="Source Sans Pro"/>
              </a:rPr>
              <a:t>Lesgeven over homoseksualiteit</a:t>
            </a:r>
            <a:endParaRPr lang="nl-BE" sz="2400" dirty="0">
              <a:solidFill>
                <a:srgbClr val="FFC000"/>
              </a:solidFill>
              <a:latin typeface="Source Sans Pro"/>
            </a:endParaRPr>
          </a:p>
          <a:p>
            <a:pPr marL="0" indent="0">
              <a:buNone/>
            </a:pPr>
            <a:endParaRPr lang="nl-BE" dirty="0">
              <a:latin typeface="Source Sans Pro"/>
            </a:endParaRPr>
          </a:p>
          <a:p>
            <a:pPr marL="0" indent="0">
              <a:buNone/>
            </a:pPr>
            <a:r>
              <a:rPr lang="nl-NL" sz="1600" b="1" dirty="0">
                <a:solidFill>
                  <a:schemeClr val="accent4"/>
                </a:solidFill>
                <a:latin typeface="Source Sans Pro"/>
              </a:rPr>
              <a:t>Wat? </a:t>
            </a:r>
            <a:br>
              <a:rPr lang="nl-NL" sz="1600" b="1" dirty="0">
                <a:solidFill>
                  <a:schemeClr val="accent4"/>
                </a:solidFill>
                <a:latin typeface="Source Sans Pro"/>
              </a:rPr>
            </a:br>
            <a:r>
              <a:rPr lang="nl-BE" sz="1600" dirty="0">
                <a:latin typeface="Source Sans Pro"/>
              </a:rPr>
              <a:t>Iedereen heeft een seksuele voorkeur of 'oriëntatie'. Voor sommige mensen is die duidelijk. Andere mensen twijfelen meer, of herkennen zich niet in de klassieke hokjes. </a:t>
            </a:r>
          </a:p>
          <a:p>
            <a:pPr marL="0" indent="0">
              <a:buNone/>
            </a:pPr>
            <a:r>
              <a:rPr lang="nl-BE" sz="1600" dirty="0">
                <a:latin typeface="Source Sans Pro"/>
              </a:rPr>
              <a:t>Door les te geven over seksuele oriëntatie help je kinderen en jongeren om bij hun eigen gevoelens stil te staan. En leer je hen respect te tonen voor ieders seksuele voorkeur. </a:t>
            </a:r>
          </a:p>
          <a:p>
            <a:pPr marL="0" indent="0">
              <a:buNone/>
            </a:pPr>
            <a:r>
              <a:rPr lang="nl-NL" sz="1600" dirty="0">
                <a:latin typeface="Source Sans Pro"/>
              </a:rPr>
              <a:t>Op deze website krijg je meer informatie over de seksuele ontwikkeling, lestips rond seksuele oriëntatie, leerdoelen en leerlijn en werkvormen en materialen. </a:t>
            </a:r>
          </a:p>
          <a:p>
            <a:pPr marL="0" indent="0">
              <a:buNone/>
            </a:pPr>
            <a:r>
              <a:rPr lang="nl-BE" sz="1600" dirty="0"/>
              <a:t>Op 17 mei is het  trouwens Internationale Dag Tegen </a:t>
            </a:r>
            <a:r>
              <a:rPr lang="nl-BE" sz="1600" dirty="0" err="1"/>
              <a:t>Holebifobie</a:t>
            </a:r>
            <a:r>
              <a:rPr lang="nl-BE" sz="1600" dirty="0"/>
              <a:t> en Transfobie (IDAHOT). Deze dag kan je aangrijpen om lessen in te plannen over seksuele oriëntatie.</a:t>
            </a:r>
            <a:endParaRPr lang="nl-NL" sz="1600" dirty="0">
              <a:latin typeface="Source Sans Pro"/>
            </a:endParaRPr>
          </a:p>
          <a:p>
            <a:pPr marL="0" indent="0">
              <a:buNone/>
            </a:pPr>
            <a:endParaRPr lang="nl-NL" sz="1600" dirty="0">
              <a:latin typeface="Source Sans Pro"/>
            </a:endParaRPr>
          </a:p>
          <a:p>
            <a:pPr marL="0" indent="0">
              <a:buNone/>
            </a:pPr>
            <a:r>
              <a:rPr lang="nl-NL" sz="1600" b="1" dirty="0">
                <a:solidFill>
                  <a:schemeClr val="accent4"/>
                </a:solidFill>
                <a:latin typeface="Source Sans Pro"/>
              </a:rPr>
              <a:t>Kostprijs? </a:t>
            </a:r>
            <a:br>
              <a:rPr lang="nl-NL" sz="1600" b="1" dirty="0">
                <a:solidFill>
                  <a:schemeClr val="accent4"/>
                </a:solidFill>
                <a:latin typeface="Source Sans Pro"/>
              </a:rPr>
            </a:br>
            <a:r>
              <a:rPr lang="nl-BE" sz="1600" dirty="0">
                <a:latin typeface="Source Sans Pro"/>
              </a:rPr>
              <a:t>Gratis</a:t>
            </a:r>
          </a:p>
          <a:p>
            <a:pPr marL="0" indent="0">
              <a:buNone/>
            </a:pPr>
            <a:endParaRPr lang="nl-BE" sz="1600" dirty="0"/>
          </a:p>
          <a:p>
            <a:pPr marL="0" indent="0">
              <a:buNone/>
            </a:pPr>
            <a:r>
              <a:rPr lang="nl-NL" sz="1600" b="1" dirty="0">
                <a:solidFill>
                  <a:schemeClr val="accent4"/>
                </a:solidFill>
                <a:latin typeface="Source Sans Pro"/>
              </a:rPr>
              <a:t>Meer info? </a:t>
            </a:r>
            <a:br>
              <a:rPr lang="nl-NL" sz="1600" b="1" dirty="0">
                <a:solidFill>
                  <a:schemeClr val="accent4"/>
                </a:solidFill>
                <a:latin typeface="Source Sans Pro"/>
              </a:rPr>
            </a:br>
            <a:r>
              <a:rPr lang="nl-NL" sz="1600" dirty="0">
                <a:latin typeface="Source Sans Pro"/>
              </a:rPr>
              <a:t>Website: meer informatie vind je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FFC000"/>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dirty="0">
                <a:solidFill>
                  <a:schemeClr val="bg1"/>
                </a:solidFill>
                <a:latin typeface="Source Sans Pro"/>
                <a:ea typeface="Calibri" panose="020F0502020204030204" pitchFamily="34" charset="0"/>
              </a:rPr>
              <a:t>R</a:t>
            </a:r>
            <a:r>
              <a:rPr lang="nl-BE" sz="2400" b="1" kern="1200" dirty="0">
                <a:solidFill>
                  <a:schemeClr val="bg1"/>
                </a:solidFill>
                <a:effectLst/>
                <a:latin typeface="Source Sans Pro"/>
                <a:ea typeface="Calibri" panose="020F0502020204030204" pitchFamily="34" charset="0"/>
              </a:rPr>
              <a:t>ELATIES EN SEKSUALITEIT</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EDCUATIEF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4098" name="Picture 2" descr="Sensoa - Seksueel gezond met Sens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046" y="5338917"/>
            <a:ext cx="3164205" cy="70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86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rgbClr val="FFC000"/>
                </a:solidFill>
                <a:latin typeface="Source Sans Pro"/>
              </a:rPr>
              <a:t>Grenswijs</a:t>
            </a:r>
            <a:endParaRPr lang="nl-BE" sz="2400" dirty="0">
              <a:solidFill>
                <a:srgbClr val="FFC000"/>
              </a:solidFill>
              <a:latin typeface="Source Sans Pro"/>
            </a:endParaRPr>
          </a:p>
          <a:p>
            <a:pPr marL="0" indent="0">
              <a:buNone/>
            </a:pPr>
            <a:endParaRPr lang="nl-BE" dirty="0">
              <a:latin typeface="Source Sans Pro"/>
            </a:endParaRPr>
          </a:p>
          <a:p>
            <a:pPr marL="0" indent="0">
              <a:buNone/>
            </a:pPr>
            <a:r>
              <a:rPr lang="nl-NL" sz="1600" b="1" dirty="0">
                <a:solidFill>
                  <a:schemeClr val="accent4"/>
                </a:solidFill>
                <a:latin typeface="Source Sans Pro"/>
              </a:rPr>
              <a:t>Wat? </a:t>
            </a:r>
            <a:br>
              <a:rPr lang="nl-NL" sz="1600" b="1" dirty="0">
                <a:solidFill>
                  <a:schemeClr val="accent4"/>
                </a:solidFill>
                <a:latin typeface="Source Sans Pro"/>
              </a:rPr>
            </a:br>
            <a:r>
              <a:rPr lang="nl-NL" sz="1600" dirty="0">
                <a:latin typeface="Source Sans Pro"/>
              </a:rPr>
              <a:t>Grenswijs is een tool dat scholen helpt bij het uitwerken of aanvullen van het </a:t>
            </a:r>
            <a:r>
              <a:rPr lang="nl-NL" sz="1600" b="1" dirty="0">
                <a:latin typeface="Source Sans Pro"/>
              </a:rPr>
              <a:t>beleid</a:t>
            </a:r>
            <a:r>
              <a:rPr lang="nl-NL" sz="1600" dirty="0">
                <a:latin typeface="Source Sans Pro"/>
              </a:rPr>
              <a:t> rond </a:t>
            </a:r>
            <a:r>
              <a:rPr lang="nl-NL" sz="1600" b="1" dirty="0">
                <a:latin typeface="Source Sans Pro"/>
              </a:rPr>
              <a:t>lichamelijke, emotionele en seksuele integriteit</a:t>
            </a:r>
            <a:r>
              <a:rPr lang="nl-NL" sz="1600" dirty="0">
                <a:latin typeface="Source Sans Pro"/>
              </a:rPr>
              <a:t>, inclusief alle thema’s die daaraan verbonden zijn. Voor elke context zijn telkens andere elementen meer of minder bruikbaar.</a:t>
            </a:r>
          </a:p>
          <a:p>
            <a:pPr marL="0" indent="0">
              <a:buNone/>
            </a:pPr>
            <a:r>
              <a:rPr lang="nl-NL" sz="1600" dirty="0">
                <a:latin typeface="Source Sans Pro"/>
              </a:rPr>
              <a:t> De website </a:t>
            </a:r>
            <a:r>
              <a:rPr lang="nl-NL" sz="1600" dirty="0">
                <a:latin typeface="Source Sans Pro"/>
                <a:hlinkClick r:id="rId2">
                  <a:extLst>
                    <a:ext uri="{A12FA001-AC4F-418D-AE19-62706E023703}">
                      <ahyp:hlinkClr xmlns:ahyp="http://schemas.microsoft.com/office/drawing/2018/hyperlinkcolor" val="tx"/>
                    </a:ext>
                  </a:extLst>
                </a:hlinkClick>
              </a:rPr>
              <a:t>www.seksuelevorming.be</a:t>
            </a:r>
            <a:r>
              <a:rPr lang="nl-NL" sz="1600" dirty="0">
                <a:latin typeface="Source Sans Pro"/>
              </a:rPr>
              <a:t>  biedt overigens een overzicht van bruikbare materialen en achtergrondinformatie. </a:t>
            </a:r>
          </a:p>
          <a:p>
            <a:pPr marL="0" indent="0">
              <a:buNone/>
            </a:pPr>
            <a:endParaRPr lang="nl-NL" sz="1600" b="1" dirty="0">
              <a:solidFill>
                <a:schemeClr val="accent4"/>
              </a:solidFill>
              <a:latin typeface="Source Sans Pro"/>
            </a:endParaRPr>
          </a:p>
          <a:p>
            <a:pPr marL="0" indent="0">
              <a:buNone/>
            </a:pPr>
            <a:r>
              <a:rPr lang="nl-NL" sz="1600" b="1" dirty="0">
                <a:solidFill>
                  <a:schemeClr val="accent4"/>
                </a:solidFill>
                <a:latin typeface="Source Sans Pro"/>
              </a:rPr>
              <a:t>Kostprijs? </a:t>
            </a:r>
            <a:br>
              <a:rPr lang="nl-NL" sz="1600" dirty="0">
                <a:latin typeface="Source Sans Pro"/>
              </a:rPr>
            </a:br>
            <a:r>
              <a:rPr lang="nl-NL" sz="1600" dirty="0">
                <a:latin typeface="Source Sans Pro"/>
              </a:rPr>
              <a:t>Gratis </a:t>
            </a:r>
          </a:p>
          <a:p>
            <a:pPr marL="0" indent="0">
              <a:buNone/>
            </a:pPr>
            <a:r>
              <a:rPr lang="nl-NL" sz="1600" b="1" dirty="0">
                <a:solidFill>
                  <a:schemeClr val="accent4"/>
                </a:solidFill>
                <a:latin typeface="Source Sans Pro"/>
              </a:rPr>
              <a:t>Meer info? </a:t>
            </a:r>
            <a:br>
              <a:rPr lang="nl-NL" sz="1600" b="1" dirty="0">
                <a:solidFill>
                  <a:schemeClr val="accent4"/>
                </a:solidFill>
                <a:latin typeface="Source Sans Pro"/>
              </a:rPr>
            </a:br>
            <a:r>
              <a:rPr lang="nl-NL" sz="1600" dirty="0">
                <a:latin typeface="Source Sans Pro"/>
              </a:rPr>
              <a:t>Website: meer informatie vind je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FFC000"/>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dirty="0">
                <a:solidFill>
                  <a:schemeClr val="bg1"/>
                </a:solidFill>
                <a:latin typeface="Source Sans Pro"/>
                <a:ea typeface="Calibri" panose="020F0502020204030204" pitchFamily="34" charset="0"/>
              </a:rPr>
              <a:t>R</a:t>
            </a:r>
            <a:r>
              <a:rPr lang="nl-BE" sz="2400" b="1" kern="1200" dirty="0">
                <a:solidFill>
                  <a:schemeClr val="bg1"/>
                </a:solidFill>
                <a:effectLst/>
                <a:latin typeface="Source Sans Pro"/>
                <a:ea typeface="Calibri" panose="020F0502020204030204" pitchFamily="34" charset="0"/>
              </a:rPr>
              <a:t>ELATIES EN SEKSUALITEIT</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9460" name="Picture 4" descr="Grenswijs | mediar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446" y="3872693"/>
            <a:ext cx="4692740" cy="305028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GO! Pro - Grenswijs.be helpt je met beleid"/>
          <p:cNvPicPr>
            <a:picLocks noChangeAspect="1" noChangeArrowheads="1"/>
          </p:cNvPicPr>
          <p:nvPr/>
        </p:nvPicPr>
        <p:blipFill rotWithShape="1">
          <a:blip r:embed="rId5">
            <a:extLst>
              <a:ext uri="{28A0092B-C50C-407E-A947-70E740481C1C}">
                <a14:useLocalDpi xmlns:a14="http://schemas.microsoft.com/office/drawing/2010/main" val="0"/>
              </a:ext>
            </a:extLst>
          </a:blip>
          <a:srcRect l="13127" t="31939" r="14632" b="36566"/>
          <a:stretch/>
        </p:blipFill>
        <p:spPr bwMode="auto">
          <a:xfrm>
            <a:off x="4362358" y="3709851"/>
            <a:ext cx="3056261"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39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rgbClr val="92D050"/>
                </a:solidFill>
                <a:latin typeface="Source Sans Pro"/>
              </a:rPr>
              <a:t>Warme dagen</a:t>
            </a:r>
            <a:endParaRPr lang="nl-BE" dirty="0">
              <a:latin typeface="Source Sans Pro"/>
            </a:endParaRPr>
          </a:p>
          <a:p>
            <a:pPr marL="0" indent="0">
              <a:buNone/>
            </a:pPr>
            <a:br>
              <a:rPr lang="nl-BE" sz="1600" b="1" dirty="0">
                <a:solidFill>
                  <a:srgbClr val="92D050"/>
                </a:solidFill>
                <a:latin typeface="Source Sans Pro"/>
              </a:rPr>
            </a:br>
            <a:r>
              <a:rPr lang="nl-BE" sz="1600" b="1" dirty="0">
                <a:solidFill>
                  <a:srgbClr val="92D050"/>
                </a:solidFill>
                <a:latin typeface="Source Sans Pro"/>
              </a:rPr>
              <a:t>Wat?</a:t>
            </a:r>
            <a:r>
              <a:rPr lang="nl-BE" sz="1600" dirty="0">
                <a:solidFill>
                  <a:srgbClr val="92D050"/>
                </a:solidFill>
                <a:latin typeface="Source Sans Pro"/>
              </a:rPr>
              <a:t> </a:t>
            </a:r>
            <a:br>
              <a:rPr lang="nl-BE" sz="1600" dirty="0">
                <a:latin typeface="Source Sans Pro"/>
              </a:rPr>
            </a:br>
            <a:r>
              <a:rPr lang="nl-BE" sz="1600" dirty="0">
                <a:latin typeface="Source Sans Pro"/>
              </a:rPr>
              <a:t>Kinderen zijn tijdens warme dagen een kwetsbare groep. Maak als school mee de campagne ‘Warme dagen’ bekend via bijvoorbeeld de affiche voor kinderen, facebookberichten met tips, afbeeldingen…</a:t>
            </a:r>
          </a:p>
          <a:p>
            <a:endParaRPr lang="nl-BE" sz="1600" b="1" dirty="0">
              <a:latin typeface="Source Sans Pro"/>
            </a:endParaRPr>
          </a:p>
          <a:p>
            <a:pPr marL="0" indent="0">
              <a:buNone/>
            </a:pPr>
            <a:r>
              <a:rPr lang="nl-BE" sz="1600" b="1" dirty="0">
                <a:solidFill>
                  <a:srgbClr val="92D050"/>
                </a:solidFill>
                <a:latin typeface="Source Sans Pro"/>
              </a:rPr>
              <a:t>Kostprijs?</a:t>
            </a:r>
            <a:br>
              <a:rPr lang="nl-BE" sz="1600" dirty="0">
                <a:solidFill>
                  <a:srgbClr val="92D050"/>
                </a:solidFill>
                <a:latin typeface="Source Sans Pro"/>
              </a:rPr>
            </a:br>
            <a:r>
              <a:rPr lang="nl-BE" sz="1600" dirty="0">
                <a:latin typeface="Source Sans Pro"/>
              </a:rPr>
              <a:t>Gratis </a:t>
            </a:r>
            <a:r>
              <a:rPr lang="nl-BE" sz="1600" dirty="0">
                <a:latin typeface="Source Sans Pro"/>
                <a:hlinkClick r:id="rId2">
                  <a:extLst>
                    <a:ext uri="{A12FA001-AC4F-418D-AE19-62706E023703}">
                      <ahyp:hlinkClr xmlns:ahyp="http://schemas.microsoft.com/office/drawing/2018/hyperlinkcolor" val="tx"/>
                    </a:ext>
                  </a:extLst>
                </a:hlinkClick>
              </a:rPr>
              <a:t>hier</a:t>
            </a:r>
            <a:r>
              <a:rPr lang="nl-BE" sz="1600" dirty="0">
                <a:latin typeface="Source Sans Pro"/>
              </a:rPr>
              <a:t> te downloaden en te bestellen. </a:t>
            </a:r>
            <a:br>
              <a:rPr lang="nl-BE" sz="1600" dirty="0">
                <a:latin typeface="Source Sans Pro"/>
              </a:rPr>
            </a:br>
            <a:br>
              <a:rPr lang="nl-BE" sz="1600" dirty="0">
                <a:latin typeface="Source Sans Pro"/>
              </a:rPr>
            </a:br>
            <a:r>
              <a:rPr lang="nl-BE" sz="1600" b="1" dirty="0">
                <a:solidFill>
                  <a:srgbClr val="92D050"/>
                </a:solidFill>
                <a:latin typeface="Source Sans Pro"/>
              </a:rPr>
              <a:t>Meer info?</a:t>
            </a:r>
            <a:br>
              <a:rPr lang="nl-BE" sz="1600" dirty="0">
                <a:solidFill>
                  <a:srgbClr val="92D050"/>
                </a:solidFill>
                <a:latin typeface="Source Sans Pro"/>
              </a:rPr>
            </a:br>
            <a:r>
              <a:rPr lang="nl-BE" sz="1600" dirty="0">
                <a:latin typeface="Source Sans Pro"/>
              </a:rPr>
              <a:t>Tel: 056/44.07.94</a:t>
            </a:r>
            <a:br>
              <a:rPr lang="nl-BE" sz="1600" dirty="0">
                <a:latin typeface="Source Sans Pro"/>
              </a:rPr>
            </a:br>
            <a:r>
              <a:rPr lang="nl-BE" sz="1600" dirty="0">
                <a:effectLst/>
                <a:latin typeface="Source Sans Pro"/>
              </a:rPr>
              <a:t>E-mail: </a:t>
            </a:r>
            <a:r>
              <a:rPr lang="nl-BE" sz="1600" u="sng" dirty="0">
                <a:latin typeface="Source Sans Pro"/>
                <a:hlinkClick r:id="rId3"/>
              </a:rPr>
              <a:t>logo@logoleieland.be</a:t>
            </a:r>
            <a:br>
              <a:rPr lang="nl-BE" sz="1600" dirty="0">
                <a:latin typeface="Source Sans Pro"/>
              </a:rPr>
            </a:br>
            <a:r>
              <a:rPr lang="nl-BE" sz="1600" dirty="0">
                <a:latin typeface="Source Sans Pro"/>
              </a:rPr>
              <a:t>Website: meer informatie vind je </a:t>
            </a:r>
            <a:r>
              <a:rPr lang="nl-BE" sz="1600" dirty="0">
                <a:latin typeface="Source Sans Pro"/>
                <a:hlinkClick r:id="rId2">
                  <a:extLst>
                    <a:ext uri="{A12FA001-AC4F-418D-AE19-62706E023703}">
                      <ahyp:hlinkClr xmlns:ahyp="http://schemas.microsoft.com/office/drawing/2018/hyperlinkcolor" val="tx"/>
                    </a:ext>
                  </a:extLst>
                </a:hlinkClick>
              </a:rPr>
              <a:t>hier</a:t>
            </a:r>
            <a:r>
              <a:rPr lang="nl-BE" sz="1600" dirty="0">
                <a:latin typeface="Source Sans Pro"/>
              </a:rPr>
              <a:t>. </a:t>
            </a:r>
          </a:p>
          <a:p>
            <a:pPr marL="0" indent="0">
              <a:buNone/>
            </a:pPr>
            <a:endParaRPr lang="nl-BE"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GEZONDHEID EN MILIEU</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0482" name="Picture 2" descr="Informatieve affiche 'Warme dagen, zorg dragen' voor kinderen | Logo Midden  WV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256" y="2260735"/>
            <a:ext cx="3233241" cy="459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27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fontScale="92500" lnSpcReduction="10000"/>
          </a:bodyPr>
          <a:lstStyle/>
          <a:p>
            <a:pPr marL="0" indent="0">
              <a:buNone/>
            </a:pPr>
            <a:r>
              <a:rPr lang="nl-BE" sz="2600" b="1" dirty="0">
                <a:solidFill>
                  <a:srgbClr val="92D050"/>
                </a:solidFill>
                <a:latin typeface="Source Sans Pro"/>
              </a:rPr>
              <a:t>Wees niet gek, doe de tekencheck</a:t>
            </a:r>
            <a:endParaRPr lang="nl-BE" sz="2600" dirty="0">
              <a:solidFill>
                <a:srgbClr val="92D050"/>
              </a:solidFill>
              <a:latin typeface="Source Sans Pro"/>
            </a:endParaRPr>
          </a:p>
          <a:p>
            <a:pPr marL="0" indent="0">
              <a:buNone/>
            </a:pPr>
            <a:endParaRPr lang="nl-BE" dirty="0">
              <a:latin typeface="Source Sans Pro"/>
            </a:endParaRPr>
          </a:p>
          <a:p>
            <a:pPr marL="0" indent="0">
              <a:buNone/>
            </a:pPr>
            <a:r>
              <a:rPr lang="nl-NL" sz="1700" b="1" dirty="0">
                <a:solidFill>
                  <a:srgbClr val="92D050"/>
                </a:solidFill>
                <a:latin typeface="Source Sans Pro"/>
              </a:rPr>
              <a:t>Wat? </a:t>
            </a:r>
            <a:br>
              <a:rPr lang="nl-NL" sz="1700" dirty="0">
                <a:latin typeface="Source Sans Pro"/>
              </a:rPr>
            </a:br>
            <a:r>
              <a:rPr lang="nl-NL" sz="1700" dirty="0">
                <a:latin typeface="Source Sans Pro"/>
              </a:rPr>
              <a:t>Er zijn heel wat misverstanden omtrent teken, tekenbeten en de ziekte van Lyme. De campagne “Wees niet gek- Doe de tekencheck” wil mogelijke </a:t>
            </a:r>
            <a:r>
              <a:rPr lang="nl-NL" sz="1700" b="1" dirty="0">
                <a:latin typeface="Source Sans Pro"/>
              </a:rPr>
              <a:t>misverstanden corrigeren en informeert </a:t>
            </a:r>
            <a:r>
              <a:rPr lang="nl-NL" sz="1700" dirty="0">
                <a:latin typeface="Source Sans Pro"/>
              </a:rPr>
              <a:t>wat je kan doen om de ziekte van Lyme te voorkomen of te genezen. De campagne besteed aandacht aan 3 duidelijke handelingen die belangrijk zijn voor preventie: </a:t>
            </a:r>
            <a:r>
              <a:rPr lang="nl-NL" sz="1700" b="1" dirty="0">
                <a:latin typeface="Source Sans Pro"/>
              </a:rPr>
              <a:t>controleren, verwijderen en de symptomen opvolgen</a:t>
            </a:r>
            <a:r>
              <a:rPr lang="nl-NL" sz="1700" dirty="0">
                <a:latin typeface="Source Sans Pro"/>
              </a:rPr>
              <a:t>. </a:t>
            </a:r>
            <a:br>
              <a:rPr lang="nl-NL" sz="1700" dirty="0">
                <a:latin typeface="Source Sans Pro"/>
              </a:rPr>
            </a:br>
            <a:r>
              <a:rPr lang="nl-NL" sz="1700" dirty="0">
                <a:latin typeface="Source Sans Pro"/>
              </a:rPr>
              <a:t>Als school en als leerkracht is het zeker ook in periode van bosklassen belangrijk om hiervoor voldoende aandacht hebben. Geef als school ook voldoende informatie door aan de ouders van het kind omtrent dit thema. Folders, affiches, afbeeldingen en andere educatieve materialen kunnen hierbij van pas komen. Deze zijn te vinden op de website: klik </a:t>
            </a:r>
            <a:r>
              <a:rPr lang="nl-NL" sz="1700" dirty="0">
                <a:latin typeface="Source Sans Pro"/>
                <a:hlinkClick r:id="rId2">
                  <a:extLst>
                    <a:ext uri="{A12FA001-AC4F-418D-AE19-62706E023703}">
                      <ahyp:hlinkClr xmlns:ahyp="http://schemas.microsoft.com/office/drawing/2018/hyperlinkcolor" val="tx"/>
                    </a:ext>
                  </a:extLst>
                </a:hlinkClick>
              </a:rPr>
              <a:t>hier</a:t>
            </a:r>
            <a:r>
              <a:rPr lang="nl-NL" sz="1700" dirty="0">
                <a:latin typeface="Source Sans Pro"/>
              </a:rPr>
              <a:t>.</a:t>
            </a:r>
          </a:p>
          <a:p>
            <a:pPr marL="0" indent="0">
              <a:buNone/>
            </a:pPr>
            <a:endParaRPr lang="nl-NL" sz="1700" b="1" dirty="0">
              <a:solidFill>
                <a:srgbClr val="92D050"/>
              </a:solidFill>
              <a:latin typeface="Source Sans Pro"/>
            </a:endParaRPr>
          </a:p>
          <a:p>
            <a:pPr marL="0" indent="0">
              <a:buNone/>
            </a:pPr>
            <a:r>
              <a:rPr lang="nl-NL" sz="1700" b="1" dirty="0">
                <a:solidFill>
                  <a:srgbClr val="92D050"/>
                </a:solidFill>
                <a:latin typeface="Source Sans Pro"/>
              </a:rPr>
              <a:t>Kostprijs? </a:t>
            </a:r>
            <a:br>
              <a:rPr lang="nl-NL" sz="1700" b="1" dirty="0">
                <a:solidFill>
                  <a:srgbClr val="92D050"/>
                </a:solidFill>
                <a:latin typeface="Source Sans Pro"/>
              </a:rPr>
            </a:br>
            <a:r>
              <a:rPr lang="nl-NL" sz="1700" dirty="0">
                <a:latin typeface="Source Sans Pro"/>
              </a:rPr>
              <a:t>Gratis: Het educatief materiaal is gratis </a:t>
            </a:r>
            <a:r>
              <a:rPr lang="nl-NL" sz="1700" dirty="0">
                <a:latin typeface="Source Sans Pro"/>
                <a:hlinkClick r:id="rId2">
                  <a:extLst>
                    <a:ext uri="{A12FA001-AC4F-418D-AE19-62706E023703}">
                      <ahyp:hlinkClr xmlns:ahyp="http://schemas.microsoft.com/office/drawing/2018/hyperlinkcolor" val="tx"/>
                    </a:ext>
                  </a:extLst>
                </a:hlinkClick>
              </a:rPr>
              <a:t>hier</a:t>
            </a:r>
            <a:r>
              <a:rPr lang="nl-NL" sz="1700" dirty="0">
                <a:latin typeface="Source Sans Pro"/>
              </a:rPr>
              <a:t> te downloaden.</a:t>
            </a:r>
            <a:br>
              <a:rPr lang="nl-NL" sz="1700" dirty="0">
                <a:latin typeface="Source Sans Pro"/>
              </a:rPr>
            </a:br>
            <a:endParaRPr lang="nl-NL" sz="1700" dirty="0">
              <a:latin typeface="Source Sans Pro"/>
            </a:endParaRPr>
          </a:p>
          <a:p>
            <a:pPr marL="0" indent="0">
              <a:buNone/>
            </a:pPr>
            <a:r>
              <a:rPr lang="nl-NL" sz="1700" b="1" dirty="0">
                <a:solidFill>
                  <a:srgbClr val="92D050"/>
                </a:solidFill>
                <a:latin typeface="Source Sans Pro"/>
              </a:rPr>
              <a:t>Meer info? </a:t>
            </a:r>
            <a:br>
              <a:rPr lang="nl-NL" sz="1700" dirty="0">
                <a:latin typeface="Source Sans Pro"/>
              </a:rPr>
            </a:br>
            <a:r>
              <a:rPr lang="nl-NL" sz="1700" dirty="0">
                <a:latin typeface="Source Sans Pro"/>
              </a:rPr>
              <a:t>Telefoon: 056/44.07.94 </a:t>
            </a:r>
            <a:br>
              <a:rPr lang="nl-NL" sz="1700" dirty="0">
                <a:latin typeface="Source Sans Pro"/>
              </a:rPr>
            </a:br>
            <a:r>
              <a:rPr lang="nl-NL" sz="1700" dirty="0">
                <a:latin typeface="Source Sans Pro"/>
              </a:rPr>
              <a:t>E-mail: </a:t>
            </a:r>
            <a:r>
              <a:rPr lang="nl-NL" sz="1700" dirty="0">
                <a:latin typeface="Source Sans Pro"/>
                <a:hlinkClick r:id="rId3"/>
              </a:rPr>
              <a:t>logo@logoleieland.be</a:t>
            </a:r>
            <a:r>
              <a:rPr lang="nl-NL" sz="1700" dirty="0">
                <a:latin typeface="Source Sans Pro"/>
              </a:rPr>
              <a:t> </a:t>
            </a:r>
            <a:br>
              <a:rPr lang="nl-NL" sz="1700" dirty="0">
                <a:latin typeface="Source Sans Pro"/>
              </a:rPr>
            </a:br>
            <a:r>
              <a:rPr lang="nl-NL" sz="1700" dirty="0">
                <a:latin typeface="Source Sans Pro"/>
              </a:rPr>
              <a:t>Website: </a:t>
            </a:r>
            <a:r>
              <a:rPr lang="nl-NL" sz="1700" dirty="0">
                <a:latin typeface="Source Sans Pro"/>
                <a:hlinkClick r:id="rId4"/>
              </a:rPr>
              <a:t>www.tekenbeten.be</a:t>
            </a:r>
            <a:endParaRPr lang="nl-BE" sz="1700"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GEZONDHEID EN MILIEU</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1508" name="Picture 4" descr="Gratis campagnemateriaal voor organisaties - Tekenbet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467" y="4336869"/>
            <a:ext cx="3406887" cy="227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3252" y="1056187"/>
            <a:ext cx="10515600" cy="5300163"/>
          </a:xfrm>
        </p:spPr>
        <p:txBody>
          <a:bodyPr>
            <a:normAutofit/>
          </a:bodyPr>
          <a:lstStyle/>
          <a:p>
            <a:pPr marL="0" indent="0">
              <a:buNone/>
            </a:pPr>
            <a:r>
              <a:rPr lang="nl-BE" sz="1600" dirty="0">
                <a:latin typeface="Source Sans Pro"/>
              </a:rPr>
              <a:t>Beste leerkracht, zorgcoördinator, directie, CLB/ Pedagogische dienst -medewerker,</a:t>
            </a:r>
            <a:br>
              <a:rPr lang="nl-BE" sz="1600" dirty="0">
                <a:latin typeface="Source Sans Pro"/>
              </a:rPr>
            </a:br>
            <a:br>
              <a:rPr lang="nl-BE" sz="1600" dirty="0">
                <a:latin typeface="Source Sans Pro"/>
              </a:rPr>
            </a:br>
            <a:r>
              <a:rPr lang="nl-BE" sz="1600" dirty="0">
                <a:latin typeface="Source Sans Pro"/>
              </a:rPr>
              <a:t>Bij deze stellen wij graag het aanbod voor om binnen jouw school of klas werk te maken van gezondheid! Uiteraard is dit slechts een greep uit het volledige aanbod van allerhande partners met een aanbod omtrent gezondheid.</a:t>
            </a:r>
          </a:p>
          <a:p>
            <a:pPr marL="0" indent="0">
              <a:buNone/>
            </a:pPr>
            <a:r>
              <a:rPr lang="nl-BE" sz="1600" dirty="0">
                <a:latin typeface="Source Sans Pro"/>
              </a:rPr>
              <a:t>Laat je inspireren door tal van </a:t>
            </a:r>
            <a:r>
              <a:rPr lang="nl-BE" sz="1600" b="1" dirty="0">
                <a:latin typeface="Source Sans Pro"/>
              </a:rPr>
              <a:t>projecten, methodieken, vormingen</a:t>
            </a:r>
            <a:r>
              <a:rPr lang="nl-BE" sz="1600" dirty="0">
                <a:latin typeface="Source Sans Pro"/>
              </a:rPr>
              <a:t>… en verruim je blik op het gezondheidsbeleid op school!</a:t>
            </a:r>
            <a:br>
              <a:rPr lang="nl-BE" sz="1600" dirty="0">
                <a:latin typeface="Source Sans Pro"/>
              </a:rPr>
            </a:br>
            <a:r>
              <a:rPr lang="nl-BE" sz="1600" dirty="0">
                <a:latin typeface="Source Sans Pro"/>
              </a:rPr>
              <a:t>Er is een aparte gids beschikbaar voor zowel het </a:t>
            </a:r>
            <a:r>
              <a:rPr lang="nl-BE" sz="1600" b="1" dirty="0">
                <a:latin typeface="Source Sans Pro"/>
              </a:rPr>
              <a:t>kleuter-, lager-, secundair- als hoger onderwijs</a:t>
            </a:r>
            <a:r>
              <a:rPr lang="nl-BE" sz="1600" dirty="0">
                <a:latin typeface="Source Sans Pro"/>
              </a:rPr>
              <a:t>. Wanneer een methodiek zich specifiek richt naar leerlingen uit het </a:t>
            </a:r>
            <a:r>
              <a:rPr lang="nl-BE" sz="1600" b="1" dirty="0">
                <a:latin typeface="Source Sans Pro"/>
              </a:rPr>
              <a:t>buitengewoon onderwijs,</a:t>
            </a:r>
            <a:r>
              <a:rPr lang="nl-BE" sz="1600" dirty="0">
                <a:latin typeface="Source Sans Pro"/>
              </a:rPr>
              <a:t> dan wordt dit expliciet vermeld.</a:t>
            </a:r>
          </a:p>
          <a:p>
            <a:pPr marL="0" indent="0">
              <a:buNone/>
            </a:pPr>
            <a:r>
              <a:rPr lang="nl-BE" sz="1600" dirty="0">
                <a:latin typeface="Source Sans Pro"/>
              </a:rPr>
              <a:t>Je kan telkens op zoek gaan per thema naar wat je precies zoekt of blader even door de brochure om ideeën op te doen. De volgende </a:t>
            </a:r>
            <a:r>
              <a:rPr lang="nl-BE" sz="1600" b="1" dirty="0">
                <a:latin typeface="Source Sans Pro"/>
              </a:rPr>
              <a:t>thema’s</a:t>
            </a:r>
            <a:r>
              <a:rPr lang="nl-BE" sz="1600" dirty="0">
                <a:latin typeface="Source Sans Pro"/>
              </a:rPr>
              <a:t> kan je terug vinden in de gids:</a:t>
            </a:r>
          </a:p>
          <a:p>
            <a:pPr lvl="1"/>
            <a:r>
              <a:rPr lang="nl-BE" sz="1600" b="1" dirty="0">
                <a:latin typeface="Source Sans Pro"/>
              </a:rPr>
              <a:t>Voeding en beweging</a:t>
            </a:r>
            <a:r>
              <a:rPr lang="nl-BE" sz="1600" dirty="0">
                <a:latin typeface="Source Sans Pro"/>
              </a:rPr>
              <a:t> (werken rond gezonde voeding, bewegingstussendoortjes, sporten, speelimpulsen, tegen gaan van sedentair gedrag…) </a:t>
            </a:r>
          </a:p>
          <a:p>
            <a:pPr lvl="1"/>
            <a:r>
              <a:rPr lang="nl-BE" sz="1600" b="1" dirty="0">
                <a:latin typeface="Source Sans Pro"/>
              </a:rPr>
              <a:t>Mentaal welbevinden </a:t>
            </a:r>
            <a:r>
              <a:rPr lang="nl-BE" sz="1600" dirty="0">
                <a:latin typeface="Source Sans Pro"/>
              </a:rPr>
              <a:t> (versterken van de veerkracht, het welbevinden, praten over gevoelens…) </a:t>
            </a:r>
          </a:p>
          <a:p>
            <a:pPr lvl="1"/>
            <a:r>
              <a:rPr lang="nl-BE" sz="1600" b="1" dirty="0">
                <a:latin typeface="Source Sans Pro"/>
              </a:rPr>
              <a:t>Tabak, alcohol, illegale drugs, gokken en gamen </a:t>
            </a:r>
            <a:r>
              <a:rPr lang="nl-BE" sz="1600" dirty="0">
                <a:latin typeface="Source Sans Pro"/>
              </a:rPr>
              <a:t>(maar ook werken aan sociale vaardigheden en versterken van de weerbaarheid bij jonge kinderen) </a:t>
            </a:r>
          </a:p>
          <a:p>
            <a:pPr lvl="1"/>
            <a:r>
              <a:rPr lang="nl-BE" sz="1600" b="1" dirty="0">
                <a:latin typeface="Source Sans Pro"/>
              </a:rPr>
              <a:t>Hygiëne</a:t>
            </a:r>
            <a:r>
              <a:rPr lang="nl-BE" sz="1600" dirty="0">
                <a:latin typeface="Source Sans Pro"/>
              </a:rPr>
              <a:t> (luizen, mond- en tandhygiëne…) </a:t>
            </a:r>
          </a:p>
          <a:p>
            <a:pPr lvl="1"/>
            <a:r>
              <a:rPr lang="nl-BE" sz="1600" b="1" dirty="0">
                <a:latin typeface="Source Sans Pro"/>
              </a:rPr>
              <a:t>Relaties en seksualiteit</a:t>
            </a:r>
            <a:r>
              <a:rPr lang="nl-BE" sz="1600" dirty="0">
                <a:latin typeface="Source Sans Pro"/>
              </a:rPr>
              <a:t> (verliefd zijn, veilig vrijen, (seksueel) grensoverschrijdend gedrag…) </a:t>
            </a:r>
          </a:p>
          <a:p>
            <a:pPr lvl="1"/>
            <a:r>
              <a:rPr lang="nl-BE" sz="1600" b="1" dirty="0">
                <a:latin typeface="Source Sans Pro"/>
              </a:rPr>
              <a:t>Gezondheid en milieu</a:t>
            </a:r>
            <a:r>
              <a:rPr lang="nl-BE" sz="1600" dirty="0">
                <a:latin typeface="Source Sans Pro"/>
              </a:rPr>
              <a:t> (teken, zonnen, binnenmilieu…)</a:t>
            </a:r>
          </a:p>
          <a:p>
            <a:pPr lvl="1"/>
            <a:r>
              <a:rPr lang="nl-BE" sz="1600" b="1" dirty="0">
                <a:latin typeface="Source Sans Pro"/>
              </a:rPr>
              <a:t>Thema-overstijgend</a:t>
            </a:r>
            <a:r>
              <a:rPr lang="nl-BE" sz="1600" dirty="0">
                <a:latin typeface="Source Sans Pro"/>
              </a:rPr>
              <a:t> (gezondheidsbeleid op school, gezond opvoeden…)</a:t>
            </a:r>
          </a:p>
          <a:p>
            <a:pPr lvl="0"/>
            <a:endParaRPr lang="nl-BE" sz="3700" dirty="0">
              <a:latin typeface="Source Sans Pro"/>
            </a:endParaRPr>
          </a:p>
          <a:p>
            <a:pPr marL="0" indent="0">
              <a:buNone/>
            </a:pPr>
            <a:endParaRPr lang="nl-BE" dirty="0"/>
          </a:p>
          <a:p>
            <a:endParaRPr lang="nl-BE" dirty="0"/>
          </a:p>
        </p:txBody>
      </p:sp>
      <p:sp>
        <p:nvSpPr>
          <p:cNvPr id="8" name="Rechthoek 7"/>
          <p:cNvSpPr/>
          <p:nvPr/>
        </p:nvSpPr>
        <p:spPr>
          <a:xfrm>
            <a:off x="433252" y="355011"/>
            <a:ext cx="3254375" cy="413385"/>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2400" b="1" dirty="0">
                <a:latin typeface="Source Sans Pro"/>
              </a:rPr>
              <a:t>INLEIDING</a:t>
            </a:r>
            <a:r>
              <a:rPr lang="nl-BE" b="1" dirty="0"/>
              <a:t> </a:t>
            </a:r>
            <a:endParaRPr lang="nl-BE" dirty="0"/>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4</a:t>
            </a:fld>
            <a:endParaRPr lang="nl-BE"/>
          </a:p>
        </p:txBody>
      </p:sp>
    </p:spTree>
    <p:extLst>
      <p:ext uri="{BB962C8B-B14F-4D97-AF65-F5344CB8AC3E}">
        <p14:creationId xmlns:p14="http://schemas.microsoft.com/office/powerpoint/2010/main" val="2024137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26464" y="1045369"/>
            <a:ext cx="6540645" cy="4915217"/>
          </a:xfrm>
        </p:spPr>
        <p:txBody>
          <a:bodyPr>
            <a:normAutofit/>
          </a:bodyPr>
          <a:lstStyle/>
          <a:p>
            <a:pPr marL="0" indent="0">
              <a:buNone/>
            </a:pPr>
            <a:r>
              <a:rPr lang="nl-BE" sz="2400" b="1" dirty="0">
                <a:solidFill>
                  <a:srgbClr val="92D050"/>
                </a:solidFill>
                <a:latin typeface="Source Sans Pro"/>
              </a:rPr>
              <a:t>Milieu op school</a:t>
            </a:r>
            <a:endParaRPr lang="nl-BE" sz="2400" dirty="0">
              <a:solidFill>
                <a:srgbClr val="92D050"/>
              </a:solidFill>
              <a:latin typeface="Source Sans Pro"/>
            </a:endParaRPr>
          </a:p>
          <a:p>
            <a:pPr marL="0" indent="0">
              <a:buNone/>
            </a:pPr>
            <a:endParaRPr lang="nl-BE" dirty="0">
              <a:latin typeface="Source Sans Pro"/>
            </a:endParaRPr>
          </a:p>
          <a:p>
            <a:pPr marL="0" indent="0">
              <a:buNone/>
            </a:pPr>
            <a:r>
              <a:rPr lang="nl-NL" sz="1600" b="1" dirty="0">
                <a:solidFill>
                  <a:srgbClr val="92D050"/>
                </a:solidFill>
                <a:latin typeface="Source Sans Pro"/>
              </a:rPr>
              <a:t>Wat?</a:t>
            </a:r>
            <a:r>
              <a:rPr lang="nl-NL" sz="1600" dirty="0">
                <a:latin typeface="Source Sans Pro"/>
              </a:rPr>
              <a:t> </a:t>
            </a:r>
            <a:br>
              <a:rPr lang="nl-NL" sz="1600" dirty="0">
                <a:latin typeface="Source Sans Pro"/>
              </a:rPr>
            </a:br>
            <a:r>
              <a:rPr lang="nl-NL" sz="1600" dirty="0">
                <a:latin typeface="Source Sans Pro"/>
              </a:rPr>
              <a:t>MOS stimuleert basis- en secundaire scholen, om van de school een milieuvriendelijke en duurzame leeromgeving te maken. De MOS-begeleiders helpen je hierbij om persoonlijke doelstellingen te stellen voor jouw school. Je boekt naast milieuwinst ook educatieve winst als leerlingen verantwoordelijkheid in het milieubeleid van de school krijgen. Overigens kan je hierbij de link leggen naar o.a. gezonde voeding. </a:t>
            </a:r>
            <a:br>
              <a:rPr lang="nl-NL" sz="1600" dirty="0">
                <a:latin typeface="Source Sans Pro"/>
              </a:rPr>
            </a:br>
            <a:br>
              <a:rPr lang="nl-NL" sz="1600" b="1" dirty="0">
                <a:solidFill>
                  <a:srgbClr val="92D050"/>
                </a:solidFill>
                <a:latin typeface="Source Sans Pro"/>
              </a:rPr>
            </a:br>
            <a:r>
              <a:rPr lang="nl-NL" sz="1600" b="1" dirty="0">
                <a:solidFill>
                  <a:srgbClr val="92D050"/>
                </a:solidFill>
                <a:latin typeface="Source Sans Pro"/>
              </a:rPr>
              <a:t>Meer info? </a:t>
            </a:r>
            <a:br>
              <a:rPr lang="nl-NL" sz="1600" b="1" dirty="0">
                <a:solidFill>
                  <a:srgbClr val="92D050"/>
                </a:solidFill>
                <a:latin typeface="Source Sans Pro"/>
              </a:rPr>
            </a:br>
            <a:r>
              <a:rPr lang="nl-NL" sz="1600" dirty="0">
                <a:latin typeface="Source Sans Pro"/>
              </a:rPr>
              <a:t>E-mail: </a:t>
            </a:r>
            <a:r>
              <a:rPr lang="nl-NL" sz="1600" dirty="0">
                <a:latin typeface="Source Sans Pro"/>
                <a:hlinkClick r:id="rId2"/>
              </a:rPr>
              <a:t>mos@west-vlaanderen.be</a:t>
            </a:r>
            <a:r>
              <a:rPr lang="nl-NL" sz="1600" dirty="0">
                <a:latin typeface="Source Sans Pro"/>
              </a:rPr>
              <a:t>  </a:t>
            </a:r>
            <a:br>
              <a:rPr lang="nl-NL" sz="1600" dirty="0">
                <a:latin typeface="Source Sans Pro"/>
              </a:rPr>
            </a:br>
            <a:r>
              <a:rPr lang="nl-NL" sz="1600" dirty="0">
                <a:latin typeface="Source Sans Pro"/>
              </a:rPr>
              <a:t>Website: meer informatie vind je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GEZONDHEID EN MILIEU</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3554" name="Picture 2" descr="Onderwijs en Vorming in Bru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5369"/>
            <a:ext cx="2982029" cy="557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64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26464" y="1045369"/>
            <a:ext cx="6540645" cy="4915217"/>
          </a:xfrm>
        </p:spPr>
        <p:txBody>
          <a:bodyPr>
            <a:normAutofit/>
          </a:bodyPr>
          <a:lstStyle/>
          <a:p>
            <a:pPr marL="0" indent="0">
              <a:buNone/>
            </a:pPr>
            <a:r>
              <a:rPr lang="nl-BE" sz="2400" b="1" dirty="0">
                <a:solidFill>
                  <a:srgbClr val="92D050"/>
                </a:solidFill>
                <a:latin typeface="Source Sans Pro"/>
              </a:rPr>
              <a:t>Veilig omgaan met kraantjeswater op school</a:t>
            </a:r>
            <a:endParaRPr lang="nl-BE" sz="2400" dirty="0">
              <a:solidFill>
                <a:srgbClr val="92D050"/>
              </a:solidFill>
              <a:latin typeface="Source Sans Pro"/>
            </a:endParaRPr>
          </a:p>
          <a:p>
            <a:pPr marL="0" indent="0">
              <a:buNone/>
            </a:pPr>
            <a:endParaRPr lang="nl-BE" dirty="0">
              <a:latin typeface="Source Sans Pro"/>
            </a:endParaRPr>
          </a:p>
          <a:p>
            <a:pPr marL="0" indent="0">
              <a:buNone/>
            </a:pPr>
            <a:r>
              <a:rPr lang="nl-NL" sz="1600" b="1" dirty="0">
                <a:solidFill>
                  <a:srgbClr val="92D050"/>
                </a:solidFill>
                <a:latin typeface="Source Sans Pro"/>
              </a:rPr>
              <a:t>Wat?</a:t>
            </a:r>
            <a:r>
              <a:rPr lang="nl-NL" sz="1600" dirty="0">
                <a:latin typeface="Source Sans Pro"/>
              </a:rPr>
              <a:t> </a:t>
            </a:r>
            <a:br>
              <a:rPr lang="nl-NL" sz="1600" dirty="0">
                <a:latin typeface="Source Sans Pro"/>
              </a:rPr>
            </a:br>
            <a:r>
              <a:rPr lang="nl-NL" sz="1600" dirty="0">
                <a:latin typeface="Source Sans Pro"/>
              </a:rPr>
              <a:t>Deze folder van het Agentschap Zorg en Gezondheid en de Vlaamse Milieumaatschappij geeft richtlijnen voor schooldirecties en schoolbesturen, zodat leerlingen en leerkrachten </a:t>
            </a:r>
            <a:r>
              <a:rPr lang="nl-NL" sz="1600" b="1" dirty="0">
                <a:latin typeface="Source Sans Pro"/>
              </a:rPr>
              <a:t>veilig en gezond kraantjeswater kunnen drinken.</a:t>
            </a:r>
          </a:p>
          <a:p>
            <a:pPr marL="0" indent="0">
              <a:buNone/>
            </a:pPr>
            <a:endParaRPr lang="nl-NL" sz="1600" b="1" dirty="0">
              <a:solidFill>
                <a:srgbClr val="92D050"/>
              </a:solidFill>
              <a:latin typeface="Source Sans Pro"/>
            </a:endParaRPr>
          </a:p>
          <a:p>
            <a:pPr marL="0" indent="0">
              <a:buNone/>
            </a:pPr>
            <a:r>
              <a:rPr lang="nl-NL" sz="1600" b="1" dirty="0">
                <a:solidFill>
                  <a:srgbClr val="92D050"/>
                </a:solidFill>
                <a:latin typeface="Source Sans Pro"/>
              </a:rPr>
              <a:t>Kostprijs? </a:t>
            </a:r>
            <a:br>
              <a:rPr lang="nl-NL" sz="1600" b="1" dirty="0">
                <a:solidFill>
                  <a:srgbClr val="92D050"/>
                </a:solidFill>
                <a:latin typeface="Source Sans Pro"/>
              </a:rPr>
            </a:br>
            <a:r>
              <a:rPr lang="nl-NL" sz="1600" dirty="0">
                <a:latin typeface="Source Sans Pro"/>
              </a:rPr>
              <a:t>Gratis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te bestellen. </a:t>
            </a:r>
            <a:br>
              <a:rPr lang="nl-NL" sz="1600" b="1" dirty="0">
                <a:solidFill>
                  <a:srgbClr val="92D050"/>
                </a:solidFill>
                <a:latin typeface="Source Sans Pro"/>
              </a:rPr>
            </a:br>
            <a:br>
              <a:rPr lang="nl-NL" sz="1600" b="1" dirty="0">
                <a:solidFill>
                  <a:srgbClr val="92D050"/>
                </a:solidFill>
                <a:latin typeface="Source Sans Pro"/>
              </a:rPr>
            </a:br>
            <a:r>
              <a:rPr lang="nl-NL" sz="1600" b="1" dirty="0">
                <a:solidFill>
                  <a:srgbClr val="92D050"/>
                </a:solidFill>
                <a:latin typeface="Source Sans Pro"/>
              </a:rPr>
              <a:t>Meer info? </a:t>
            </a:r>
            <a:br>
              <a:rPr lang="nl-NL" sz="1600" b="1" dirty="0">
                <a:solidFill>
                  <a:srgbClr val="92D050"/>
                </a:solidFill>
                <a:latin typeface="Source Sans Pro"/>
              </a:rPr>
            </a:br>
            <a:r>
              <a:rPr lang="nl-NL" sz="1600" dirty="0">
                <a:latin typeface="Source Sans Pro"/>
              </a:rPr>
              <a:t>Telefoon: 056/44.07.94</a:t>
            </a:r>
            <a:br>
              <a:rPr lang="nl-NL" sz="1600" dirty="0">
                <a:latin typeface="Source Sans Pro"/>
              </a:rPr>
            </a:br>
            <a:r>
              <a:rPr lang="nl-NL" sz="1600" dirty="0">
                <a:latin typeface="Source Sans Pro"/>
              </a:rPr>
              <a:t>E-mail: logo@logoleieland.be</a:t>
            </a:r>
            <a:br>
              <a:rPr lang="nl-NL" sz="1600" dirty="0">
                <a:latin typeface="Source Sans Pro"/>
              </a:rPr>
            </a:br>
            <a:r>
              <a:rPr lang="nl-NL" sz="1600" dirty="0">
                <a:latin typeface="Source Sans Pro"/>
              </a:rPr>
              <a:t>Website: meer informatie vind je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      GEZONDHEID EN MILIEU</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4100" name="Picture 4" descr="Veilig kraantjeswater op school. Richtlijnen voor schooldirecties en  schoolbesturen | Vlaanderen.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 y="1272856"/>
            <a:ext cx="2990692" cy="42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51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5" y="743902"/>
            <a:ext cx="10285837" cy="3011745"/>
          </a:xfrm>
        </p:spPr>
        <p:txBody>
          <a:bodyPr>
            <a:normAutofit fontScale="47500" lnSpcReduction="20000"/>
          </a:bodyPr>
          <a:lstStyle/>
          <a:p>
            <a:pPr marL="0" indent="0">
              <a:buNone/>
            </a:pPr>
            <a:r>
              <a:rPr lang="nl-BE" sz="5100" b="1" dirty="0">
                <a:solidFill>
                  <a:schemeClr val="accent2"/>
                </a:solidFill>
                <a:latin typeface="Source Sans Pro"/>
              </a:rPr>
              <a:t>Leerlijnen over gezond Leven</a:t>
            </a:r>
            <a:endParaRPr lang="nl-BE" sz="5100" dirty="0">
              <a:solidFill>
                <a:schemeClr val="accent2"/>
              </a:solidFill>
              <a:latin typeface="Source Sans Pro"/>
            </a:endParaRPr>
          </a:p>
          <a:p>
            <a:pPr marL="0" indent="0">
              <a:buNone/>
            </a:pPr>
            <a:endParaRPr lang="nl-BE" dirty="0">
              <a:latin typeface="Source Sans Pro"/>
            </a:endParaRPr>
          </a:p>
          <a:p>
            <a:pPr marL="0" indent="0">
              <a:buNone/>
            </a:pPr>
            <a:r>
              <a:rPr lang="nl-BE" sz="3400" b="1" dirty="0">
                <a:solidFill>
                  <a:schemeClr val="accent2"/>
                </a:solidFill>
                <a:latin typeface="Source Sans Pro"/>
              </a:rPr>
              <a:t>Wat? </a:t>
            </a:r>
            <a:br>
              <a:rPr lang="nl-BE" sz="3400" b="1" dirty="0">
                <a:latin typeface="Source Sans Pro"/>
              </a:rPr>
            </a:br>
            <a:r>
              <a:rPr lang="nl-BE" sz="3400" dirty="0">
                <a:latin typeface="Source Sans Pro"/>
              </a:rPr>
              <a:t>Met de nieuwe online leerlijnen over gezond leven van het Vlaams Instituut Gezond Leven en VAD ontdek je met een handige zoekfunctie welke </a:t>
            </a:r>
            <a:r>
              <a:rPr lang="nl-BE" sz="3400" b="1" dirty="0">
                <a:latin typeface="Source Sans Pro"/>
              </a:rPr>
              <a:t>leerinhouden</a:t>
            </a:r>
            <a:r>
              <a:rPr lang="nl-BE" sz="3400" dirty="0">
                <a:latin typeface="Source Sans Pro"/>
              </a:rPr>
              <a:t> geschikt zijn voor jouw klasgroep, van de 1ste kleuterklas tot het 6de middelbaar. En, je vindt er ook bijhorende </a:t>
            </a:r>
            <a:r>
              <a:rPr lang="nl-BE" sz="3400" b="1" dirty="0">
                <a:latin typeface="Source Sans Pro"/>
              </a:rPr>
              <a:t>lesmaterialen</a:t>
            </a:r>
            <a:r>
              <a:rPr lang="nl-BE" sz="3400" dirty="0">
                <a:latin typeface="Source Sans Pro"/>
              </a:rPr>
              <a:t>! Er zijn leerlijnen over </a:t>
            </a:r>
            <a:r>
              <a:rPr lang="nl-BE" sz="3400" b="1" dirty="0">
                <a:latin typeface="Source Sans Pro"/>
              </a:rPr>
              <a:t>voeding, bewegen &amp; minder zitten, roken, alcohol &amp; andere drugs, gamen en gokken.</a:t>
            </a:r>
          </a:p>
          <a:p>
            <a:pPr marL="0" indent="0">
              <a:buNone/>
            </a:pPr>
            <a:r>
              <a:rPr lang="nl-BE" sz="3400" dirty="0">
                <a:latin typeface="Source Sans Pro"/>
              </a:rPr>
              <a:t>De leerlijnen hebben als doel om diverse gezondheidsthema’s verticaal en horizontaal te integreren en te verankeren in de onderwijspraktijk. Dit wil zeggen zowel in verschillende leerjaren als in verschillende leergebieden of vakken. Want gezondheid hoort niet alleen thuis in één bepaalde les rond ‘gezondheidseducatie’.</a:t>
            </a:r>
          </a:p>
          <a:p>
            <a:pPr marL="0" indent="0">
              <a:buNone/>
            </a:pPr>
            <a:r>
              <a:rPr lang="nl-BE" sz="3400" dirty="0">
                <a:latin typeface="Source Sans Pro"/>
              </a:rPr>
              <a:t>Er werd een korte </a:t>
            </a:r>
            <a:r>
              <a:rPr lang="nl-BE" sz="3400" b="1" dirty="0">
                <a:latin typeface="Source Sans Pro"/>
              </a:rPr>
              <a:t>e-</a:t>
            </a:r>
            <a:r>
              <a:rPr lang="nl-BE" sz="3400" b="1" dirty="0" err="1">
                <a:latin typeface="Source Sans Pro"/>
              </a:rPr>
              <a:t>learning</a:t>
            </a:r>
            <a:r>
              <a:rPr lang="nl-BE" sz="3400" dirty="0">
                <a:latin typeface="Source Sans Pro"/>
              </a:rPr>
              <a:t> ontwikkeld die de leerlijnen stap voor stap uitleggen alsook e-</a:t>
            </a:r>
            <a:r>
              <a:rPr lang="nl-BE" sz="3400" dirty="0" err="1">
                <a:latin typeface="Source Sans Pro"/>
              </a:rPr>
              <a:t>learnings</a:t>
            </a:r>
            <a:r>
              <a:rPr lang="nl-BE" sz="3400" dirty="0">
                <a:latin typeface="Source Sans Pro"/>
              </a:rPr>
              <a:t> rond specifieke onderwerpen. </a:t>
            </a:r>
          </a:p>
          <a:p>
            <a:pPr marL="0" indent="0">
              <a:buNone/>
            </a:pPr>
            <a:endParaRPr lang="nl-BE" sz="2900" dirty="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2"/>
          </a:solidFill>
          <a:ln w="1270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THEMA-OVERSTIJGEND</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4578" name="Picture 2" descr="Nieuwe tool 'leerlijnen over gezond leven' | Logo Brugge-Ooste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83" y="4012952"/>
            <a:ext cx="4257675" cy="202882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5159866" y="4051995"/>
            <a:ext cx="6096000" cy="2062103"/>
          </a:xfrm>
          <a:prstGeom prst="rect">
            <a:avLst/>
          </a:prstGeom>
        </p:spPr>
        <p:txBody>
          <a:bodyPr>
            <a:spAutoFit/>
          </a:bodyPr>
          <a:lstStyle/>
          <a:p>
            <a:r>
              <a:rPr lang="nl-BE" sz="1600" b="1" dirty="0">
                <a:solidFill>
                  <a:schemeClr val="accent2"/>
                </a:solidFill>
                <a:latin typeface="Source Sans Pro"/>
              </a:rPr>
              <a:t>Kostprijs?</a:t>
            </a:r>
            <a:br>
              <a:rPr lang="nl-BE" sz="1600" dirty="0">
                <a:latin typeface="Source Sans Pro"/>
              </a:rPr>
            </a:br>
            <a:r>
              <a:rPr lang="nl-BE" sz="1600" dirty="0">
                <a:latin typeface="Source Sans Pro"/>
              </a:rPr>
              <a:t>Gratis tool: klik </a:t>
            </a:r>
            <a:r>
              <a:rPr lang="nl-BE" sz="1600" dirty="0">
                <a:latin typeface="Source Sans Pro"/>
                <a:hlinkClick r:id="rId3">
                  <a:extLst>
                    <a:ext uri="{A12FA001-AC4F-418D-AE19-62706E023703}">
                      <ahyp:hlinkClr xmlns:ahyp="http://schemas.microsoft.com/office/drawing/2018/hyperlinkcolor" val="tx"/>
                    </a:ext>
                  </a:extLst>
                </a:hlinkClick>
              </a:rPr>
              <a:t>hier</a:t>
            </a:r>
            <a:r>
              <a:rPr lang="nl-BE" sz="1600" dirty="0">
                <a:latin typeface="Source Sans Pro"/>
              </a:rPr>
              <a:t>. </a:t>
            </a:r>
          </a:p>
          <a:p>
            <a:r>
              <a:rPr lang="en-US" sz="1600" dirty="0">
                <a:latin typeface="Source Sans Pro"/>
              </a:rPr>
              <a:t>E-learning: klik </a:t>
            </a:r>
            <a:r>
              <a:rPr lang="en-US" sz="1600" dirty="0">
                <a:latin typeface="Source Sans Pro"/>
                <a:hlinkClick r:id="rId4">
                  <a:extLst>
                    <a:ext uri="{A12FA001-AC4F-418D-AE19-62706E023703}">
                      <ahyp:hlinkClr xmlns:ahyp="http://schemas.microsoft.com/office/drawing/2018/hyperlinkcolor" val="tx"/>
                    </a:ext>
                  </a:extLst>
                </a:hlinkClick>
              </a:rPr>
              <a:t>hier</a:t>
            </a:r>
            <a:r>
              <a:rPr lang="en-US" sz="1600" dirty="0">
                <a:latin typeface="Source Sans Pro"/>
              </a:rPr>
              <a:t>.</a:t>
            </a:r>
            <a:r>
              <a:rPr lang="en-US" sz="1600" u="sng" dirty="0">
                <a:latin typeface="Source Sans Pro"/>
              </a:rPr>
              <a:t> </a:t>
            </a:r>
            <a:br>
              <a:rPr lang="en-US" sz="1600" u="sng" dirty="0">
                <a:latin typeface="Source Sans Pro"/>
              </a:rPr>
            </a:br>
            <a:r>
              <a:rPr lang="en-US" sz="1600" dirty="0">
                <a:latin typeface="Source Sans Pro"/>
              </a:rPr>
              <a:t> </a:t>
            </a:r>
            <a:endParaRPr lang="nl-BE" sz="1600" dirty="0">
              <a:latin typeface="Source Sans Pro"/>
            </a:endParaRPr>
          </a:p>
          <a:p>
            <a:r>
              <a:rPr lang="nl-BE" sz="1600" b="1" dirty="0">
                <a:solidFill>
                  <a:schemeClr val="accent2"/>
                </a:solidFill>
                <a:latin typeface="Source Sans Pro"/>
              </a:rPr>
              <a:t>Meer info?</a:t>
            </a:r>
            <a:br>
              <a:rPr lang="nl-BE" sz="1600" dirty="0">
                <a:solidFill>
                  <a:schemeClr val="accent2"/>
                </a:solidFill>
                <a:latin typeface="Source Sans Pro"/>
              </a:rPr>
            </a:br>
            <a:r>
              <a:rPr lang="nl-BE" sz="1600" dirty="0">
                <a:latin typeface="Source Sans Pro"/>
              </a:rPr>
              <a:t>Tel: 056/44.07.94</a:t>
            </a:r>
            <a:br>
              <a:rPr lang="nl-BE" sz="1600" dirty="0">
                <a:latin typeface="Source Sans Pro"/>
              </a:rPr>
            </a:br>
            <a:r>
              <a:rPr lang="nl-BE" sz="1600" dirty="0">
                <a:latin typeface="Source Sans Pro"/>
              </a:rPr>
              <a:t>E-mail: </a:t>
            </a:r>
            <a:r>
              <a:rPr lang="nl-BE" sz="1600" u="sng" dirty="0">
                <a:latin typeface="Source Sans Pro"/>
                <a:hlinkClick r:id="rId5"/>
              </a:rPr>
              <a:t>logo@logoleieland.be</a:t>
            </a:r>
            <a:br>
              <a:rPr lang="nl-BE" sz="1600" dirty="0">
                <a:latin typeface="Source Sans Pro"/>
              </a:rPr>
            </a:br>
            <a:r>
              <a:rPr lang="nl-BE" sz="1600" dirty="0">
                <a:latin typeface="Source Sans Pro"/>
              </a:rPr>
              <a:t>Website: meer informatie vind je </a:t>
            </a:r>
            <a:r>
              <a:rPr lang="nl-BE" sz="1600" dirty="0">
                <a:latin typeface="Source Sans Pro"/>
                <a:hlinkClick r:id="rId6">
                  <a:extLst>
                    <a:ext uri="{A12FA001-AC4F-418D-AE19-62706E023703}">
                      <ahyp:hlinkClr xmlns:ahyp="http://schemas.microsoft.com/office/drawing/2018/hyperlinkcolor" val="tx"/>
                    </a:ext>
                  </a:extLst>
                </a:hlinkClick>
              </a:rPr>
              <a:t>hier</a:t>
            </a:r>
            <a:r>
              <a:rPr lang="nl-BE" sz="1600" dirty="0">
                <a:latin typeface="Source Sans Pro"/>
              </a:rPr>
              <a:t>. </a:t>
            </a:r>
          </a:p>
        </p:txBody>
      </p:sp>
    </p:spTree>
    <p:extLst>
      <p:ext uri="{BB962C8B-B14F-4D97-AF65-F5344CB8AC3E}">
        <p14:creationId xmlns:p14="http://schemas.microsoft.com/office/powerpoint/2010/main" val="354836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fontScale="92500" lnSpcReduction="10000"/>
          </a:bodyPr>
          <a:lstStyle/>
          <a:p>
            <a:pPr marL="0" indent="0">
              <a:buNone/>
            </a:pPr>
            <a:r>
              <a:rPr lang="nl-BE" sz="2600" b="1" dirty="0">
                <a:solidFill>
                  <a:schemeClr val="accent2"/>
                </a:solidFill>
                <a:latin typeface="Source Sans Pro"/>
              </a:rPr>
              <a:t>Gezond Opvoeden (ouders)</a:t>
            </a:r>
            <a:endParaRPr lang="nl-BE" sz="2600" dirty="0">
              <a:solidFill>
                <a:schemeClr val="accent2"/>
              </a:solidFill>
              <a:latin typeface="Source Sans Pro"/>
            </a:endParaRPr>
          </a:p>
          <a:p>
            <a:pPr marL="0" indent="0">
              <a:buNone/>
            </a:pPr>
            <a:endParaRPr lang="nl-BE" dirty="0">
              <a:latin typeface="Source Sans Pro"/>
            </a:endParaRPr>
          </a:p>
          <a:p>
            <a:pPr marL="0" indent="0">
              <a:buNone/>
            </a:pPr>
            <a:r>
              <a:rPr lang="nl-BE" sz="1700" b="1" dirty="0">
                <a:solidFill>
                  <a:schemeClr val="accent2"/>
                </a:solidFill>
                <a:latin typeface="Source Sans Pro"/>
              </a:rPr>
              <a:t>Wat? </a:t>
            </a:r>
            <a:br>
              <a:rPr lang="nl-BE" sz="1700" b="1" dirty="0">
                <a:latin typeface="Source Sans Pro"/>
              </a:rPr>
            </a:br>
            <a:r>
              <a:rPr lang="nl-NL" sz="1700" dirty="0">
                <a:latin typeface="Source Sans Pro"/>
              </a:rPr>
              <a:t>Niet alleen de school heeft een belangrijke rol in het </a:t>
            </a:r>
            <a:r>
              <a:rPr lang="nl-NL" sz="1700" b="1" dirty="0">
                <a:latin typeface="Source Sans Pro"/>
              </a:rPr>
              <a:t>ontwikkelen van gezond gedrag en gezonde leefstijl</a:t>
            </a:r>
            <a:r>
              <a:rPr lang="nl-NL" sz="1700" dirty="0">
                <a:latin typeface="Source Sans Pro"/>
              </a:rPr>
              <a:t> bij kinderen en jongeren. Ook ouders staan voor de grote uitdaging. Een uitdaging die soms héél wat vragen oproept en waarbij ondersteuning meer dan welkom is. Gezond Leven ontwikkelde in samenwerking met de VAD en </a:t>
            </a:r>
            <a:r>
              <a:rPr lang="nl-NL" sz="1700" dirty="0" err="1">
                <a:latin typeface="Source Sans Pro"/>
              </a:rPr>
              <a:t>UGent</a:t>
            </a:r>
            <a:r>
              <a:rPr lang="nl-NL" sz="1700" dirty="0">
                <a:latin typeface="Source Sans Pro"/>
              </a:rPr>
              <a:t> de website </a:t>
            </a:r>
            <a:r>
              <a:rPr lang="nl-NL" sz="1700" dirty="0">
                <a:latin typeface="Source Sans Pro"/>
                <a:hlinkClick r:id="rId2">
                  <a:extLst>
                    <a:ext uri="{A12FA001-AC4F-418D-AE19-62706E023703}">
                      <ahyp:hlinkClr xmlns:ahyp="http://schemas.microsoft.com/office/drawing/2018/hyperlinkcolor" val="tx"/>
                    </a:ext>
                  </a:extLst>
                </a:hlinkClick>
              </a:rPr>
              <a:t>www.gezondopvoeden.be</a:t>
            </a:r>
            <a:r>
              <a:rPr lang="nl-NL" sz="1700" dirty="0">
                <a:latin typeface="Source Sans Pro"/>
              </a:rPr>
              <a:t>. Een website met </a:t>
            </a:r>
            <a:r>
              <a:rPr lang="nl-NL" sz="1700" b="1" dirty="0">
                <a:latin typeface="Source Sans Pro"/>
              </a:rPr>
              <a:t>tips, informatie en handvaten </a:t>
            </a:r>
            <a:r>
              <a:rPr lang="nl-NL" sz="1700" dirty="0">
                <a:latin typeface="Source Sans Pro"/>
              </a:rPr>
              <a:t>voor de praktijk. Ze krijgen er antwoorden op vragen zoals: </a:t>
            </a:r>
            <a:r>
              <a:rPr lang="nl-NL" sz="1700" i="1" dirty="0">
                <a:latin typeface="Source Sans Pro"/>
              </a:rPr>
              <a:t>Hoe leer ik mijn kind groenten eten? Hoe ga ik als ouder verstandig om met computertijd en stimuleer ik mijn kind tot voldoende beweging? Hoe leer ik mijn kind gezonde keuzes maken?, </a:t>
            </a:r>
            <a:r>
              <a:rPr lang="nl-NL" sz="1700" dirty="0">
                <a:latin typeface="Source Sans Pro"/>
              </a:rPr>
              <a:t>... Werken jullie op school rond één of meerdere van de gezondheidsthema’s die aan bod komen op www.gezondopvoeden.be, dan is het zinvol in communicatie naar de ouders ((nieuws)brieven, schoolwebsite, brochure, schoolkrant, agenda, …) te verwijzen naar deze website. Ouders lezen er tips hoe ze de gezondheidsboodschappen die hun kinderen op school mee krijgen, ook thuis kunnen toepassen.</a:t>
            </a:r>
          </a:p>
          <a:p>
            <a:pPr marL="0" indent="0">
              <a:buNone/>
            </a:pPr>
            <a:r>
              <a:rPr lang="nl-NL" sz="1700" dirty="0">
                <a:latin typeface="Source Sans Pro"/>
              </a:rPr>
              <a:t>Bij Logo Leieland kan je overigens </a:t>
            </a:r>
            <a:r>
              <a:rPr lang="nl-NL" sz="1700" b="1" dirty="0">
                <a:latin typeface="Source Sans Pro"/>
              </a:rPr>
              <a:t>gratis postkaarten </a:t>
            </a:r>
            <a:r>
              <a:rPr lang="nl-NL" sz="1700" dirty="0">
                <a:latin typeface="Source Sans Pro"/>
              </a:rPr>
              <a:t>bestellen. </a:t>
            </a:r>
          </a:p>
          <a:p>
            <a:pPr marL="0" indent="0">
              <a:buNone/>
            </a:pPr>
            <a:endParaRPr lang="nl-NL" sz="1700" b="1" dirty="0">
              <a:solidFill>
                <a:srgbClr val="7030A0"/>
              </a:solidFill>
              <a:latin typeface="Source Sans Pro"/>
            </a:endParaRPr>
          </a:p>
          <a:p>
            <a:pPr marL="0" indent="0">
              <a:buNone/>
            </a:pPr>
            <a:r>
              <a:rPr lang="nl-BE" sz="1700" b="1" dirty="0">
                <a:solidFill>
                  <a:schemeClr val="accent2"/>
                </a:solidFill>
                <a:latin typeface="Source Sans Pro"/>
              </a:rPr>
              <a:t>Meer info?</a:t>
            </a:r>
            <a:r>
              <a:rPr lang="nl-BE" sz="1700" dirty="0">
                <a:solidFill>
                  <a:schemeClr val="accent2"/>
                </a:solidFill>
                <a:latin typeface="Source Sans Pro"/>
              </a:rPr>
              <a:t> </a:t>
            </a:r>
            <a:br>
              <a:rPr lang="nl-BE" sz="1700" dirty="0">
                <a:solidFill>
                  <a:schemeClr val="accent2"/>
                </a:solidFill>
                <a:latin typeface="Source Sans Pro"/>
              </a:rPr>
            </a:br>
            <a:r>
              <a:rPr lang="nl-BE" sz="1700" dirty="0">
                <a:latin typeface="Source Sans Pro"/>
              </a:rPr>
              <a:t>Telefoon: 056/44.07.94 </a:t>
            </a:r>
            <a:br>
              <a:rPr lang="nl-BE" sz="1700" dirty="0">
                <a:latin typeface="Source Sans Pro"/>
              </a:rPr>
            </a:br>
            <a:r>
              <a:rPr lang="nl-BE" sz="1700" dirty="0">
                <a:latin typeface="Source Sans Pro"/>
              </a:rPr>
              <a:t>E-mail: </a:t>
            </a:r>
            <a:r>
              <a:rPr lang="nl-BE" sz="1700" dirty="0">
                <a:latin typeface="Source Sans Pro"/>
                <a:hlinkClick r:id="rId3"/>
              </a:rPr>
              <a:t>logo@logoleieland.be</a:t>
            </a:r>
            <a:br>
              <a:rPr lang="nl-BE" sz="1700" dirty="0">
                <a:latin typeface="Source Sans Pro"/>
              </a:rPr>
            </a:br>
            <a:r>
              <a:rPr lang="nl-BE" sz="1700" dirty="0">
                <a:latin typeface="Source Sans Pro"/>
              </a:rPr>
              <a:t>Website: meer informatie vind je </a:t>
            </a:r>
            <a:r>
              <a:rPr lang="nl-BE" sz="1700" dirty="0">
                <a:latin typeface="Source Sans Pro"/>
                <a:hlinkClick r:id="rId2">
                  <a:extLst>
                    <a:ext uri="{A12FA001-AC4F-418D-AE19-62706E023703}">
                      <ahyp:hlinkClr xmlns:ahyp="http://schemas.microsoft.com/office/drawing/2018/hyperlinkcolor" val="tx"/>
                    </a:ext>
                  </a:extLst>
                </a:hlinkClick>
              </a:rPr>
              <a:t>hier</a:t>
            </a:r>
            <a:r>
              <a:rPr lang="nl-BE" sz="17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43</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2"/>
          </a:solidFill>
          <a:ln w="1270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THEMA-OVERSTIJGEND</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5602" name="Picture 2" descr="Gezond Opvoeden | Logo Waas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788" y="4302760"/>
            <a:ext cx="3211646" cy="226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473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58892"/>
            <a:ext cx="9292334" cy="4915217"/>
          </a:xfrm>
        </p:spPr>
        <p:txBody>
          <a:bodyPr>
            <a:normAutofit/>
          </a:bodyPr>
          <a:lstStyle/>
          <a:p>
            <a:pPr marL="0" indent="0">
              <a:buNone/>
            </a:pPr>
            <a:r>
              <a:rPr lang="nl-BE" sz="2400" b="1" dirty="0">
                <a:solidFill>
                  <a:schemeClr val="accent2"/>
                </a:solidFill>
                <a:latin typeface="Source Sans Pro"/>
              </a:rPr>
              <a:t>Gezonde school</a:t>
            </a:r>
            <a:endParaRPr lang="nl-BE" sz="2400" dirty="0">
              <a:solidFill>
                <a:schemeClr val="accent2"/>
              </a:solidFill>
              <a:latin typeface="Source Sans Pro"/>
            </a:endParaRPr>
          </a:p>
          <a:p>
            <a:pPr marL="0" indent="0">
              <a:buNone/>
            </a:pPr>
            <a:endParaRPr lang="nl-BE" dirty="0">
              <a:latin typeface="Source Sans Pro"/>
            </a:endParaRPr>
          </a:p>
          <a:p>
            <a:pPr marL="0" indent="0">
              <a:buNone/>
            </a:pPr>
            <a:r>
              <a:rPr lang="nl-BE" sz="1600" b="1" dirty="0">
                <a:solidFill>
                  <a:schemeClr val="accent2"/>
                </a:solidFill>
                <a:latin typeface="Source Sans Pro"/>
              </a:rPr>
              <a:t>Wat? </a:t>
            </a:r>
            <a:br>
              <a:rPr lang="nl-BE" sz="1600" b="1" dirty="0">
                <a:latin typeface="Source Sans Pro"/>
              </a:rPr>
            </a:br>
            <a:r>
              <a:rPr lang="nl-NL" sz="1600" dirty="0">
                <a:latin typeface="Source Sans Pro"/>
              </a:rPr>
              <a:t>Gezonde school is de website met alle informatie die van belang is bij het uitwerken van een </a:t>
            </a:r>
            <a:r>
              <a:rPr lang="nl-NL" sz="1600" b="1" dirty="0">
                <a:latin typeface="Source Sans Pro"/>
              </a:rPr>
              <a:t>gezondheidsbeleid op school</a:t>
            </a:r>
            <a:r>
              <a:rPr lang="nl-NL" sz="1600" dirty="0">
                <a:latin typeface="Source Sans Pro"/>
              </a:rPr>
              <a:t>. Je kan er ondersteunende </a:t>
            </a:r>
            <a:r>
              <a:rPr lang="nl-NL" sz="1600" b="1" dirty="0">
                <a:latin typeface="Source Sans Pro"/>
              </a:rPr>
              <a:t>instrumenten</a:t>
            </a:r>
            <a:r>
              <a:rPr lang="nl-NL" sz="1600" dirty="0">
                <a:latin typeface="Source Sans Pro"/>
              </a:rPr>
              <a:t> terugvinden voor de opmaak van je beleid, nieuwsitems en een overzicht van kwalitatieve pakketten en materialen. </a:t>
            </a:r>
          </a:p>
          <a:p>
            <a:pPr marL="0" indent="0">
              <a:buNone/>
            </a:pPr>
            <a:endParaRPr lang="nl-NL" sz="1600" b="1" dirty="0">
              <a:solidFill>
                <a:schemeClr val="accent2"/>
              </a:solidFill>
              <a:latin typeface="Source Sans Pro"/>
            </a:endParaRPr>
          </a:p>
          <a:p>
            <a:pPr marL="0" indent="0">
              <a:buNone/>
            </a:pPr>
            <a:r>
              <a:rPr lang="nl-NL" sz="1600" b="1" dirty="0">
                <a:solidFill>
                  <a:schemeClr val="accent2"/>
                </a:solidFill>
                <a:latin typeface="Source Sans Pro"/>
              </a:rPr>
              <a:t>Meer info? </a:t>
            </a:r>
            <a:br>
              <a:rPr lang="nl-NL" sz="1600" dirty="0">
                <a:latin typeface="Source Sans Pro"/>
              </a:rPr>
            </a:br>
            <a:r>
              <a:rPr lang="nl-NL" sz="1600" dirty="0">
                <a:latin typeface="Source Sans Pro"/>
              </a:rPr>
              <a:t>Telefoon: 056/44.07.94</a:t>
            </a:r>
            <a:br>
              <a:rPr lang="nl-NL" sz="1600" dirty="0">
                <a:latin typeface="Source Sans Pro"/>
              </a:rPr>
            </a:br>
            <a:r>
              <a:rPr lang="nl-NL" sz="1600" dirty="0">
                <a:latin typeface="Source Sans Pro"/>
              </a:rPr>
              <a:t>E-mail: </a:t>
            </a:r>
            <a:r>
              <a:rPr lang="nl-NL" sz="1600" dirty="0">
                <a:latin typeface="Source Sans Pro"/>
                <a:hlinkClick r:id="rId2"/>
              </a:rPr>
              <a:t>logo@logoleieland.be</a:t>
            </a:r>
            <a:br>
              <a:rPr lang="nl-NL" sz="1600" dirty="0">
                <a:latin typeface="Source Sans Pro"/>
              </a:rPr>
            </a:br>
            <a:r>
              <a:rPr lang="nl-NL" sz="1600" dirty="0">
                <a:latin typeface="Source Sans Pro"/>
              </a:rPr>
              <a:t> Website: meer informatie vind je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2"/>
          </a:solidFill>
          <a:ln w="1270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THEMA-OVERSTIJGEND</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6626" name="Picture 2" descr="Wat is een gezondheidsbeleid op school? | Gezond Le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35" y="2993550"/>
            <a:ext cx="5462119" cy="386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41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45</a:t>
            </a:fld>
            <a:endParaRPr lang="nl-BE"/>
          </a:p>
        </p:txBody>
      </p:sp>
      <p:pic>
        <p:nvPicPr>
          <p:cNvPr id="5" name="Afbeelding 4" descr="Afbeelding met tekst&#10;&#10;Automatisch gegenereerde beschrijving"/>
          <p:cNvPicPr/>
          <p:nvPr/>
        </p:nvPicPr>
        <p:blipFill>
          <a:blip r:embed="rId2">
            <a:extLst>
              <a:ext uri="{28A0092B-C50C-407E-A947-70E740481C1C}">
                <a14:useLocalDpi xmlns:a14="http://schemas.microsoft.com/office/drawing/2010/main" val="0"/>
              </a:ext>
            </a:extLst>
          </a:blip>
          <a:stretch>
            <a:fillRect/>
          </a:stretch>
        </p:blipFill>
        <p:spPr>
          <a:xfrm>
            <a:off x="0" y="-629920"/>
            <a:ext cx="12237720" cy="7595553"/>
          </a:xfrm>
          <a:prstGeom prst="rect">
            <a:avLst/>
          </a:prstGeom>
        </p:spPr>
      </p:pic>
    </p:spTree>
    <p:extLst>
      <p:ext uri="{BB962C8B-B14F-4D97-AF65-F5344CB8AC3E}">
        <p14:creationId xmlns:p14="http://schemas.microsoft.com/office/powerpoint/2010/main" val="374179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3252" y="996133"/>
            <a:ext cx="10515600" cy="5463449"/>
          </a:xfrm>
        </p:spPr>
        <p:txBody>
          <a:bodyPr>
            <a:normAutofit fontScale="25000" lnSpcReduction="20000"/>
          </a:bodyPr>
          <a:lstStyle/>
          <a:p>
            <a:pPr marL="0" indent="0">
              <a:buNone/>
            </a:pPr>
            <a:r>
              <a:rPr lang="nl-BE" sz="6400" dirty="0">
                <a:latin typeface="Source Sans Pro"/>
              </a:rPr>
              <a:t>In de rechter bovenhoek is telkens aangeduid om welk soort interventie het gaat: </a:t>
            </a:r>
          </a:p>
          <a:p>
            <a:pPr lvl="1"/>
            <a:r>
              <a:rPr lang="nl-BE" sz="6400" b="1" dirty="0">
                <a:latin typeface="Source Sans Pro"/>
              </a:rPr>
              <a:t>Educatief materiaal</a:t>
            </a:r>
            <a:r>
              <a:rPr lang="nl-BE" sz="6400" dirty="0">
                <a:latin typeface="Source Sans Pro"/>
              </a:rPr>
              <a:t> (spelmateriaal, methodieken te gebruiken in de klas of school, lesmateriaal…) </a:t>
            </a:r>
          </a:p>
          <a:p>
            <a:pPr lvl="1"/>
            <a:r>
              <a:rPr lang="nl-BE" sz="6400" b="1" dirty="0">
                <a:latin typeface="Source Sans Pro"/>
              </a:rPr>
              <a:t>Projecten</a:t>
            </a:r>
            <a:r>
              <a:rPr lang="nl-BE" sz="6400" dirty="0">
                <a:latin typeface="Source Sans Pro"/>
              </a:rPr>
              <a:t> (projecten binnen je school of klas) </a:t>
            </a:r>
          </a:p>
          <a:p>
            <a:pPr lvl="1"/>
            <a:r>
              <a:rPr lang="nl-BE" sz="6400" dirty="0">
                <a:latin typeface="Source Sans Pro"/>
              </a:rPr>
              <a:t>ouders…)</a:t>
            </a:r>
          </a:p>
          <a:p>
            <a:pPr lvl="1"/>
            <a:r>
              <a:rPr lang="nl-BE" sz="6400" b="1" dirty="0">
                <a:latin typeface="Source Sans Pro"/>
              </a:rPr>
              <a:t>Workshop</a:t>
            </a:r>
            <a:r>
              <a:rPr lang="nl-BE" sz="6400" dirty="0">
                <a:latin typeface="Source Sans Pro"/>
              </a:rPr>
              <a:t> (workshop gericht naar leerlingen, ouders…) </a:t>
            </a:r>
          </a:p>
          <a:p>
            <a:pPr lvl="1"/>
            <a:r>
              <a:rPr lang="nl-BE" sz="6400" b="1" dirty="0">
                <a:latin typeface="Source Sans Pro"/>
              </a:rPr>
              <a:t>Vormingen</a:t>
            </a:r>
            <a:r>
              <a:rPr lang="nl-BE" sz="6400" dirty="0">
                <a:latin typeface="Source Sans Pro"/>
              </a:rPr>
              <a:t> (vormingen voor leerkrachten, directie, zorgcoördinatoren om zelf aan de slag te gaan rond een specifiek thema) </a:t>
            </a:r>
          </a:p>
          <a:p>
            <a:pPr lvl="1"/>
            <a:r>
              <a:rPr lang="nl-BE" sz="6400" b="1" dirty="0">
                <a:latin typeface="Source Sans Pro"/>
              </a:rPr>
              <a:t>Beleidsmateriaal</a:t>
            </a:r>
            <a:r>
              <a:rPr lang="nl-BE" sz="6400" dirty="0">
                <a:latin typeface="Source Sans Pro"/>
              </a:rPr>
              <a:t> (ondersteuningsmethodiek in de uitbouw van een breder gezondheidsbeleid op school of in de klas) </a:t>
            </a:r>
          </a:p>
          <a:p>
            <a:pPr lvl="1"/>
            <a:r>
              <a:rPr lang="nl-BE" sz="6400" b="1" dirty="0">
                <a:latin typeface="Source Sans Pro"/>
              </a:rPr>
              <a:t>Ondersteuning</a:t>
            </a:r>
            <a:r>
              <a:rPr lang="nl-BE" sz="6400" dirty="0">
                <a:latin typeface="Source Sans Pro"/>
              </a:rPr>
              <a:t> (achtergrondinformatie voor de leerkracht, extra ondersteuning voor ouders, …)</a:t>
            </a:r>
            <a:endParaRPr lang="nl-BE" sz="6400" dirty="0"/>
          </a:p>
          <a:p>
            <a:pPr marL="0" indent="0">
              <a:buNone/>
            </a:pPr>
            <a:endParaRPr lang="nl-BE" sz="6400" dirty="0">
              <a:latin typeface="Source Sans Pro"/>
            </a:endParaRPr>
          </a:p>
          <a:p>
            <a:pPr marL="0" indent="0">
              <a:buNone/>
            </a:pPr>
            <a:r>
              <a:rPr lang="nl-BE" sz="6400" dirty="0">
                <a:latin typeface="Source Sans Pro"/>
              </a:rPr>
              <a:t>Veel plezier en aarzel niet om contact met ons op te nemen bij vragen.</a:t>
            </a:r>
          </a:p>
          <a:p>
            <a:endParaRPr lang="nl-BE" sz="6400" dirty="0">
              <a:latin typeface="Source Sans Pro"/>
            </a:endParaRPr>
          </a:p>
          <a:p>
            <a:endParaRPr lang="nl-BE" sz="6400" dirty="0">
              <a:latin typeface="Source Sans Pro"/>
            </a:endParaRPr>
          </a:p>
          <a:p>
            <a:endParaRPr lang="nl-BE" sz="6400" dirty="0">
              <a:latin typeface="Source Sans Pro"/>
            </a:endParaRPr>
          </a:p>
          <a:p>
            <a:pPr marL="0" indent="0">
              <a:buNone/>
            </a:pPr>
            <a:endParaRPr lang="nl-BE" sz="6400" dirty="0">
              <a:latin typeface="Source Sans Pro"/>
            </a:endParaRPr>
          </a:p>
          <a:p>
            <a:pPr marL="0" indent="0">
              <a:buNone/>
            </a:pPr>
            <a:r>
              <a:rPr lang="nl-BE" sz="6400" dirty="0">
                <a:latin typeface="Source Sans Pro"/>
              </a:rPr>
              <a:t>Gezonde groeten,</a:t>
            </a:r>
          </a:p>
          <a:p>
            <a:pPr marL="0" indent="0">
              <a:buNone/>
            </a:pPr>
            <a:r>
              <a:rPr lang="nl-BE" sz="6400" b="1" dirty="0">
                <a:latin typeface="Source Sans Pro"/>
              </a:rPr>
              <a:t>Logo Leieland</a:t>
            </a:r>
            <a:br>
              <a:rPr lang="nl-BE" sz="6400" dirty="0">
                <a:latin typeface="Source Sans Pro"/>
              </a:rPr>
            </a:br>
            <a:br>
              <a:rPr lang="nl-BE" sz="6400" dirty="0">
                <a:latin typeface="Source Sans Pro"/>
              </a:rPr>
            </a:br>
            <a:r>
              <a:rPr lang="nl-BE" sz="6400" dirty="0">
                <a:latin typeface="Source Sans Pro"/>
              </a:rPr>
              <a:t>President Kennedypark 10, 8500 Kortrijk</a:t>
            </a:r>
          </a:p>
          <a:p>
            <a:pPr marL="0" indent="0">
              <a:buNone/>
            </a:pPr>
            <a:br>
              <a:rPr lang="nl-BE" sz="6400" dirty="0">
                <a:latin typeface="Source Sans Pro"/>
              </a:rPr>
            </a:br>
            <a:r>
              <a:rPr lang="nl-BE" sz="6400" dirty="0">
                <a:latin typeface="Source Sans Pro"/>
              </a:rPr>
              <a:t>056/44.07.94</a:t>
            </a:r>
            <a:br>
              <a:rPr lang="nl-BE" sz="6400" dirty="0">
                <a:latin typeface="Source Sans Pro"/>
              </a:rPr>
            </a:br>
            <a:r>
              <a:rPr lang="nl-BE" sz="6400" u="sng" dirty="0">
                <a:latin typeface="Source Sans Pro"/>
                <a:hlinkClick r:id="rId3"/>
              </a:rPr>
              <a:t>info@logoleieland.be</a:t>
            </a:r>
            <a:endParaRPr lang="nl-BE" sz="6400" dirty="0">
              <a:latin typeface="Source Sans Pro"/>
            </a:endParaRPr>
          </a:p>
          <a:p>
            <a:endParaRPr lang="nl-BE" dirty="0"/>
          </a:p>
        </p:txBody>
      </p:sp>
      <p:sp>
        <p:nvSpPr>
          <p:cNvPr id="2" name="Tijdelijke aanduiding voor dianummer 1"/>
          <p:cNvSpPr>
            <a:spLocks noGrp="1"/>
          </p:cNvSpPr>
          <p:nvPr>
            <p:ph type="sldNum" sz="quarter" idx="12"/>
          </p:nvPr>
        </p:nvSpPr>
        <p:spPr/>
        <p:txBody>
          <a:bodyPr/>
          <a:lstStyle/>
          <a:p>
            <a:fld id="{7C0F7DF6-0891-4C89-AB79-072BFD111A44}" type="slidenum">
              <a:rPr lang="nl-BE" smtClean="0"/>
              <a:t>5</a:t>
            </a:fld>
            <a:endParaRPr lang="nl-BE"/>
          </a:p>
        </p:txBody>
      </p:sp>
      <p:pic>
        <p:nvPicPr>
          <p:cNvPr id="9" name="Afbeelding 8"/>
          <p:cNvPicPr/>
          <p:nvPr/>
        </p:nvPicPr>
        <p:blipFill>
          <a:blip r:embed="rId4" cstate="print">
            <a:extLst>
              <a:ext uri="{28A0092B-C50C-407E-A947-70E740481C1C}">
                <a14:useLocalDpi xmlns:a14="http://schemas.microsoft.com/office/drawing/2010/main" val="0"/>
              </a:ext>
            </a:extLst>
          </a:blip>
          <a:stretch>
            <a:fillRect/>
          </a:stretch>
        </p:blipFill>
        <p:spPr>
          <a:xfrm>
            <a:off x="4969511" y="5077822"/>
            <a:ext cx="2252980" cy="1381760"/>
          </a:xfrm>
          <a:prstGeom prst="rect">
            <a:avLst/>
          </a:prstGeom>
        </p:spPr>
      </p:pic>
    </p:spTree>
    <p:extLst>
      <p:ext uri="{BB962C8B-B14F-4D97-AF65-F5344CB8AC3E}">
        <p14:creationId xmlns:p14="http://schemas.microsoft.com/office/powerpoint/2010/main" val="102441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3"/>
            <a:ext cx="9292334" cy="5343388"/>
          </a:xfrm>
        </p:spPr>
        <p:txBody>
          <a:bodyPr vert="horz" lIns="91440" tIns="45720" rIns="91440" bIns="45720" rtlCol="0" anchor="t">
            <a:normAutofit/>
          </a:bodyPr>
          <a:lstStyle/>
          <a:p>
            <a:pPr marL="0" indent="0">
              <a:buNone/>
            </a:pPr>
            <a:r>
              <a:rPr lang="nl-BE" sz="2400" b="1" dirty="0">
                <a:solidFill>
                  <a:srgbClr val="7030A0"/>
                </a:solidFill>
                <a:latin typeface="Source Sans Pro"/>
              </a:rPr>
              <a:t>De Proefkampioen</a:t>
            </a:r>
            <a:endParaRPr lang="nl-BE" sz="2400" dirty="0">
              <a:solidFill>
                <a:srgbClr val="7030A0"/>
              </a:solidFill>
              <a:latin typeface="Source Sans Pro"/>
            </a:endParaRPr>
          </a:p>
          <a:p>
            <a:pPr marL="0" indent="0">
              <a:buNone/>
            </a:pPr>
            <a:endParaRPr lang="nl-BE" dirty="0">
              <a:latin typeface="Source Sans Pro"/>
            </a:endParaRPr>
          </a:p>
          <a:p>
            <a:pPr marL="0" indent="0">
              <a:buNone/>
            </a:pPr>
            <a:r>
              <a:rPr lang="nl-BE" sz="1600" b="1" dirty="0">
                <a:solidFill>
                  <a:srgbClr val="7030A0"/>
                </a:solidFill>
                <a:latin typeface="Source Sans Pro"/>
              </a:rPr>
              <a:t>Wat? </a:t>
            </a:r>
            <a:br>
              <a:rPr lang="nl-BE" sz="1600" b="1" dirty="0">
                <a:latin typeface="Source Sans Pro"/>
              </a:rPr>
            </a:br>
            <a:r>
              <a:rPr lang="nl-NL" sz="1600" dirty="0">
                <a:latin typeface="Source Sans Pro"/>
              </a:rPr>
              <a:t>Met ‘de Proefkampioen-koffer’ wordt een reis gemaakt doorheen de wereld van de zintuigen. Kinderen voelen, proeven, ruiken, horen en kijken. Al spelend en experimenterend maken ze kennis met de vier </a:t>
            </a:r>
            <a:r>
              <a:rPr lang="nl-NL" sz="1600" b="1" dirty="0">
                <a:latin typeface="Source Sans Pro"/>
              </a:rPr>
              <a:t>basissmaken</a:t>
            </a:r>
            <a:r>
              <a:rPr lang="nl-NL" sz="1600" dirty="0">
                <a:latin typeface="Source Sans Pro"/>
              </a:rPr>
              <a:t>: zuur, zout, zoet en bitter. De koffer bestaat uit proefmateriaal, een handleiding en een proefpas voor elk kind. Met de proefkampioen kunnen aan de hand van de proefpas ook eenvoudig ouders betrokken worden. Met de proefkampioen krijgt gezonde voeding, de voedingsdriehoek, fruit en groenten een plaats in de lessen. Het kan een aanknopingspunt zijn om afspraken te maken over de dranken en tussendoortjes die de kinderen meebrengen naar school.</a:t>
            </a:r>
            <a:br>
              <a:rPr lang="nl-BE" sz="1600" dirty="0">
                <a:latin typeface="Source Sans Pro"/>
              </a:rPr>
            </a:br>
            <a:endParaRPr lang="nl-BE" sz="1600" dirty="0">
              <a:latin typeface="Source Sans Pro"/>
            </a:endParaRPr>
          </a:p>
          <a:p>
            <a:pPr marL="0" indent="0">
              <a:buNone/>
            </a:pPr>
            <a:r>
              <a:rPr lang="nl-BE" sz="1600" b="1" dirty="0">
                <a:solidFill>
                  <a:srgbClr val="7030A0"/>
                </a:solidFill>
                <a:latin typeface="Source Sans Pro"/>
              </a:rPr>
              <a:t>Kostprijs?</a:t>
            </a:r>
            <a:r>
              <a:rPr lang="nl-BE" sz="1600" dirty="0">
                <a:solidFill>
                  <a:srgbClr val="7030A0"/>
                </a:solidFill>
                <a:latin typeface="Source Sans Pro"/>
              </a:rPr>
              <a:t> </a:t>
            </a:r>
            <a:br>
              <a:rPr lang="nl-BE" sz="1600" dirty="0">
                <a:latin typeface="Source Sans Pro"/>
              </a:rPr>
            </a:br>
            <a:r>
              <a:rPr lang="nl-BE" sz="1600" dirty="0">
                <a:latin typeface="Source Sans Pro"/>
              </a:rPr>
              <a:t>D</a:t>
            </a:r>
            <a:r>
              <a:rPr lang="nl-BE" sz="1600" dirty="0">
                <a:effectLst/>
                <a:latin typeface="Source Sans Pro"/>
              </a:rPr>
              <a:t>e proefkoffer kan je gratis </a:t>
            </a:r>
            <a:r>
              <a:rPr lang="nl-BE" sz="1600" dirty="0">
                <a:effectLst/>
                <a:latin typeface="Source Sans Pro"/>
                <a:hlinkClick r:id="rId3">
                  <a:extLst>
                    <a:ext uri="{A12FA001-AC4F-418D-AE19-62706E023703}">
                      <ahyp:hlinkClr xmlns:ahyp="http://schemas.microsoft.com/office/drawing/2018/hyperlinkcolor" val="tx"/>
                    </a:ext>
                  </a:extLst>
                </a:hlinkClick>
              </a:rPr>
              <a:t>hier</a:t>
            </a:r>
            <a:r>
              <a:rPr lang="nl-BE" sz="1600" dirty="0">
                <a:effectLst/>
                <a:latin typeface="Source Sans Pro"/>
              </a:rPr>
              <a:t> reserveren</a:t>
            </a:r>
            <a:r>
              <a:rPr lang="nl-BE" sz="1600" dirty="0">
                <a:latin typeface="Source Sans Pro"/>
              </a:rPr>
              <a:t>. </a:t>
            </a:r>
            <a:endParaRPr lang="nl-BE" sz="1600">
              <a:latin typeface="Source Sans Pro"/>
              <a:ea typeface="Source Sans Pro"/>
            </a:endParaRPr>
          </a:p>
          <a:p>
            <a:pPr marL="0" indent="0">
              <a:buNone/>
            </a:pPr>
            <a:r>
              <a:rPr lang="nl-BE" sz="1600" dirty="0">
                <a:latin typeface="Source Sans Pro"/>
                <a:ea typeface="Source Sans Pro"/>
              </a:rPr>
              <a:t>Voor elke leerling is ook een proefkampioenpas voorzien.</a:t>
            </a:r>
          </a:p>
          <a:p>
            <a:pPr marL="0" indent="0">
              <a:lnSpc>
                <a:spcPct val="107000"/>
              </a:lnSpc>
              <a:spcAft>
                <a:spcPts val="800"/>
              </a:spcAft>
              <a:buNone/>
            </a:pPr>
            <a:br>
              <a:rPr lang="nl-BE" sz="1600" b="1" dirty="0">
                <a:solidFill>
                  <a:srgbClr val="7030A0"/>
                </a:solidFill>
                <a:latin typeface="Source Sans Pro"/>
              </a:rPr>
            </a:br>
            <a:r>
              <a:rPr lang="nl-BE" sz="1600" b="1" dirty="0">
                <a:solidFill>
                  <a:srgbClr val="7030A0"/>
                </a:solidFill>
                <a:latin typeface="Source Sans Pro"/>
              </a:rPr>
              <a:t>Meer info?</a:t>
            </a:r>
            <a:r>
              <a:rPr lang="nl-BE" sz="1600" dirty="0">
                <a:solidFill>
                  <a:srgbClr val="7030A0"/>
                </a:solidFill>
                <a:latin typeface="Source Sans Pro"/>
              </a:rPr>
              <a:t> </a:t>
            </a:r>
            <a:br>
              <a:rPr lang="nl-BE" sz="1600" dirty="0">
                <a:latin typeface="Source Sans Pro"/>
              </a:rPr>
            </a:br>
            <a:r>
              <a:rPr lang="nl-BE" sz="1600" dirty="0">
                <a:latin typeface="Source Sans Pro"/>
              </a:rPr>
              <a:t>Telefoon: 056/44.07.94 </a:t>
            </a:r>
            <a:br>
              <a:rPr lang="nl-BE" sz="1600" dirty="0">
                <a:latin typeface="Source Sans Pro"/>
              </a:rPr>
            </a:br>
            <a:r>
              <a:rPr lang="nl-BE" sz="1600" dirty="0">
                <a:latin typeface="Source Sans Pro"/>
              </a:rPr>
              <a:t>E-mail: </a:t>
            </a:r>
            <a:r>
              <a:rPr lang="nl-BE" sz="1600" dirty="0">
                <a:latin typeface="Source Sans Pro"/>
                <a:hlinkClick r:id="rId4"/>
              </a:rPr>
              <a:t>logo@logoleieland.be</a:t>
            </a:r>
            <a:endParaRPr lang="nl-BE" sz="1600" dirty="0">
              <a:latin typeface="Source Sans Pro"/>
            </a:endParaRPr>
          </a:p>
          <a:p>
            <a:pPr marL="0" indent="0">
              <a:buNone/>
            </a:pPr>
            <a:endParaRPr lang="nl-BE" sz="2600" dirty="0"/>
          </a:p>
          <a:p>
            <a:pPr marL="0" indent="0">
              <a:buNone/>
            </a:pPr>
            <a:endParaRPr lang="nl-BE" sz="2600" dirty="0"/>
          </a:p>
          <a:p>
            <a:pPr marL="0" indent="0">
              <a:buNone/>
            </a:pPr>
            <a:endParaRPr lang="nl-BE" sz="2600" dirty="0"/>
          </a:p>
          <a:p>
            <a:pPr marL="0" indent="0">
              <a:buNone/>
            </a:pPr>
            <a:endParaRPr lang="nl-BE" sz="2600" dirty="0"/>
          </a:p>
          <a:p>
            <a:pPr marL="0" indent="0">
              <a:buNone/>
            </a:pPr>
            <a:endParaRPr lang="nl-BE" sz="2600"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4098" name="Picture 2" descr="De Proefkampio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44" y="3736793"/>
            <a:ext cx="3935640" cy="261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4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3"/>
            <a:ext cx="9292334" cy="4228692"/>
          </a:xfrm>
        </p:spPr>
        <p:txBody>
          <a:bodyPr>
            <a:normAutofit/>
          </a:bodyPr>
          <a:lstStyle/>
          <a:p>
            <a:pPr marL="0" indent="0">
              <a:buNone/>
            </a:pPr>
            <a:r>
              <a:rPr lang="nl-BE" sz="2400" b="1" dirty="0">
                <a:solidFill>
                  <a:srgbClr val="7030A0"/>
                </a:solidFill>
                <a:latin typeface="Source Sans Pro"/>
              </a:rPr>
              <a:t>Pim Pompoenkwartet </a:t>
            </a:r>
            <a:br>
              <a:rPr lang="nl-BE" sz="2400" b="1" dirty="0">
                <a:solidFill>
                  <a:srgbClr val="7030A0"/>
                </a:solidFill>
                <a:latin typeface="Source Sans Pro"/>
              </a:rPr>
            </a:br>
            <a:r>
              <a:rPr lang="nl-BE" sz="1800" b="1" dirty="0">
                <a:solidFill>
                  <a:srgbClr val="7030A0"/>
                </a:solidFill>
                <a:latin typeface="Source Sans Pro"/>
              </a:rPr>
              <a:t>(vanaf 5 jaar)</a:t>
            </a:r>
            <a:endParaRPr lang="nl-BE" sz="1800" dirty="0">
              <a:solidFill>
                <a:srgbClr val="7030A0"/>
              </a:solidFill>
              <a:latin typeface="Source Sans Pro"/>
            </a:endParaRPr>
          </a:p>
          <a:p>
            <a:pPr marL="0" indent="0">
              <a:buNone/>
            </a:pPr>
            <a:endParaRPr lang="nl-BE" dirty="0">
              <a:latin typeface="Source Sans Pro"/>
            </a:endParaRPr>
          </a:p>
          <a:p>
            <a:pPr marL="0" indent="0">
              <a:buNone/>
            </a:pPr>
            <a:r>
              <a:rPr lang="nl-BE" sz="1600" b="1" dirty="0">
                <a:solidFill>
                  <a:srgbClr val="7030A0"/>
                </a:solidFill>
                <a:latin typeface="Source Sans Pro"/>
              </a:rPr>
              <a:t>Wat? </a:t>
            </a:r>
            <a:br>
              <a:rPr lang="nl-BE" sz="1600" b="1" dirty="0">
                <a:latin typeface="Source Sans Pro"/>
              </a:rPr>
            </a:br>
            <a:r>
              <a:rPr lang="nl-NL" sz="1600" dirty="0">
                <a:latin typeface="Source Sans Pro"/>
              </a:rPr>
              <a:t>Met het Pim Pompoen kwartetspel komen kinderen op een speelse manier in contact met groenten. Samen met Pim Pompoen ontdekken kinderen </a:t>
            </a:r>
            <a:r>
              <a:rPr lang="nl-NL" sz="1600" b="1" dirty="0">
                <a:latin typeface="Source Sans Pro"/>
              </a:rPr>
              <a:t>hoe groenten groeien </a:t>
            </a:r>
            <a:r>
              <a:rPr lang="nl-NL" sz="1600" dirty="0">
                <a:latin typeface="Source Sans Pro"/>
              </a:rPr>
              <a:t>uit een zaadje en hoe ze die groenten lekker kunnen </a:t>
            </a:r>
            <a:r>
              <a:rPr lang="nl-NL" sz="1600" b="1" dirty="0">
                <a:latin typeface="Source Sans Pro"/>
              </a:rPr>
              <a:t>verwerken</a:t>
            </a:r>
            <a:r>
              <a:rPr lang="nl-NL" sz="1600" dirty="0">
                <a:latin typeface="Source Sans Pro"/>
              </a:rPr>
              <a:t>. Er worden 9 groenten in beeld gebracht: van zaadje, naar plant, tot groente en gerecht. In de brochure staat bij elke groente een lekker recept dat makkelijk te bereiden is..</a:t>
            </a:r>
            <a:br>
              <a:rPr lang="nl-BE" sz="1600" dirty="0">
                <a:latin typeface="Source Sans Pro"/>
              </a:rPr>
            </a:br>
            <a:endParaRPr lang="nl-BE" sz="1600" dirty="0">
              <a:latin typeface="Source Sans Pro"/>
            </a:endParaRPr>
          </a:p>
          <a:p>
            <a:pPr marL="0" indent="0">
              <a:buNone/>
            </a:pPr>
            <a:r>
              <a:rPr lang="nl-BE" sz="1600" b="1" dirty="0">
                <a:solidFill>
                  <a:srgbClr val="7030A0"/>
                </a:solidFill>
                <a:latin typeface="Source Sans Pro"/>
              </a:rPr>
              <a:t>Kostprijs?</a:t>
            </a:r>
            <a:r>
              <a:rPr lang="nl-BE" sz="1600" dirty="0">
                <a:solidFill>
                  <a:srgbClr val="7030A0"/>
                </a:solidFill>
                <a:latin typeface="Source Sans Pro"/>
              </a:rPr>
              <a:t> </a:t>
            </a:r>
            <a:br>
              <a:rPr lang="nl-BE" sz="1600" dirty="0">
                <a:latin typeface="Source Sans Pro"/>
              </a:rPr>
            </a:br>
            <a:r>
              <a:rPr lang="nl-BE" sz="1600" dirty="0">
                <a:latin typeface="Source Sans Pro"/>
              </a:rPr>
              <a:t>Het kwartetspel kan je </a:t>
            </a:r>
            <a:r>
              <a:rPr lang="nl-NL" sz="1600" dirty="0">
                <a:latin typeface="Source Sans Pro"/>
              </a:rPr>
              <a:t>gratis </a:t>
            </a:r>
            <a:r>
              <a:rPr lang="nl-NL" sz="1600" dirty="0">
                <a:latin typeface="Source Sans Pro"/>
                <a:hlinkClick r:id="rId3">
                  <a:extLst>
                    <a:ext uri="{A12FA001-AC4F-418D-AE19-62706E023703}">
                      <ahyp:hlinkClr xmlns:ahyp="http://schemas.microsoft.com/office/drawing/2018/hyperlinkcolor" val="tx"/>
                    </a:ext>
                  </a:extLst>
                </a:hlinkClick>
              </a:rPr>
              <a:t>hier</a:t>
            </a:r>
            <a:r>
              <a:rPr lang="nl-NL" sz="1600" dirty="0">
                <a:latin typeface="Source Sans Pro"/>
              </a:rPr>
              <a:t> ontlenen bij Logo Leieland.</a:t>
            </a:r>
          </a:p>
          <a:p>
            <a:pPr marL="0" indent="0">
              <a:buNone/>
            </a:pPr>
            <a:br>
              <a:rPr lang="nl-BE" sz="1600" b="1" dirty="0">
                <a:solidFill>
                  <a:srgbClr val="7030A0"/>
                </a:solidFill>
                <a:latin typeface="Source Sans Pro"/>
              </a:rPr>
            </a:br>
            <a:r>
              <a:rPr lang="nl-BE" sz="1600" b="1" dirty="0">
                <a:solidFill>
                  <a:srgbClr val="7030A0"/>
                </a:solidFill>
                <a:latin typeface="Source Sans Pro"/>
              </a:rPr>
              <a:t>Meer info?</a:t>
            </a:r>
            <a:r>
              <a:rPr lang="nl-BE" sz="1600" dirty="0">
                <a:solidFill>
                  <a:srgbClr val="7030A0"/>
                </a:solidFill>
                <a:latin typeface="Source Sans Pro"/>
              </a:rPr>
              <a:t> </a:t>
            </a:r>
            <a:br>
              <a:rPr lang="nl-BE" sz="1600" dirty="0">
                <a:latin typeface="Source Sans Pro"/>
              </a:rPr>
            </a:br>
            <a:r>
              <a:rPr lang="nl-BE" sz="1600" dirty="0">
                <a:latin typeface="Source Sans Pro"/>
              </a:rPr>
              <a:t>Telefoon: 056/44.07.94 </a:t>
            </a:r>
            <a:br>
              <a:rPr lang="nl-BE" sz="1600" dirty="0">
                <a:latin typeface="Source Sans Pro"/>
              </a:rPr>
            </a:br>
            <a:r>
              <a:rPr lang="nl-BE" sz="1600" dirty="0">
                <a:latin typeface="Source Sans Pro"/>
              </a:rPr>
              <a:t>E-mail: </a:t>
            </a:r>
            <a:r>
              <a:rPr lang="nl-BE" sz="1600" dirty="0">
                <a:latin typeface="Source Sans Pro"/>
                <a:hlinkClick r:id="rId4"/>
              </a:rPr>
              <a:t>logo@logoleieland.be</a:t>
            </a:r>
            <a:r>
              <a:rPr lang="nl-BE"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5122" name="Picture 2" descr="Wie is Pim Pompoen? | Ve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398" y="4072800"/>
            <a:ext cx="2248036" cy="22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85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8631208" cy="5612448"/>
          </a:xfrm>
        </p:spPr>
        <p:txBody>
          <a:bodyPr>
            <a:normAutofit fontScale="92500" lnSpcReduction="10000"/>
          </a:bodyPr>
          <a:lstStyle/>
          <a:p>
            <a:pPr marL="0" indent="0">
              <a:buNone/>
            </a:pPr>
            <a:r>
              <a:rPr lang="nl-BE" sz="2600" b="1" dirty="0">
                <a:solidFill>
                  <a:srgbClr val="7030A0"/>
                </a:solidFill>
                <a:latin typeface="Source Sans Pro"/>
              </a:rPr>
              <a:t>Gezond gebeten voor Kiddies</a:t>
            </a:r>
          </a:p>
          <a:p>
            <a:pPr marL="0" indent="0">
              <a:buNone/>
            </a:pPr>
            <a:endParaRPr lang="nl-BE" sz="2600" dirty="0">
              <a:latin typeface="Source Sans Pro"/>
            </a:endParaRPr>
          </a:p>
          <a:p>
            <a:pPr marL="0" indent="0">
              <a:buNone/>
            </a:pPr>
            <a:r>
              <a:rPr lang="nl-BE" sz="1700" b="1" dirty="0">
                <a:solidFill>
                  <a:srgbClr val="7030A0"/>
                </a:solidFill>
                <a:latin typeface="Source Sans Pro"/>
              </a:rPr>
              <a:t>Wat? </a:t>
            </a:r>
            <a:br>
              <a:rPr lang="nl-BE" sz="1700" b="1" dirty="0">
                <a:solidFill>
                  <a:srgbClr val="7030A0"/>
                </a:solidFill>
                <a:latin typeface="Source Sans Pro"/>
              </a:rPr>
            </a:br>
            <a:r>
              <a:rPr lang="nl-NL" sz="1700" dirty="0">
                <a:latin typeface="Source Sans Pro"/>
              </a:rPr>
              <a:t>Kleuters gezonde eetgewoonten aanleren is soms een uitdaging voor zorgfiguren. Ze hebben vaak een eigen willetje en kiezen meestal niet vanzelf voor een gezond eetpatroon.</a:t>
            </a:r>
            <a:r>
              <a:rPr lang="nl-BE" sz="1700" dirty="0">
                <a:latin typeface="Source Sans Pro"/>
              </a:rPr>
              <a:t> </a:t>
            </a:r>
            <a:r>
              <a:rPr lang="nl-NL" sz="1700" dirty="0">
                <a:latin typeface="Source Sans Pro"/>
              </a:rPr>
              <a:t>Ouders en opvoeders zijn vaak op zoek naar praktische informatie en bruikbare tips om hun kleuter vlot en ontspannen gezond te leren eten.</a:t>
            </a:r>
            <a:r>
              <a:rPr lang="nl-BE" sz="1700" dirty="0">
                <a:latin typeface="Source Sans Pro"/>
              </a:rPr>
              <a:t> </a:t>
            </a:r>
            <a:r>
              <a:rPr lang="nl-NL" sz="1700" dirty="0">
                <a:latin typeface="Source Sans Pro"/>
              </a:rPr>
              <a:t>NICE (Nutrition Information Center) heeft in samenwerking met het Vlaams Instituut Gezond Leven, Eetexpert, de Vlaamse Vereniging Kindergeneeskunde en de Vlaamse Beroepsvereniging van Diëtisten </a:t>
            </a:r>
            <a:r>
              <a:rPr lang="nl-NL" sz="1700" b="1" dirty="0">
                <a:latin typeface="Source Sans Pro"/>
              </a:rPr>
              <a:t>nieuw informatie- en sensibilisatiemateriaal </a:t>
            </a:r>
            <a:r>
              <a:rPr lang="nl-BE" sz="1700" dirty="0">
                <a:latin typeface="Source Sans Pro"/>
              </a:rPr>
              <a:t>rond gezonde voeding en eetgewoontes voor kleuters ontwikkeld. Ideaal om ouders van kleuters te informeren over en te sensibiliseren voor het belang van een gezonde voeding voor hun kind.</a:t>
            </a:r>
          </a:p>
          <a:p>
            <a:pPr marL="0" indent="0">
              <a:buNone/>
            </a:pPr>
            <a:r>
              <a:rPr lang="nl-NL" sz="1700" dirty="0">
                <a:latin typeface="Source Sans Pro"/>
              </a:rPr>
              <a:t>Er is het </a:t>
            </a:r>
            <a:r>
              <a:rPr lang="nl-NL" sz="1700" b="1" dirty="0">
                <a:latin typeface="Source Sans Pro"/>
              </a:rPr>
              <a:t>boekje</a:t>
            </a:r>
            <a:r>
              <a:rPr lang="nl-NL" sz="1700" dirty="0">
                <a:latin typeface="Source Sans Pro"/>
              </a:rPr>
              <a:t> ‘Gezond gebeten voor </a:t>
            </a:r>
            <a:r>
              <a:rPr lang="nl-NL" sz="1700" dirty="0" err="1">
                <a:latin typeface="Source Sans Pro"/>
              </a:rPr>
              <a:t>Kiddies</a:t>
            </a:r>
            <a:r>
              <a:rPr lang="nl-NL" sz="1700" dirty="0">
                <a:latin typeface="Source Sans Pro"/>
              </a:rPr>
              <a:t>’ (gratis te bestellen maar ook online interactief te doorbladeren), een </a:t>
            </a:r>
            <a:r>
              <a:rPr lang="nl-NL" sz="1700" b="1" dirty="0">
                <a:latin typeface="Source Sans Pro"/>
              </a:rPr>
              <a:t>online spelletje </a:t>
            </a:r>
            <a:r>
              <a:rPr lang="nl-NL" sz="1700" dirty="0">
                <a:latin typeface="Source Sans Pro"/>
              </a:rPr>
              <a:t>op kleutermaat en bijkomend </a:t>
            </a:r>
            <a:r>
              <a:rPr lang="nl-NL" sz="1700" b="1" dirty="0">
                <a:latin typeface="Source Sans Pro"/>
              </a:rPr>
              <a:t>informatiemateriaal</a:t>
            </a:r>
            <a:r>
              <a:rPr lang="nl-NL" sz="1700" dirty="0">
                <a:latin typeface="Source Sans Pro"/>
              </a:rPr>
              <a:t> voor voedings- en gezondheidsprofessionals.</a:t>
            </a:r>
            <a:r>
              <a:rPr lang="nl-BE" sz="1700" dirty="0">
                <a:latin typeface="Source Sans Pro"/>
              </a:rPr>
              <a:t>‘Gezond gebeten voor </a:t>
            </a:r>
            <a:r>
              <a:rPr lang="nl-BE" sz="1700" dirty="0" err="1">
                <a:latin typeface="Source Sans Pro"/>
              </a:rPr>
              <a:t>Kiddies</a:t>
            </a:r>
            <a:r>
              <a:rPr lang="nl-BE" sz="1700" dirty="0">
                <a:latin typeface="Source Sans Pro"/>
              </a:rPr>
              <a:t>’ vervangt het weetjesboekje ‘1 2 3 aan tafel’</a:t>
            </a:r>
          </a:p>
          <a:p>
            <a:pPr marL="0" indent="0">
              <a:buNone/>
            </a:pPr>
            <a:endParaRPr lang="nl-BE" sz="1700" b="1" dirty="0">
              <a:solidFill>
                <a:srgbClr val="7030A0"/>
              </a:solidFill>
              <a:latin typeface="Source Sans Pro"/>
            </a:endParaRPr>
          </a:p>
          <a:p>
            <a:pPr marL="0" indent="0">
              <a:buNone/>
            </a:pPr>
            <a:r>
              <a:rPr lang="nl-BE" sz="1700" b="1" dirty="0">
                <a:solidFill>
                  <a:srgbClr val="7030A0"/>
                </a:solidFill>
                <a:latin typeface="Source Sans Pro"/>
              </a:rPr>
              <a:t>Kostprijs?</a:t>
            </a:r>
            <a:r>
              <a:rPr lang="nl-BE" sz="1700" dirty="0">
                <a:solidFill>
                  <a:srgbClr val="7030A0"/>
                </a:solidFill>
                <a:latin typeface="Source Sans Pro"/>
              </a:rPr>
              <a:t> </a:t>
            </a:r>
            <a:br>
              <a:rPr lang="nl-BE" sz="1700" dirty="0">
                <a:latin typeface="Source Sans Pro"/>
              </a:rPr>
            </a:br>
            <a:r>
              <a:rPr lang="nl-NL" sz="1700" dirty="0">
                <a:latin typeface="Source Sans Pro"/>
              </a:rPr>
              <a:t>Gratis </a:t>
            </a:r>
            <a:r>
              <a:rPr lang="nl-NL" sz="1700" dirty="0">
                <a:latin typeface="Source Sans Pro"/>
                <a:hlinkClick r:id="rId2">
                  <a:extLst>
                    <a:ext uri="{A12FA001-AC4F-418D-AE19-62706E023703}">
                      <ahyp:hlinkClr xmlns:ahyp="http://schemas.microsoft.com/office/drawing/2018/hyperlinkcolor" val="tx"/>
                    </a:ext>
                  </a:extLst>
                </a:hlinkClick>
              </a:rPr>
              <a:t>hier</a:t>
            </a:r>
            <a:r>
              <a:rPr lang="nl-NL" sz="1700" dirty="0">
                <a:latin typeface="Source Sans Pro"/>
              </a:rPr>
              <a:t> te downloaden en te bestellen. </a:t>
            </a:r>
            <a:br>
              <a:rPr lang="nl-NL" sz="1700" dirty="0">
                <a:latin typeface="Source Sans Pro"/>
              </a:rPr>
            </a:br>
            <a:endParaRPr lang="nl-BE" sz="1700" b="1" dirty="0">
              <a:solidFill>
                <a:srgbClr val="7030A0"/>
              </a:solidFill>
              <a:latin typeface="Source Sans Pro"/>
            </a:endParaRPr>
          </a:p>
          <a:p>
            <a:pPr marL="0" indent="0">
              <a:buNone/>
            </a:pPr>
            <a:r>
              <a:rPr lang="nl-BE" sz="1700" b="1" dirty="0">
                <a:solidFill>
                  <a:srgbClr val="7030A0"/>
                </a:solidFill>
                <a:latin typeface="Source Sans Pro"/>
              </a:rPr>
              <a:t>Meer info?</a:t>
            </a:r>
            <a:r>
              <a:rPr lang="nl-BE" sz="1700" dirty="0">
                <a:solidFill>
                  <a:srgbClr val="7030A0"/>
                </a:solidFill>
                <a:latin typeface="Source Sans Pro"/>
              </a:rPr>
              <a:t> </a:t>
            </a:r>
            <a:br>
              <a:rPr lang="nl-BE" sz="1700" dirty="0">
                <a:solidFill>
                  <a:srgbClr val="7030A0"/>
                </a:solidFill>
                <a:latin typeface="Source Sans Pro"/>
              </a:rPr>
            </a:br>
            <a:r>
              <a:rPr lang="nl-BE" sz="1700" dirty="0">
                <a:latin typeface="Source Sans Pro"/>
              </a:rPr>
              <a:t>Telefoon: 056/44.07.94 </a:t>
            </a:r>
            <a:br>
              <a:rPr lang="nl-BE" sz="1700" dirty="0">
                <a:latin typeface="Source Sans Pro"/>
              </a:rPr>
            </a:br>
            <a:r>
              <a:rPr lang="nl-BE" sz="1700" dirty="0">
                <a:latin typeface="Source Sans Pro"/>
              </a:rPr>
              <a:t>E-mail: </a:t>
            </a:r>
            <a:r>
              <a:rPr lang="nl-BE" sz="1700" dirty="0">
                <a:latin typeface="Source Sans Pro"/>
                <a:hlinkClick r:id="rId3"/>
              </a:rPr>
              <a:t>logo@logoleieland.be</a:t>
            </a:r>
            <a:r>
              <a:rPr lang="nl-BE" sz="17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6" name="Picture 2" descr="Boekje 'Gezond Gebeten voor Kidd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1684" y="4476677"/>
            <a:ext cx="3034299" cy="194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0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dirty="0">
                <a:solidFill>
                  <a:srgbClr val="7030A0"/>
                </a:solidFill>
                <a:latin typeface="Source Sans Pro"/>
              </a:rPr>
              <a:t>Wild van Water</a:t>
            </a:r>
            <a:endParaRPr lang="nl-BE" sz="2400" dirty="0">
              <a:solidFill>
                <a:srgbClr val="7030A0"/>
              </a:solidFill>
              <a:latin typeface="Source Sans Pro"/>
            </a:endParaRPr>
          </a:p>
          <a:p>
            <a:pPr marL="0" indent="0">
              <a:buNone/>
            </a:pPr>
            <a:br>
              <a:rPr lang="nl-BE" dirty="0">
                <a:latin typeface="Source Sans Pro"/>
              </a:rPr>
            </a:br>
            <a:r>
              <a:rPr lang="nl-BE" sz="1600" b="1" dirty="0">
                <a:solidFill>
                  <a:srgbClr val="7030A0"/>
                </a:solidFill>
                <a:latin typeface="Source Sans Pro"/>
              </a:rPr>
              <a:t>Wat? </a:t>
            </a:r>
            <a:br>
              <a:rPr lang="nl-BE" sz="1600" b="1" dirty="0">
                <a:latin typeface="Source Sans Pro"/>
              </a:rPr>
            </a:br>
            <a:r>
              <a:rPr lang="nl-NL" sz="1600" dirty="0">
                <a:latin typeface="Source Sans Pro"/>
              </a:rPr>
              <a:t>‘Wild van water’ is een educatief pakket voor het basisonderwijs om een </a:t>
            </a:r>
            <a:r>
              <a:rPr lang="nl-NL" sz="1600" b="1" dirty="0">
                <a:latin typeface="Source Sans Pro"/>
              </a:rPr>
              <a:t>drink- en plasbeleid</a:t>
            </a:r>
            <a:r>
              <a:rPr lang="nl-NL" sz="1600" dirty="0">
                <a:latin typeface="Source Sans Pro"/>
              </a:rPr>
              <a:t> op school te installeren. Het heeft als doel om leerlingen voldoende water te leren drinken en op een natuurlijke wijze te laten plassen. Er is een apart pakket voor het kleuteronderwijs, eerste graad lager, tweede graad lager en derde graad lager onderwijs. </a:t>
            </a:r>
            <a:br>
              <a:rPr lang="nl-BE" sz="1600" dirty="0">
                <a:latin typeface="Source Sans Pro"/>
              </a:rPr>
            </a:br>
            <a:endParaRPr lang="nl-BE" sz="1600" dirty="0">
              <a:latin typeface="Source Sans Pro"/>
            </a:endParaRPr>
          </a:p>
          <a:p>
            <a:pPr marL="0" indent="0">
              <a:buNone/>
            </a:pPr>
            <a:r>
              <a:rPr lang="nl-BE" sz="1600" b="1" dirty="0">
                <a:solidFill>
                  <a:srgbClr val="7030A0"/>
                </a:solidFill>
                <a:latin typeface="Source Sans Pro"/>
              </a:rPr>
              <a:t>Kostprijs?</a:t>
            </a:r>
            <a:r>
              <a:rPr lang="nl-BE" sz="1600" dirty="0">
                <a:solidFill>
                  <a:srgbClr val="7030A0"/>
                </a:solidFill>
                <a:latin typeface="Source Sans Pro"/>
              </a:rPr>
              <a:t> </a:t>
            </a:r>
            <a:br>
              <a:rPr lang="nl-BE" sz="1600" dirty="0">
                <a:latin typeface="Source Sans Pro"/>
              </a:rPr>
            </a:br>
            <a:r>
              <a:rPr lang="nl-NL" sz="1600" dirty="0">
                <a:latin typeface="Source Sans Pro"/>
              </a:rPr>
              <a:t>Gratis </a:t>
            </a:r>
            <a:r>
              <a:rPr lang="nl-NL" sz="1600" dirty="0">
                <a:latin typeface="Source Sans Pro"/>
                <a:hlinkClick r:id="rId2">
                  <a:extLst>
                    <a:ext uri="{A12FA001-AC4F-418D-AE19-62706E023703}">
                      <ahyp:hlinkClr xmlns:ahyp="http://schemas.microsoft.com/office/drawing/2018/hyperlinkcolor" val="tx"/>
                    </a:ext>
                  </a:extLst>
                </a:hlinkClick>
              </a:rPr>
              <a:t>hier</a:t>
            </a:r>
            <a:r>
              <a:rPr lang="nl-NL" sz="1600" dirty="0">
                <a:latin typeface="Source Sans Pro"/>
              </a:rPr>
              <a:t> te ontlenen bij Logo Leieland.</a:t>
            </a:r>
          </a:p>
          <a:p>
            <a:pPr marL="0" indent="0">
              <a:buNone/>
            </a:pPr>
            <a:br>
              <a:rPr lang="nl-BE" sz="1600" b="1" dirty="0">
                <a:solidFill>
                  <a:srgbClr val="7030A0"/>
                </a:solidFill>
                <a:latin typeface="Source Sans Pro"/>
              </a:rPr>
            </a:br>
            <a:r>
              <a:rPr lang="nl-BE" sz="1600" b="1" dirty="0">
                <a:solidFill>
                  <a:srgbClr val="7030A0"/>
                </a:solidFill>
                <a:latin typeface="Source Sans Pro"/>
              </a:rPr>
              <a:t>Meer info?</a:t>
            </a:r>
            <a:r>
              <a:rPr lang="nl-BE" sz="1600" dirty="0">
                <a:solidFill>
                  <a:srgbClr val="7030A0"/>
                </a:solidFill>
                <a:latin typeface="Source Sans Pro"/>
              </a:rPr>
              <a:t> </a:t>
            </a:r>
            <a:br>
              <a:rPr lang="nl-BE" sz="1600" dirty="0">
                <a:latin typeface="Source Sans Pro"/>
              </a:rPr>
            </a:br>
            <a:r>
              <a:rPr lang="nl-BE" sz="1600" dirty="0">
                <a:latin typeface="Source Sans Pro"/>
              </a:rPr>
              <a:t>Telefoon: 056/44.07.94 </a:t>
            </a:r>
            <a:br>
              <a:rPr lang="nl-BE" sz="1600" dirty="0">
                <a:latin typeface="Source Sans Pro"/>
              </a:rPr>
            </a:br>
            <a:r>
              <a:rPr lang="nl-BE" sz="1600" dirty="0">
                <a:latin typeface="Source Sans Pro"/>
              </a:rPr>
              <a:t>E-mail: </a:t>
            </a:r>
            <a:r>
              <a:rPr lang="nl-BE" sz="1600" dirty="0">
                <a:latin typeface="Source Sans Pro"/>
                <a:hlinkClick r:id="rId3"/>
              </a:rPr>
              <a:t>logo@logoleieland.be</a:t>
            </a:r>
            <a:r>
              <a:rPr lang="nl-BE" sz="1600" dirty="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148" name="Picture 4" descr="https://logoleieland.be/sites/default/files/styles/material_picture/public/materials/Wild%20van%20water%202.JPG?itok=ha9n4gKE&amp;c=8941f9b0e81bb00b4a536552655f9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622" y="3869802"/>
            <a:ext cx="3558812" cy="266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80103"/>
      </p:ext>
    </p:extLst>
  </p:cSld>
  <p:clrMapOvr>
    <a:masterClrMapping/>
  </p:clrMapOvr>
</p:sld>
</file>

<file path=ppt/theme/theme1.xml><?xml version="1.0" encoding="utf-8"?>
<a:theme xmlns:a="http://schemas.openxmlformats.org/drawingml/2006/main" name="Kantoorthema">
  <a:themeElements>
    <a:clrScheme name="Aangepast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C00000"/>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387703-a66d-446a-ada8-386a5f08e610">
      <Terms xmlns="http://schemas.microsoft.com/office/infopath/2007/PartnerControls"/>
    </lcf76f155ced4ddcb4097134ff3c332f>
    <TaxCatchAll xmlns="1e92e01d-58f4-4114-8ec4-27d432d195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BF5AEC551D2647A8345739B042E7BE" ma:contentTypeVersion="16" ma:contentTypeDescription="Een nieuw document maken." ma:contentTypeScope="" ma:versionID="f5435e93e5282877155b14e5ce8a91a8">
  <xsd:schema xmlns:xsd="http://www.w3.org/2001/XMLSchema" xmlns:xs="http://www.w3.org/2001/XMLSchema" xmlns:p="http://schemas.microsoft.com/office/2006/metadata/properties" xmlns:ns2="88387703-a66d-446a-ada8-386a5f08e610" xmlns:ns3="1e92e01d-58f4-4114-8ec4-27d432d195db" targetNamespace="http://schemas.microsoft.com/office/2006/metadata/properties" ma:root="true" ma:fieldsID="7aca1d61a1c5f19eaa6eb8d1a7c406bc" ns2:_="" ns3:_="">
    <xsd:import namespace="88387703-a66d-446a-ada8-386a5f08e610"/>
    <xsd:import namespace="1e92e01d-58f4-4114-8ec4-27d432d195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87703-a66d-446a-ada8-386a5f08e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d45ee95-5268-48ab-ae6c-85fa015fc9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92e01d-58f4-4114-8ec4-27d432d195d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6766012-2f23-4556-9b8c-9f2e94a31b19}" ma:internalName="TaxCatchAll" ma:showField="CatchAllData" ma:web="1e92e01d-58f4-4114-8ec4-27d432d195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7338B7-6B6A-4B41-9901-BB0D61B64546}">
  <ds:schemaRefs>
    <ds:schemaRef ds:uri="http://purl.org/dc/elements/1.1/"/>
    <ds:schemaRef ds:uri="http://schemas.microsoft.com/office/2006/documentManagement/types"/>
    <ds:schemaRef ds:uri="1e92e01d-58f4-4114-8ec4-27d432d195db"/>
    <ds:schemaRef ds:uri="88387703-a66d-446a-ada8-386a5f08e61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C7545D3-A10E-43C5-91EF-1CA6FE984A3C}">
  <ds:schemaRefs>
    <ds:schemaRef ds:uri="http://schemas.microsoft.com/sharepoint/v3/contenttype/forms"/>
  </ds:schemaRefs>
</ds:datastoreItem>
</file>

<file path=customXml/itemProps3.xml><?xml version="1.0" encoding="utf-8"?>
<ds:datastoreItem xmlns:ds="http://schemas.openxmlformats.org/officeDocument/2006/customXml" ds:itemID="{EA4856BE-36DA-4E5C-87C1-EF1CF7DE4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87703-a66d-446a-ada8-386a5f08e610"/>
    <ds:schemaRef ds:uri="1e92e01d-58f4-4114-8ec4-27d432d19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2047</TotalTime>
  <Words>6657</Words>
  <Application>Microsoft Office PowerPoint</Application>
  <PresentationFormat>Breedbeeld</PresentationFormat>
  <Paragraphs>509</Paragraphs>
  <Slides>45</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45</vt:i4>
      </vt:variant>
    </vt:vector>
  </HeadingPairs>
  <TitlesOfParts>
    <vt:vector size="51" baseType="lpstr">
      <vt:lpstr>Arial</vt:lpstr>
      <vt:lpstr>Calibri</vt:lpstr>
      <vt:lpstr>Calibri Light</vt:lpstr>
      <vt:lpstr>Source Sans Pro</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Intercommunale Leiedal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Sofie Bovijn</dc:creator>
  <cp:lastModifiedBy>Sharon Seynaeve</cp:lastModifiedBy>
  <cp:revision>173</cp:revision>
  <cp:lastPrinted>2023-03-20T09:00:05Z</cp:lastPrinted>
  <dcterms:created xsi:type="dcterms:W3CDTF">2021-05-07T08:09:08Z</dcterms:created>
  <dcterms:modified xsi:type="dcterms:W3CDTF">2023-03-20T15:19:56Z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0x01010068BF5AEC551D2647A8345739B042E7BE</vt:lpwstr>
  </property>
  <property fmtid="{D5CDD505-2E9C-101B-9397-08002B2CF9AE}" pid="3" name="MediaServiceImageTags">
    <vt:lpwstr/>
  </property>
</Properties>
</file>