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2"/>
  </p:notesMasterIdLst>
  <p:sldIdLst>
    <p:sldId id="259" r:id="rId5"/>
    <p:sldId id="258" r:id="rId6"/>
    <p:sldId id="401" r:id="rId7"/>
    <p:sldId id="260" r:id="rId8"/>
    <p:sldId id="261" r:id="rId9"/>
    <p:sldId id="336" r:id="rId10"/>
    <p:sldId id="303" r:id="rId11"/>
    <p:sldId id="381" r:id="rId12"/>
    <p:sldId id="364" r:id="rId13"/>
    <p:sldId id="382" r:id="rId14"/>
    <p:sldId id="292" r:id="rId15"/>
    <p:sldId id="380" r:id="rId16"/>
    <p:sldId id="411" r:id="rId17"/>
    <p:sldId id="383" r:id="rId18"/>
    <p:sldId id="384" r:id="rId19"/>
    <p:sldId id="385" r:id="rId20"/>
    <p:sldId id="386" r:id="rId21"/>
    <p:sldId id="376" r:id="rId22"/>
    <p:sldId id="405" r:id="rId23"/>
    <p:sldId id="406" r:id="rId24"/>
    <p:sldId id="408" r:id="rId25"/>
    <p:sldId id="387" r:id="rId26"/>
    <p:sldId id="388" r:id="rId27"/>
    <p:sldId id="389" r:id="rId28"/>
    <p:sldId id="390" r:id="rId29"/>
    <p:sldId id="391" r:id="rId30"/>
    <p:sldId id="352" r:id="rId31"/>
    <p:sldId id="392" r:id="rId32"/>
    <p:sldId id="402" r:id="rId33"/>
    <p:sldId id="393" r:id="rId34"/>
    <p:sldId id="394" r:id="rId35"/>
    <p:sldId id="399" r:id="rId36"/>
    <p:sldId id="374" r:id="rId37"/>
    <p:sldId id="378" r:id="rId38"/>
    <p:sldId id="395" r:id="rId39"/>
    <p:sldId id="396" r:id="rId40"/>
    <p:sldId id="397" r:id="rId41"/>
    <p:sldId id="400" r:id="rId42"/>
    <p:sldId id="329" r:id="rId43"/>
    <p:sldId id="398" r:id="rId44"/>
    <p:sldId id="283" r:id="rId45"/>
    <p:sldId id="407" r:id="rId46"/>
    <p:sldId id="377" r:id="rId47"/>
    <p:sldId id="409" r:id="rId48"/>
    <p:sldId id="410" r:id="rId49"/>
    <p:sldId id="289" r:id="rId50"/>
    <p:sldId id="263" r:id="rId51"/>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33CCCC"/>
    <a:srgbClr val="C90735"/>
    <a:srgbClr val="773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53653-16A1-4BD7-AE7D-7D6B10D1AC38}" v="3" dt="2023-03-20T15:17:03.9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De Jaegere" userId="S::deborah@logoleieland.be::8bc6fb9b-190a-4abf-b349-4ad500f90fca" providerId="AD" clId="Web-{E5C4F65A-0BEA-44F6-A065-3CFA48EA1E35}"/>
    <pc:docChg chg="addSld">
      <pc:chgData name="Deborah De Jaegere" userId="S::deborah@logoleieland.be::8bc6fb9b-190a-4abf-b349-4ad500f90fca" providerId="AD" clId="Web-{E5C4F65A-0BEA-44F6-A065-3CFA48EA1E35}" dt="2023-03-17T09:37:53.256" v="0"/>
      <pc:docMkLst>
        <pc:docMk/>
      </pc:docMkLst>
      <pc:sldChg chg="add">
        <pc:chgData name="Deborah De Jaegere" userId="S::deborah@logoleieland.be::8bc6fb9b-190a-4abf-b349-4ad500f90fca" providerId="AD" clId="Web-{E5C4F65A-0BEA-44F6-A065-3CFA48EA1E35}" dt="2023-03-17T09:37:53.256" v="0"/>
        <pc:sldMkLst>
          <pc:docMk/>
          <pc:sldMk cId="1502931170" sldId="411"/>
        </pc:sldMkLst>
      </pc:sldChg>
    </pc:docChg>
  </pc:docChgLst>
  <pc:docChgLst>
    <pc:chgData name="Sharon Seynaeve" userId="f43791f6-5a7f-40d3-98e7-ac0248366068" providerId="ADAL" clId="{95C53653-16A1-4BD7-AE7D-7D6B10D1AC38}"/>
    <pc:docChg chg="undo custSel addSld modSld modNotesMaster">
      <pc:chgData name="Sharon Seynaeve" userId="f43791f6-5a7f-40d3-98e7-ac0248366068" providerId="ADAL" clId="{95C53653-16A1-4BD7-AE7D-7D6B10D1AC38}" dt="2023-03-20T15:19:09.893" v="249" actId="20577"/>
      <pc:docMkLst>
        <pc:docMk/>
      </pc:docMkLst>
      <pc:sldChg chg="modSp mod">
        <pc:chgData name="Sharon Seynaeve" userId="f43791f6-5a7f-40d3-98e7-ac0248366068" providerId="ADAL" clId="{95C53653-16A1-4BD7-AE7D-7D6B10D1AC38}" dt="2023-03-20T15:18:00.766" v="216" actId="20577"/>
        <pc:sldMkLst>
          <pc:docMk/>
          <pc:sldMk cId="296990732" sldId="258"/>
        </pc:sldMkLst>
        <pc:spChg chg="mod">
          <ac:chgData name="Sharon Seynaeve" userId="f43791f6-5a7f-40d3-98e7-ac0248366068" providerId="ADAL" clId="{95C53653-16A1-4BD7-AE7D-7D6B10D1AC38}" dt="2023-03-20T15:17:56.004" v="215" actId="20577"/>
          <ac:spMkLst>
            <pc:docMk/>
            <pc:sldMk cId="296990732" sldId="258"/>
            <ac:spMk id="3" creationId="{00000000-0000-0000-0000-000000000000}"/>
          </ac:spMkLst>
        </pc:spChg>
        <pc:spChg chg="mod">
          <ac:chgData name="Sharon Seynaeve" userId="f43791f6-5a7f-40d3-98e7-ac0248366068" providerId="ADAL" clId="{95C53653-16A1-4BD7-AE7D-7D6B10D1AC38}" dt="2023-03-20T15:18:00.766" v="216" actId="20577"/>
          <ac:spMkLst>
            <pc:docMk/>
            <pc:sldMk cId="296990732" sldId="258"/>
            <ac:spMk id="6" creationId="{00000000-0000-0000-0000-000000000000}"/>
          </ac:spMkLst>
        </pc:spChg>
      </pc:sldChg>
      <pc:sldChg chg="addSp delSp modSp mod">
        <pc:chgData name="Sharon Seynaeve" userId="f43791f6-5a7f-40d3-98e7-ac0248366068" providerId="ADAL" clId="{95C53653-16A1-4BD7-AE7D-7D6B10D1AC38}" dt="2023-03-20T15:15:29.339" v="144" actId="1076"/>
        <pc:sldMkLst>
          <pc:docMk/>
          <pc:sldMk cId="2306381506" sldId="374"/>
        </pc:sldMkLst>
        <pc:picChg chg="add mod">
          <ac:chgData name="Sharon Seynaeve" userId="f43791f6-5a7f-40d3-98e7-ac0248366068" providerId="ADAL" clId="{95C53653-16A1-4BD7-AE7D-7D6B10D1AC38}" dt="2023-03-20T15:15:29.339" v="144" actId="1076"/>
          <ac:picMkLst>
            <pc:docMk/>
            <pc:sldMk cId="2306381506" sldId="374"/>
            <ac:picMk id="7" creationId="{C31E3762-FDE7-8F06-52BE-2F86BD9FDD96}"/>
          </ac:picMkLst>
        </pc:picChg>
        <pc:picChg chg="del">
          <ac:chgData name="Sharon Seynaeve" userId="f43791f6-5a7f-40d3-98e7-ac0248366068" providerId="ADAL" clId="{95C53653-16A1-4BD7-AE7D-7D6B10D1AC38}" dt="2023-03-20T15:15:21.226" v="140" actId="478"/>
          <ac:picMkLst>
            <pc:docMk/>
            <pc:sldMk cId="2306381506" sldId="374"/>
            <ac:picMk id="2050" creationId="{00000000-0000-0000-0000-000000000000}"/>
          </ac:picMkLst>
        </pc:picChg>
      </pc:sldChg>
      <pc:sldChg chg="modSp mod">
        <pc:chgData name="Sharon Seynaeve" userId="f43791f6-5a7f-40d3-98e7-ac0248366068" providerId="ADAL" clId="{95C53653-16A1-4BD7-AE7D-7D6B10D1AC38}" dt="2023-03-20T15:13:24.692" v="138" actId="20577"/>
        <pc:sldMkLst>
          <pc:docMk/>
          <pc:sldMk cId="390300643" sldId="388"/>
        </pc:sldMkLst>
        <pc:spChg chg="mod">
          <ac:chgData name="Sharon Seynaeve" userId="f43791f6-5a7f-40d3-98e7-ac0248366068" providerId="ADAL" clId="{95C53653-16A1-4BD7-AE7D-7D6B10D1AC38}" dt="2023-03-20T15:13:24.692" v="138" actId="20577"/>
          <ac:spMkLst>
            <pc:docMk/>
            <pc:sldMk cId="390300643" sldId="388"/>
            <ac:spMk id="3" creationId="{00000000-0000-0000-0000-000000000000}"/>
          </ac:spMkLst>
        </pc:spChg>
      </pc:sldChg>
      <pc:sldChg chg="modSp mod">
        <pc:chgData name="Sharon Seynaeve" userId="f43791f6-5a7f-40d3-98e7-ac0248366068" providerId="ADAL" clId="{95C53653-16A1-4BD7-AE7D-7D6B10D1AC38}" dt="2023-03-20T15:14:30.631" v="139" actId="1036"/>
        <pc:sldMkLst>
          <pc:docMk/>
          <pc:sldMk cId="4229218183" sldId="394"/>
        </pc:sldMkLst>
        <pc:spChg chg="mod">
          <ac:chgData name="Sharon Seynaeve" userId="f43791f6-5a7f-40d3-98e7-ac0248366068" providerId="ADAL" clId="{95C53653-16A1-4BD7-AE7D-7D6B10D1AC38}" dt="2023-03-20T15:14:30.631" v="139" actId="1036"/>
          <ac:spMkLst>
            <pc:docMk/>
            <pc:sldMk cId="4229218183" sldId="394"/>
            <ac:spMk id="5" creationId="{00000000-0000-0000-0000-000000000000}"/>
          </ac:spMkLst>
        </pc:spChg>
      </pc:sldChg>
      <pc:sldChg chg="modSp mod">
        <pc:chgData name="Sharon Seynaeve" userId="f43791f6-5a7f-40d3-98e7-ac0248366068" providerId="ADAL" clId="{95C53653-16A1-4BD7-AE7D-7D6B10D1AC38}" dt="2023-03-20T15:19:09.893" v="249" actId="20577"/>
        <pc:sldMkLst>
          <pc:docMk/>
          <pc:sldMk cId="3761509800" sldId="401"/>
        </pc:sldMkLst>
        <pc:spChg chg="mod">
          <ac:chgData name="Sharon Seynaeve" userId="f43791f6-5a7f-40d3-98e7-ac0248366068" providerId="ADAL" clId="{95C53653-16A1-4BD7-AE7D-7D6B10D1AC38}" dt="2023-03-20T15:19:09.893" v="249" actId="20577"/>
          <ac:spMkLst>
            <pc:docMk/>
            <pc:sldMk cId="3761509800" sldId="401"/>
            <ac:spMk id="2" creationId="{00000000-0000-0000-0000-000000000000}"/>
          </ac:spMkLst>
        </pc:spChg>
        <pc:spChg chg="mod">
          <ac:chgData name="Sharon Seynaeve" userId="f43791f6-5a7f-40d3-98e7-ac0248366068" providerId="ADAL" clId="{95C53653-16A1-4BD7-AE7D-7D6B10D1AC38}" dt="2023-03-20T15:18:43.945" v="238" actId="20577"/>
          <ac:spMkLst>
            <pc:docMk/>
            <pc:sldMk cId="3761509800" sldId="401"/>
            <ac:spMk id="3" creationId="{00000000-0000-0000-0000-000000000000}"/>
          </ac:spMkLst>
        </pc:spChg>
      </pc:sldChg>
      <pc:sldChg chg="modSp">
        <pc:chgData name="Sharon Seynaeve" userId="f43791f6-5a7f-40d3-98e7-ac0248366068" providerId="ADAL" clId="{95C53653-16A1-4BD7-AE7D-7D6B10D1AC38}" dt="2023-03-13T07:58:58.585" v="68" actId="1076"/>
        <pc:sldMkLst>
          <pc:docMk/>
          <pc:sldMk cId="2158391359" sldId="402"/>
        </pc:sldMkLst>
        <pc:picChg chg="mod">
          <ac:chgData name="Sharon Seynaeve" userId="f43791f6-5a7f-40d3-98e7-ac0248366068" providerId="ADAL" clId="{95C53653-16A1-4BD7-AE7D-7D6B10D1AC38}" dt="2023-03-13T07:58:58.585" v="68" actId="1076"/>
          <ac:picMkLst>
            <pc:docMk/>
            <pc:sldMk cId="2158391359" sldId="402"/>
            <ac:picMk id="7170" creationId="{2B213FA0-F993-654C-B80A-CF65B3843508}"/>
          </ac:picMkLst>
        </pc:picChg>
      </pc:sldChg>
      <pc:sldChg chg="addSp delSp modSp add mod">
        <pc:chgData name="Sharon Seynaeve" userId="f43791f6-5a7f-40d3-98e7-ac0248366068" providerId="ADAL" clId="{95C53653-16A1-4BD7-AE7D-7D6B10D1AC38}" dt="2023-03-10T13:57:35.889" v="67" actId="1076"/>
        <pc:sldMkLst>
          <pc:docMk/>
          <pc:sldMk cId="4100024379" sldId="409"/>
        </pc:sldMkLst>
        <pc:spChg chg="mod">
          <ac:chgData name="Sharon Seynaeve" userId="f43791f6-5a7f-40d3-98e7-ac0248366068" providerId="ADAL" clId="{95C53653-16A1-4BD7-AE7D-7D6B10D1AC38}" dt="2023-03-10T13:54:53.987" v="65"/>
          <ac:spMkLst>
            <pc:docMk/>
            <pc:sldMk cId="4100024379" sldId="409"/>
            <ac:spMk id="3" creationId="{00000000-0000-0000-0000-000000000000}"/>
          </ac:spMkLst>
        </pc:spChg>
        <pc:picChg chg="add mod">
          <ac:chgData name="Sharon Seynaeve" userId="f43791f6-5a7f-40d3-98e7-ac0248366068" providerId="ADAL" clId="{95C53653-16A1-4BD7-AE7D-7D6B10D1AC38}" dt="2023-03-10T13:57:35.889" v="67" actId="1076"/>
          <ac:picMkLst>
            <pc:docMk/>
            <pc:sldMk cId="4100024379" sldId="409"/>
            <ac:picMk id="6" creationId="{00FD64ED-86BC-1CE0-6B36-BD29BC1387A0}"/>
          </ac:picMkLst>
        </pc:picChg>
        <pc:picChg chg="del">
          <ac:chgData name="Sharon Seynaeve" userId="f43791f6-5a7f-40d3-98e7-ac0248366068" providerId="ADAL" clId="{95C53653-16A1-4BD7-AE7D-7D6B10D1AC38}" dt="2023-03-10T13:51:35.668" v="34" actId="478"/>
          <ac:picMkLst>
            <pc:docMk/>
            <pc:sldMk cId="4100024379" sldId="409"/>
            <ac:picMk id="3074" creationId="{00000000-0000-0000-0000-000000000000}"/>
          </ac:picMkLst>
        </pc:picChg>
      </pc:sldChg>
      <pc:sldChg chg="add">
        <pc:chgData name="Sharon Seynaeve" userId="f43791f6-5a7f-40d3-98e7-ac0248366068" providerId="ADAL" clId="{95C53653-16A1-4BD7-AE7D-7D6B10D1AC38}" dt="2023-03-10T13:54:33.280" v="48" actId="2890"/>
        <pc:sldMkLst>
          <pc:docMk/>
          <pc:sldMk cId="2532517535" sldId="410"/>
        </pc:sldMkLst>
      </pc:sldChg>
    </pc:docChg>
  </pc:docChgLst>
  <pc:docChgLst>
    <pc:chgData name="Deborah De Jaegere" userId="S::deborah@logoleieland.be::8bc6fb9b-190a-4abf-b349-4ad500f90fca" providerId="AD" clId="Web-{CB1E106C-39FE-40AF-B0A6-2FEC7E397416}"/>
    <pc:docChg chg="modSld">
      <pc:chgData name="Deborah De Jaegere" userId="S::deborah@logoleieland.be::8bc6fb9b-190a-4abf-b349-4ad500f90fca" providerId="AD" clId="Web-{CB1E106C-39FE-40AF-B0A6-2FEC7E397416}" dt="2023-03-17T08:11:05.663" v="24" actId="20577"/>
      <pc:docMkLst>
        <pc:docMk/>
      </pc:docMkLst>
      <pc:sldChg chg="modSp">
        <pc:chgData name="Deborah De Jaegere" userId="S::deborah@logoleieland.be::8bc6fb9b-190a-4abf-b349-4ad500f90fca" providerId="AD" clId="Web-{CB1E106C-39FE-40AF-B0A6-2FEC7E397416}" dt="2023-03-17T07:56:51.159" v="1" actId="20577"/>
        <pc:sldMkLst>
          <pc:docMk/>
          <pc:sldMk cId="3067607990" sldId="303"/>
        </pc:sldMkLst>
        <pc:spChg chg="mod">
          <ac:chgData name="Deborah De Jaegere" userId="S::deborah@logoleieland.be::8bc6fb9b-190a-4abf-b349-4ad500f90fca" providerId="AD" clId="Web-{CB1E106C-39FE-40AF-B0A6-2FEC7E397416}" dt="2023-03-17T07:56:51.159" v="1" actId="20577"/>
          <ac:spMkLst>
            <pc:docMk/>
            <pc:sldMk cId="3067607990" sldId="303"/>
            <ac:spMk id="3" creationId="{00000000-0000-0000-0000-000000000000}"/>
          </ac:spMkLst>
        </pc:spChg>
      </pc:sldChg>
      <pc:sldChg chg="modSp">
        <pc:chgData name="Deborah De Jaegere" userId="S::deborah@logoleieland.be::8bc6fb9b-190a-4abf-b349-4ad500f90fca" providerId="AD" clId="Web-{CB1E106C-39FE-40AF-B0A6-2FEC7E397416}" dt="2023-03-17T08:11:05.663" v="24" actId="20577"/>
        <pc:sldMkLst>
          <pc:docMk/>
          <pc:sldMk cId="3691592222" sldId="382"/>
        </pc:sldMkLst>
        <pc:spChg chg="mod">
          <ac:chgData name="Deborah De Jaegere" userId="S::deborah@logoleieland.be::8bc6fb9b-190a-4abf-b349-4ad500f90fca" providerId="AD" clId="Web-{CB1E106C-39FE-40AF-B0A6-2FEC7E397416}" dt="2023-03-17T08:11:05.663" v="24" actId="20577"/>
          <ac:spMkLst>
            <pc:docMk/>
            <pc:sldMk cId="3691592222" sldId="382"/>
            <ac:spMk id="3" creationId="{00000000-0000-0000-0000-000000000000}"/>
          </ac:spMkLst>
        </pc:spChg>
        <pc:spChg chg="mod">
          <ac:chgData name="Deborah De Jaegere" userId="S::deborah@logoleieland.be::8bc6fb9b-190a-4abf-b349-4ad500f90fca" providerId="AD" clId="Web-{CB1E106C-39FE-40AF-B0A6-2FEC7E397416}" dt="2023-03-17T08:10:51.444" v="21" actId="20577"/>
          <ac:spMkLst>
            <pc:docMk/>
            <pc:sldMk cId="3691592222" sldId="382"/>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8337EEA-D607-4A96-A976-80A2A9D6A882}" type="datetimeFigureOut">
              <a:rPr lang="nl-BE" smtClean="0"/>
              <a:t>20/03/2023</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32158E5-103C-465F-8ECB-8FA2B66A8D9A}" type="slidenum">
              <a:rPr lang="nl-BE" smtClean="0"/>
              <a:t>‹nr.›</a:t>
            </a:fld>
            <a:endParaRPr lang="nl-BE"/>
          </a:p>
        </p:txBody>
      </p:sp>
    </p:spTree>
    <p:extLst>
      <p:ext uri="{BB962C8B-B14F-4D97-AF65-F5344CB8AC3E}">
        <p14:creationId xmlns:p14="http://schemas.microsoft.com/office/powerpoint/2010/main" val="215740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lesoverseks.be/hoe-kan-je-helpen-als-je-seksueel-grensoverschrijdend-gedrag-zie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Foto nog aanpassen</a:t>
            </a:r>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1</a:t>
            </a:fld>
            <a:endParaRPr lang="nl-BE"/>
          </a:p>
        </p:txBody>
      </p:sp>
    </p:spTree>
    <p:extLst>
      <p:ext uri="{BB962C8B-B14F-4D97-AF65-F5344CB8AC3E}">
        <p14:creationId xmlns:p14="http://schemas.microsoft.com/office/powerpoint/2010/main" val="363829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7</a:t>
            </a:fld>
            <a:endParaRPr lang="nl-BE"/>
          </a:p>
        </p:txBody>
      </p:sp>
    </p:spTree>
    <p:extLst>
      <p:ext uri="{BB962C8B-B14F-4D97-AF65-F5344CB8AC3E}">
        <p14:creationId xmlns:p14="http://schemas.microsoft.com/office/powerpoint/2010/main" val="274746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22</a:t>
            </a:fld>
            <a:endParaRPr lang="nl-BE"/>
          </a:p>
        </p:txBody>
      </p:sp>
    </p:spTree>
    <p:extLst>
      <p:ext uri="{BB962C8B-B14F-4D97-AF65-F5344CB8AC3E}">
        <p14:creationId xmlns:p14="http://schemas.microsoft.com/office/powerpoint/2010/main" val="295863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latin typeface="Source Sans Pro"/>
                <a:hlinkClick r:id="rId3">
                  <a:extLst>
                    <a:ext uri="{A12FA001-AC4F-418D-AE19-62706E023703}">
                      <ahyp:hlinkClr xmlns:ahyp="http://schemas.microsoft.com/office/drawing/2018/hyperlinkcolor" val="tx"/>
                    </a:ext>
                  </a:extLst>
                </a:hlinkClick>
              </a:rPr>
              <a:t>https://www.allesoverseks.be/hoe-kan-je-helpen-als-je-seksueel-grensoverschrijdend-gedrag-ziet</a:t>
            </a:r>
            <a:r>
              <a:rPr lang="nl-NL" sz="1200">
                <a:latin typeface="Source Sans Pro"/>
              </a:rPr>
              <a:t> -&gt; </a:t>
            </a:r>
            <a:r>
              <a:rPr lang="nl-BE" sz="1200" u="none">
                <a:latin typeface="Source Sans Pro"/>
              </a:rPr>
              <a:t>link werkt niet! </a:t>
            </a:r>
            <a:endParaRPr lang="nl-BE"/>
          </a:p>
        </p:txBody>
      </p:sp>
      <p:sp>
        <p:nvSpPr>
          <p:cNvPr id="4" name="Tijdelijke aanduiding voor dianummer 3"/>
          <p:cNvSpPr>
            <a:spLocks noGrp="1"/>
          </p:cNvSpPr>
          <p:nvPr>
            <p:ph type="sldNum" sz="quarter" idx="5"/>
          </p:nvPr>
        </p:nvSpPr>
        <p:spPr/>
        <p:txBody>
          <a:bodyPr/>
          <a:lstStyle/>
          <a:p>
            <a:fld id="{532158E5-103C-465F-8ECB-8FA2B66A8D9A}" type="slidenum">
              <a:rPr lang="nl-BE" smtClean="0"/>
              <a:t>29</a:t>
            </a:fld>
            <a:endParaRPr lang="nl-BE"/>
          </a:p>
        </p:txBody>
      </p:sp>
    </p:spTree>
    <p:extLst>
      <p:ext uri="{BB962C8B-B14F-4D97-AF65-F5344CB8AC3E}">
        <p14:creationId xmlns:p14="http://schemas.microsoft.com/office/powerpoint/2010/main" val="237701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CE16A4C-062F-4DC0-A747-504ADE7820F5}"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236424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CB62BB7-A823-4D67-9407-EC3ADC96D7BB}"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401824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2D583AF6-3EDC-407D-AD65-225442BACA51}"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79094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DAC3040B-FDE8-4B3F-A5D1-C6F1123D5039}"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376062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C3D0971-7647-4B1A-BFE9-C573F5F81441}" type="datetime1">
              <a:rPr lang="nl-BE" smtClean="0"/>
              <a:t>20/03/2023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32398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0934CC74-1F97-4697-BFCD-279369B22E28}"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84600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DD4386CC-206F-4F04-AEB0-1B092C303BD3}" type="datetime1">
              <a:rPr lang="nl-BE" smtClean="0"/>
              <a:t>20/03/2023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51089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1D15195-7AFA-44B7-90E4-21A01921205A}" type="datetime1">
              <a:rPr lang="nl-BE" smtClean="0"/>
              <a:t>20/03/2023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11593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A31199-42BB-4C72-9943-CFF050C0216A}" type="datetime1">
              <a:rPr lang="nl-BE" smtClean="0"/>
              <a:t>20/03/2023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272675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29F141A-50AB-4EAF-AC15-4CB1840B6706}"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07123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E12F2A6-1469-4342-829E-6B226B35E580}" type="datetime1">
              <a:rPr lang="nl-BE" smtClean="0"/>
              <a:t>20/03/2023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7C0F7DF6-0891-4C89-AB79-072BFD111A44}" type="slidenum">
              <a:rPr lang="nl-BE" smtClean="0"/>
              <a:t>‹nr.›</a:t>
            </a:fld>
            <a:endParaRPr lang="nl-BE"/>
          </a:p>
        </p:txBody>
      </p:sp>
    </p:spTree>
    <p:extLst>
      <p:ext uri="{BB962C8B-B14F-4D97-AF65-F5344CB8AC3E}">
        <p14:creationId xmlns:p14="http://schemas.microsoft.com/office/powerpoint/2010/main" val="158599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14DE9-6585-4133-BF1A-87C264F994B6}" type="datetime1">
              <a:rPr lang="nl-BE" smtClean="0"/>
              <a:t>20/03/2023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F7DF6-0891-4C89-AB79-072BFD111A44}" type="slidenum">
              <a:rPr lang="nl-BE" smtClean="0"/>
              <a:t>‹nr.›</a:t>
            </a:fld>
            <a:endParaRPr lang="nl-BE"/>
          </a:p>
        </p:txBody>
      </p:sp>
    </p:spTree>
    <p:extLst>
      <p:ext uri="{BB962C8B-B14F-4D97-AF65-F5344CB8AC3E}">
        <p14:creationId xmlns:p14="http://schemas.microsoft.com/office/powerpoint/2010/main" val="313715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logoleieland.be/content/winkeloefening-2"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gezondleven.be/files/voeding/schoolmaaltijdengids_2018.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logo@logoleieland.be" TargetMode="External"/><Relationship Id="rId4" Type="http://schemas.openxmlformats.org/officeDocument/2006/relationships/hyperlink" Target="https://www.gezondleven.be/files/onderwijs/Richtlijnen-voor-een-gezonde-broodjeslunch-op-schoo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gezondleven.be/settings/gezonde-school/een-voedingsbeleid-op-school/materialen-hoger-onderwij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eetexpert.be/info/ontwikkeling-eetgedrag/gezonde-leefstij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logoleieland.be/content/kwaliteitenspel-plu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www.warmewilliam.be/" TargetMode="External"/><Relationship Id="rId2" Type="http://schemas.openxmlformats.org/officeDocument/2006/relationships/hyperlink" Target="https://logoleieland.be/content/lespakket-warme-william-secundair-onderwijs"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eigen-wijsheden-0"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gespreksstarters"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open-kaart-gezond-van-geest"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bijzondergewoon.be/kaartspel-open-kaart-gezond-van-gees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3HzxxWDPH0WWpsgiyWBqyOWinf8cphxBrHhKWX1_Ni9UMVI2OVhQRjYyTDI5RVBWRTcwMjVGMTA4Ti4u" TargetMode="External"/><Relationship Id="rId2" Type="http://schemas.openxmlformats.org/officeDocument/2006/relationships/hyperlink" Target="https://logoleieland.be/content/inspiratiegids-10-daagse-van-de-geestelijke-gezondheid-2022-1"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logoleieland.be/content/10-daagse-van-de-geestelijke-gezondheid-5" TargetMode="External"/><Relationship Id="rId4" Type="http://schemas.openxmlformats.org/officeDocument/2006/relationships/hyperlink" Target="mailto:logo@logoleieland.b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7.xml"/><Relationship Id="rId21" Type="http://schemas.openxmlformats.org/officeDocument/2006/relationships/slide" Target="slide25.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29.xml"/><Relationship Id="rId2" Type="http://schemas.openxmlformats.org/officeDocument/2006/relationships/slide" Target="slide6.xml"/><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28.xml"/><Relationship Id="rId5" Type="http://schemas.openxmlformats.org/officeDocument/2006/relationships/slide" Target="slide9.xml"/><Relationship Id="rId15" Type="http://schemas.openxmlformats.org/officeDocument/2006/relationships/slide" Target="slide19.xml"/><Relationship Id="rId23" Type="http://schemas.openxmlformats.org/officeDocument/2006/relationships/slide" Target="slide27.xml"/><Relationship Id="rId10" Type="http://schemas.openxmlformats.org/officeDocument/2006/relationships/slide" Target="slide14.xml"/><Relationship Id="rId19" Type="http://schemas.openxmlformats.org/officeDocument/2006/relationships/slide" Target="slide23.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hyperlink" Target="https://logoleieland.be/content/inspiratiegids-complimentendag-0" TargetMode="External"/><Relationship Id="rId2" Type="http://schemas.openxmlformats.org/officeDocument/2006/relationships/hyperlink" Target="https://logoleieland.be/complimenten"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mailto:logo@logoleieland.b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komuitjekop.be/"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hyperlink" Target="mailto:logo@logoleieland.be" TargetMode="External"/><Relationship Id="rId3" Type="http://schemas.openxmlformats.org/officeDocument/2006/relationships/hyperlink" Target="http://www.kzitermee.be/" TargetMode="External"/><Relationship Id="rId7" Type="http://schemas.openxmlformats.org/officeDocument/2006/relationships/hyperlink" Target="https://forms.office.com/Pages/ResponsePage.aspx?id=3HzxxWDPH0WWpsgiyWBqyBNl5xqfJSpPt77I0axzVoBUM1NUS0FBUzJBQzRYWkxNQVdMU1EzUU8wUi4u" TargetMode="External"/><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ogoleieland.be/content/kzitermeebe" TargetMode="External"/><Relationship Id="rId11" Type="http://schemas.openxmlformats.org/officeDocument/2006/relationships/image" Target="../media/image20.png"/><Relationship Id="rId5" Type="http://schemas.openxmlformats.org/officeDocument/2006/relationships/hyperlink" Target="https://kzitermee.be/ik-ben-een-jongere/" TargetMode="External"/><Relationship Id="rId10" Type="http://schemas.openxmlformats.org/officeDocument/2006/relationships/hyperlink" Target="https://www.youtube.com/channel/UCGvDgbYQQGZ9gmC-tTLf_IA" TargetMode="External"/><Relationship Id="rId4" Type="http://schemas.openxmlformats.org/officeDocument/2006/relationships/hyperlink" Target="https://kzitermee.be/professionals/onderwijs/" TargetMode="External"/><Relationship Id="rId9" Type="http://schemas.openxmlformats.org/officeDocument/2006/relationships/hyperlink" Target="https://www.instagram.com/kzitermee.b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mailto:sofie@logoleieland.b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logoleieland.be/content/veerkrachtige-wandeling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gglargo.be/nl/ondersteuning/suicidepreventie" TargetMode="External"/><Relationship Id="rId2" Type="http://schemas.openxmlformats.org/officeDocument/2006/relationships/hyperlink" Target="mailto:suicidepreventie@cgglargo.b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mailto:suicidepreventie@cgglargo.be" TargetMode="External"/><Relationship Id="rId2" Type="http://schemas.openxmlformats.org/officeDocument/2006/relationships/hyperlink" Target="https://zelfmoord1813.be/publicaties/producten/zelfmoordpreventie-interventie-en-postventie-op-school"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cgglargo.be/nl/ondersteuning/suicidepreventi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ogoleieland.be/materialen" TargetMode="External"/><Relationship Id="rId2" Type="http://schemas.openxmlformats.org/officeDocument/2006/relationships/hyperlink" Target="https://www.gezondleven.be/settings/gezonde-school/de-geluksdriehoek-op-school"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geluksdriehoek.be/" TargetMode="External"/><Relationship Id="rId4" Type="http://schemas.openxmlformats.org/officeDocument/2006/relationships/hyperlink" Target="mailto:logo@logoleieland.b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logoleieland.be/content/theaterrichtlijnen-%E2%80%98geestig-gezond-op-de-planken%E2%80%99"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logoleieland.be/content/campagne-4-voor-12-0" TargetMode="External"/><Relationship Id="rId2" Type="http://schemas.openxmlformats.org/officeDocument/2006/relationships/hyperlink" Target="http://www.4voor12.be/"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hyperlink" Target="https://www.allesoverseks.be/hoe-kan-je-helpen-als-je-seksueel-grensoverschrijdend-gedrag-zi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18" Type="http://schemas.openxmlformats.org/officeDocument/2006/relationships/slide" Target="slide46.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0.xml"/><Relationship Id="rId17" Type="http://schemas.openxmlformats.org/officeDocument/2006/relationships/slide" Target="slide45.xml"/><Relationship Id="rId2" Type="http://schemas.openxmlformats.org/officeDocument/2006/relationships/slide" Target="slide30.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slide" Target="slide33.xml"/><Relationship Id="rId15" Type="http://schemas.openxmlformats.org/officeDocument/2006/relationships/slide" Target="slide43.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vad.be/materialen/detail/friends--fun-over-veilig-uitgaan-en-middelengebrui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ogoleieland.be/content/rookrobot-1" TargetMode="External"/><Relationship Id="rId2" Type="http://schemas.openxmlformats.org/officeDocument/2006/relationships/hyperlink" Target="http://logoleieland.be/content/visual-display-wat-zit-er-allemaal-tabaksrook"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mailto:logo@logoleieland.b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ruglijn.be/tips-en-advies/studeren/slaap-en-kalmeermiddelen" TargetMode="External"/><Relationship Id="rId2" Type="http://schemas.openxmlformats.org/officeDocument/2006/relationships/hyperlink" Target="https://www.druglijn.be/tips-en-advies/studeren/opwekkende-medicatie"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s://www.druglijn.be/tips-en-advies/studeren/examens-medicati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ourneeminerale.be/nl"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hyperlink" Target="http://studentzijnis.be/" TargetMode="External"/><Relationship Id="rId2" Type="http://schemas.openxmlformats.org/officeDocument/2006/relationships/hyperlink" Target="https://www.vad.be/materialen/zoekresultaten?sector=217"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youtube.com/watch?v=MNjNYKn6hic" TargetMode="External"/><Relationship Id="rId4" Type="http://schemas.openxmlformats.org/officeDocument/2006/relationships/hyperlink" Target="https://www.vad.be/artikels/detail/student-zijn-is-meer-dan-zuipe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gglargo.be/nl/ondersteuning/preventie-tabak-alcohol-drugs-en-gamen" TargetMode="External"/><Relationship Id="rId2" Type="http://schemas.openxmlformats.org/officeDocument/2006/relationships/hyperlink" Target="mailto:preventieTAD@cgglargo.b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preventieTAD@cgglargo.be" TargetMode="External"/><Relationship Id="rId2" Type="http://schemas.openxmlformats.org/officeDocument/2006/relationships/hyperlink" Target="http://www.vad.be/materialen/detail/drugbeleid-op-school-dos"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logoleieland.be/content/basisadviezen-mondgezondheid-voor-jongeren-en-volwassenen"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gezondemond.be/overzichtstabel-material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logoleieland.be/content/co2-meter-2"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warmedagen.be/gratis-campagnemateriaal"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tekenbeten.be/gratis-campagnemateriaal-voor-organisaties"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tekenbeten.b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ketnet.be/kijken/s/schijtluizen/1/schijtluizen-s1a11" TargetMode="External"/><Relationship Id="rId2" Type="http://schemas.openxmlformats.org/officeDocument/2006/relationships/hyperlink" Target="https://www.ketnet.be/kijken/s/schijtluizen/1/schijtluizen-s1a14"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www.ketnet.be/kijken/s/schijtluiz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logoleieland.be/content/gezondheidsstraat-13-4"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s://www.gezondleven.be/themas/%20gezondheid-en-milieu/gezelschapsspel-gezondheidsstraat-13"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gezondleven.be/projecten/gezondheidsrally-1?gclid=EAIaIQobChMIsYDHs8LR_QIVoIxoCR3xtQNeEAAYASAAEgIIm_D_BwE"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logoleieland.be/content/gezondheidsrally-milieu-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soundcloud.com/user-896118590/gezondheid-en-wetenschap-aflevering-36" TargetMode="External"/><Relationship Id="rId1" Type="http://schemas.openxmlformats.org/officeDocument/2006/relationships/slideLayout" Target="../slideLayouts/slideLayout2.xml"/><Relationship Id="rId4" Type="http://schemas.openxmlformats.org/officeDocument/2006/relationships/hyperlink" Target="https://logoleieland.be/content/podcast-%E2%80%9Choe-hou-je-de-lucht-je-huis-gezond%E2%80%9D"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ezondeschool.be/" TargetMode="External"/><Relationship Id="rId2" Type="http://schemas.openxmlformats.org/officeDocument/2006/relationships/hyperlink" Target="mailto:logo@logoleieland.be"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fo@logoleieland.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mijn.gezondleven.be/vragenlijsten"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ijn.gezondleven.b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ogoleieland.be/content/de-voedingsdriehoe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logo@logoleieland.b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gezondleven.be/projecten/nudgingmaterialenvoedin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mailto:logo@logoleieland.be" TargetMode="External"/><Relationship Id="rId2" Type="http://schemas.openxmlformats.org/officeDocument/2006/relationships/hyperlink" Target="https://www.gezondleven.be/projecten/gezondheidsrally-1"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7C0F7DF6-0891-4C89-AB79-072BFD111A44}" type="slidenum">
              <a:rPr lang="nl-BE" smtClean="0"/>
              <a:t>1</a:t>
            </a:fld>
            <a:endParaRPr lang="nl-BE"/>
          </a:p>
        </p:txBody>
      </p:sp>
      <p:pic>
        <p:nvPicPr>
          <p:cNvPr id="8" name="Tijdelijke aanduiding voor inhoud 7" descr="Afbeelding met tekst, persoon, vrouw, schermafbeelding&#10;&#10;Automatisch gegenereerde beschrijving">
            <a:extLst>
              <a:ext uri="{FF2B5EF4-FFF2-40B4-BE49-F238E27FC236}">
                <a16:creationId xmlns:a16="http://schemas.microsoft.com/office/drawing/2014/main" id="{E0399C59-F579-4E9A-A67D-D5EEA5F525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7016497"/>
          </a:xfrm>
        </p:spPr>
      </p:pic>
    </p:spTree>
    <p:extLst>
      <p:ext uri="{BB962C8B-B14F-4D97-AF65-F5344CB8AC3E}">
        <p14:creationId xmlns:p14="http://schemas.microsoft.com/office/powerpoint/2010/main" val="371456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5" y="743902"/>
            <a:ext cx="11367879" cy="5199698"/>
          </a:xfrm>
        </p:spPr>
        <p:txBody>
          <a:bodyPr vert="horz" lIns="91440" tIns="45720" rIns="91440" bIns="45720" rtlCol="0" anchor="t">
            <a:normAutofit fontScale="62500" lnSpcReduction="20000"/>
          </a:bodyPr>
          <a:lstStyle/>
          <a:p>
            <a:pPr marL="0" indent="0">
              <a:buNone/>
            </a:pPr>
            <a:r>
              <a:rPr lang="nl-BE" sz="3800" b="1">
                <a:solidFill>
                  <a:srgbClr val="7030A0"/>
                </a:solidFill>
                <a:latin typeface="Source Sans Pro"/>
              </a:rPr>
              <a:t>De winkeloefening</a:t>
            </a:r>
            <a:endParaRPr lang="nl-BE" sz="3800">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a:latin typeface="Source Sans Pro"/>
            </a:endParaRPr>
          </a:p>
          <a:p>
            <a:pPr marL="0" indent="0">
              <a:buNone/>
            </a:pPr>
            <a:br>
              <a:rPr lang="nl-BE" sz="3400">
                <a:latin typeface="Source Sans Pro"/>
              </a:rPr>
            </a:br>
            <a:endParaRPr lang="nl-BE" sz="3400">
              <a:latin typeface="Source Sans Pro"/>
            </a:endParaRPr>
          </a:p>
          <a:p>
            <a:pPr marL="0" indent="0">
              <a:buNone/>
            </a:pPr>
            <a:r>
              <a:rPr lang="nl-NL" sz="2600" b="1">
                <a:solidFill>
                  <a:srgbClr val="7030A0"/>
                </a:solidFill>
                <a:latin typeface="Source Sans Pro"/>
              </a:rPr>
              <a:t>Praktisch? </a:t>
            </a:r>
            <a:br>
              <a:rPr lang="nl-NL" sz="2600">
                <a:latin typeface="Source Sans Pro"/>
              </a:rPr>
            </a:br>
            <a:r>
              <a:rPr lang="nl-NL" sz="2600">
                <a:latin typeface="Source Sans Pro"/>
              </a:rPr>
              <a:t>Het Logo helpt je in contact te brengen met een diëtiste die deze workshop kan geven. </a:t>
            </a:r>
            <a:br>
              <a:rPr lang="nl-NL" sz="2600">
                <a:latin typeface="Source Sans Pro"/>
              </a:rPr>
            </a:br>
            <a:r>
              <a:rPr lang="nl-NL" sz="2600">
                <a:latin typeface="Source Sans Pro"/>
              </a:rPr>
              <a:t>170euro + kilometervergoeding.</a:t>
            </a:r>
            <a:endParaRPr lang="nl-NL" sz="2600">
              <a:latin typeface="Source Sans Pro"/>
              <a:ea typeface="Source Sans Pro"/>
            </a:endParaRPr>
          </a:p>
          <a:p>
            <a:pPr marL="0" indent="0">
              <a:buNone/>
            </a:pPr>
            <a:endParaRPr lang="nl-NL" sz="2600">
              <a:latin typeface="Source Sans Pro"/>
            </a:endParaRPr>
          </a:p>
          <a:p>
            <a:pPr marL="0" indent="0">
              <a:buNone/>
            </a:pPr>
            <a:r>
              <a:rPr lang="nl-NL" sz="2600" b="1">
                <a:solidFill>
                  <a:srgbClr val="7030A0"/>
                </a:solidFill>
                <a:latin typeface="Source Sans Pro"/>
              </a:rPr>
              <a:t>Meer info? </a:t>
            </a:r>
            <a:br>
              <a:rPr lang="nl-NL" sz="2600">
                <a:latin typeface="Source Sans Pro"/>
              </a:rPr>
            </a:br>
            <a:r>
              <a:rPr lang="nl-NL" sz="2600">
                <a:latin typeface="Source Sans Pro"/>
              </a:rPr>
              <a:t>Telefoon: 056/44.07.94 </a:t>
            </a:r>
            <a:br>
              <a:rPr lang="nl-NL" sz="2600">
                <a:latin typeface="Source Sans Pro"/>
              </a:rPr>
            </a:br>
            <a:r>
              <a:rPr lang="nl-NL" sz="2600">
                <a:latin typeface="Source Sans Pro"/>
              </a:rPr>
              <a:t>E-mail: </a:t>
            </a:r>
            <a:r>
              <a:rPr lang="nl-NL" sz="2600">
                <a:latin typeface="Source Sans Pro"/>
                <a:hlinkClick r:id="rId2"/>
              </a:rPr>
              <a:t>logo@logoleieland.be</a:t>
            </a:r>
            <a:br>
              <a:rPr lang="nl-NL" sz="2600">
                <a:latin typeface="Source Sans Pro"/>
              </a:rPr>
            </a:br>
            <a:r>
              <a:rPr lang="nl-NL" sz="2600">
                <a:latin typeface="Source Sans Pro"/>
              </a:rPr>
              <a:t>Website: meer informatie vind je </a:t>
            </a:r>
            <a:r>
              <a:rPr lang="nl-NL" sz="2600">
                <a:latin typeface="Source Sans Pro"/>
                <a:hlinkClick r:id="rId3"/>
              </a:rPr>
              <a:t>hier</a:t>
            </a:r>
            <a:r>
              <a:rPr lang="nl-NL" sz="2600">
                <a:latin typeface="Source Sans Pro"/>
              </a:rPr>
              <a:t>.</a:t>
            </a:r>
            <a:endParaRPr lang="nl-BE" sz="26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9532349" y="439579"/>
            <a:ext cx="2383155"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WORKSHOP</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687445" y="1564968"/>
            <a:ext cx="7911829" cy="2308324"/>
          </a:xfrm>
          <a:prstGeom prst="rect">
            <a:avLst/>
          </a:prstGeom>
        </p:spPr>
        <p:txBody>
          <a:bodyPr wrap="square" lIns="91440" tIns="45720" rIns="91440" bIns="45720" anchor="t">
            <a:spAutoFit/>
          </a:bodyPr>
          <a:lstStyle/>
          <a:p>
            <a:r>
              <a:rPr lang="nl-BE" sz="1600" b="1">
                <a:solidFill>
                  <a:srgbClr val="7030A0"/>
                </a:solidFill>
                <a:latin typeface="Source Sans Pro"/>
              </a:rPr>
              <a:t>Wat? </a:t>
            </a:r>
            <a:br>
              <a:rPr lang="nl-BE" sz="1600" b="1">
                <a:latin typeface="Source Sans Pro"/>
              </a:rPr>
            </a:br>
            <a:r>
              <a:rPr lang="nl-NL" sz="1600">
                <a:latin typeface="Source Sans Pro"/>
              </a:rPr>
              <a:t>Tijdens 2 lesuren leren studenten kritisch omgaan met de informatie op de etiketten van voedingsproducten. In een korte theoretische inleiding krijgen ze uitleg over </a:t>
            </a:r>
            <a:r>
              <a:rPr lang="nl-NL" sz="1600" b="1">
                <a:latin typeface="Source Sans Pro"/>
              </a:rPr>
              <a:t>voedingsetiketten</a:t>
            </a:r>
            <a:r>
              <a:rPr lang="nl-NL" sz="1600">
                <a:latin typeface="Source Sans Pro"/>
              </a:rPr>
              <a:t> en worden enkele aandachtspunten over dranken en tussendoortjes toegelicht. Dan volgen praktische oefeningen waarbij de studenten etiketten leren lezen en producten vergelijken. De info op een voedingsetiket is zeer complex. Heel wat studenten zijn er zich dan ook vaak niet van bewust of een drankje of tussendoortje (on)gezond is. De winkeloefening helpt studenten de </a:t>
            </a:r>
            <a:r>
              <a:rPr lang="nl-NL" sz="1600" b="1">
                <a:latin typeface="Source Sans Pro"/>
              </a:rPr>
              <a:t>gezonde keuze maken </a:t>
            </a:r>
            <a:r>
              <a:rPr lang="nl-NL" sz="1600">
                <a:latin typeface="Source Sans Pro"/>
              </a:rPr>
              <a:t>uit het dranken- en tussendoortjesaanbod.</a:t>
            </a:r>
          </a:p>
        </p:txBody>
      </p:sp>
      <p:pic>
        <p:nvPicPr>
          <p:cNvPr id="38914" name="Picture 2" descr="Spreker 'winkeloefening' | Vlaamse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85" y="158729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9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0209" y="1045369"/>
            <a:ext cx="9423688" cy="4915217"/>
          </a:xfrm>
        </p:spPr>
        <p:txBody>
          <a:bodyPr>
            <a:normAutofit/>
          </a:bodyPr>
          <a:lstStyle/>
          <a:p>
            <a:pPr marL="0" indent="0">
              <a:buNone/>
            </a:pPr>
            <a:r>
              <a:rPr lang="nl-BE" sz="2400" b="1">
                <a:solidFill>
                  <a:srgbClr val="7030A0"/>
                </a:solidFill>
                <a:latin typeface="Source Sans Pro"/>
              </a:rPr>
              <a:t>Schoolmaaltijdengids &amp; gezonde (broodjes)lunch op school</a:t>
            </a:r>
          </a:p>
          <a:p>
            <a:pPr marL="0" indent="0">
              <a:buNone/>
            </a:pPr>
            <a:endParaRPr lang="nl-BE">
              <a:latin typeface="Source Sans Pro"/>
            </a:endParaRPr>
          </a:p>
          <a:p>
            <a:pPr marL="0" indent="0">
              <a:buNone/>
            </a:pPr>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0244" name="Picture 4" descr="Symposium – Viasano: Beter eten, meer bewe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55" y="4014651"/>
            <a:ext cx="2060317" cy="2843349"/>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605349" y="2010642"/>
            <a:ext cx="7384870" cy="3816429"/>
          </a:xfrm>
          <a:prstGeom prst="rect">
            <a:avLst/>
          </a:prstGeom>
        </p:spPr>
        <p:txBody>
          <a:bodyPr wrap="square">
            <a:spAutoFit/>
          </a:bodyPr>
          <a:lstStyle/>
          <a:p>
            <a:r>
              <a:rPr lang="nl-BE" sz="1600" b="1">
                <a:solidFill>
                  <a:srgbClr val="7030A0"/>
                </a:solidFill>
                <a:latin typeface="Source Sans Pro"/>
              </a:rPr>
              <a:t>Wat? </a:t>
            </a:r>
          </a:p>
          <a:p>
            <a:r>
              <a:rPr lang="nl-BE" sz="1600">
                <a:latin typeface="Source Sans Pro"/>
              </a:rPr>
              <a:t>Deze gids ondersteunt de school in hun beleid rond gezonde voeding, specifiek gezonde schoolmaaltijden en (broodjes)lunch. </a:t>
            </a:r>
          </a:p>
          <a:p>
            <a:r>
              <a:rPr lang="nl-BE" sz="1600">
                <a:latin typeface="Source Sans Pro"/>
              </a:rPr>
              <a:t> </a:t>
            </a:r>
          </a:p>
          <a:p>
            <a:endParaRPr lang="nl-BE" sz="1600" b="1">
              <a:solidFill>
                <a:srgbClr val="7030A0"/>
              </a:solidFill>
              <a:latin typeface="Source Sans Pro"/>
            </a:endParaRPr>
          </a:p>
          <a:p>
            <a:r>
              <a:rPr lang="nl-BE" sz="1600" b="1">
                <a:solidFill>
                  <a:srgbClr val="7030A0"/>
                </a:solidFill>
                <a:latin typeface="Source Sans Pro"/>
              </a:rPr>
              <a:t>Kostprijs?</a:t>
            </a:r>
          </a:p>
          <a:p>
            <a:r>
              <a:rPr lang="nl-BE" sz="1600">
                <a:latin typeface="Source Sans Pro"/>
              </a:rPr>
              <a:t>Gratis te downloaden via: </a:t>
            </a:r>
          </a:p>
          <a:p>
            <a:pPr marL="285750" indent="-285750">
              <a:buFont typeface="Arial" panose="020B0604020202020204" pitchFamily="34" charset="0"/>
              <a:buChar char="•"/>
            </a:pPr>
            <a:r>
              <a:rPr lang="nl-BE" sz="1600">
                <a:latin typeface="Source Sans Pro"/>
              </a:rPr>
              <a:t>Schoolmaaltijdengids: klik </a:t>
            </a:r>
            <a:r>
              <a:rPr lang="nl-BE" sz="1600">
                <a:latin typeface="Source Sans Pro"/>
                <a:hlinkClick r:id="rId3">
                  <a:extLst>
                    <a:ext uri="{A12FA001-AC4F-418D-AE19-62706E023703}">
                      <ahyp:hlinkClr xmlns:ahyp="http://schemas.microsoft.com/office/drawing/2018/hyperlinkcolor" val="tx"/>
                    </a:ext>
                  </a:extLst>
                </a:hlinkClick>
              </a:rPr>
              <a:t>hier</a:t>
            </a:r>
            <a:r>
              <a:rPr lang="nl-BE" sz="1600">
                <a:latin typeface="Source Sans Pro"/>
              </a:rPr>
              <a:t>. </a:t>
            </a:r>
          </a:p>
          <a:p>
            <a:pPr marL="285750" indent="-285750">
              <a:buFont typeface="Arial" panose="020B0604020202020204" pitchFamily="34" charset="0"/>
              <a:buChar char="•"/>
            </a:pPr>
            <a:r>
              <a:rPr lang="nl-BE" sz="1600">
                <a:latin typeface="Source Sans Pro"/>
              </a:rPr>
              <a:t>(B</a:t>
            </a:r>
            <a:r>
              <a:rPr lang="en-US" sz="1600">
                <a:latin typeface="Source Sans Pro"/>
              </a:rPr>
              <a:t>roodjes)lunch: klik </a:t>
            </a:r>
            <a:r>
              <a:rPr lang="en-US" sz="1600">
                <a:latin typeface="Source Sans Pro"/>
                <a:hlinkClick r:id="rId4">
                  <a:extLst>
                    <a:ext uri="{A12FA001-AC4F-418D-AE19-62706E023703}">
                      <ahyp:hlinkClr xmlns:ahyp="http://schemas.microsoft.com/office/drawing/2018/hyperlinkcolor" val="tx"/>
                    </a:ext>
                  </a:extLst>
                </a:hlinkClick>
              </a:rPr>
              <a:t>hier</a:t>
            </a:r>
            <a:r>
              <a:rPr lang="en-US" sz="1600">
                <a:latin typeface="Source Sans Pro"/>
              </a:rPr>
              <a:t>. </a:t>
            </a:r>
          </a:p>
          <a:p>
            <a:br>
              <a:rPr lang="en-US" sz="1600">
                <a:latin typeface="Source Sans Pro"/>
              </a:rPr>
            </a:br>
            <a:r>
              <a:rPr lang="en-US" sz="1600">
                <a:latin typeface="Source Sans Pro"/>
              </a:rPr>
              <a:t> </a:t>
            </a:r>
            <a:endParaRPr lang="nl-BE" sz="1600">
              <a:latin typeface="Source Sans Pro"/>
            </a:endParaRPr>
          </a:p>
          <a:p>
            <a:r>
              <a:rPr lang="nl-BE" sz="1600" b="1">
                <a:solidFill>
                  <a:srgbClr val="7030A0"/>
                </a:solidFill>
                <a:latin typeface="Source Sans Pro"/>
              </a:rPr>
              <a:t>Meer info?</a:t>
            </a:r>
          </a:p>
          <a:p>
            <a:r>
              <a:rPr lang="nl-BE" sz="1600">
                <a:latin typeface="Source Sans Pro"/>
              </a:rPr>
              <a:t>Tel: 056/44.07.94</a:t>
            </a:r>
          </a:p>
          <a:p>
            <a:r>
              <a:rPr lang="nl-BE" sz="1600">
                <a:latin typeface="Source Sans Pro"/>
              </a:rPr>
              <a:t>E-mail: </a:t>
            </a:r>
            <a:r>
              <a:rPr lang="nl-BE" sz="1600" u="sng">
                <a:latin typeface="Source Sans Pro"/>
                <a:hlinkClick r:id="rId5"/>
              </a:rPr>
              <a:t>logo@logoleieland.be</a:t>
            </a:r>
            <a:endParaRPr lang="nl-BE" sz="1600">
              <a:latin typeface="Source Sans Pro"/>
            </a:endParaRPr>
          </a:p>
          <a:p>
            <a:endParaRPr lang="nl-BE"/>
          </a:p>
        </p:txBody>
      </p:sp>
      <p:pic>
        <p:nvPicPr>
          <p:cNvPr id="10242" name="Picture 2" descr="Richtlijnen voor Vlaamse scholen over schoolmaaltijden : Gids - Artikel -  KlasCe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717" y="1747520"/>
            <a:ext cx="2016623" cy="28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59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0209" y="1045369"/>
            <a:ext cx="9423688" cy="4915217"/>
          </a:xfrm>
        </p:spPr>
        <p:txBody>
          <a:bodyPr>
            <a:normAutofit/>
          </a:bodyPr>
          <a:lstStyle/>
          <a:p>
            <a:pPr marL="0" indent="0">
              <a:buNone/>
            </a:pPr>
            <a:r>
              <a:rPr lang="nl-BE" sz="2400" b="1">
                <a:solidFill>
                  <a:srgbClr val="7030A0"/>
                </a:solidFill>
                <a:latin typeface="Source Sans Pro"/>
              </a:rPr>
              <a:t>Voedingsbeleid op school</a:t>
            </a:r>
          </a:p>
          <a:p>
            <a:pPr marL="0" indent="0">
              <a:buNone/>
            </a:pPr>
            <a:endParaRPr lang="nl-BE">
              <a:latin typeface="Source Sans Pro"/>
            </a:endParaRPr>
          </a:p>
          <a:p>
            <a:pPr marL="0" indent="0">
              <a:buNone/>
            </a:pPr>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605349" y="2010642"/>
            <a:ext cx="7384870" cy="3539430"/>
          </a:xfrm>
          <a:prstGeom prst="rect">
            <a:avLst/>
          </a:prstGeom>
        </p:spPr>
        <p:txBody>
          <a:bodyPr wrap="square">
            <a:spAutoFit/>
          </a:bodyPr>
          <a:lstStyle/>
          <a:p>
            <a:r>
              <a:rPr lang="nl-BE" sz="1600" b="1">
                <a:solidFill>
                  <a:srgbClr val="7030A0"/>
                </a:solidFill>
                <a:latin typeface="Source Sans Pro"/>
              </a:rPr>
              <a:t>Wat? </a:t>
            </a:r>
          </a:p>
          <a:p>
            <a:r>
              <a:rPr lang="nl-BE" sz="1600">
                <a:latin typeface="Source Sans Pro"/>
              </a:rPr>
              <a:t>Een gezond aanbod installeren op de hogeschool of universiteit? Ga aan de slag met de  </a:t>
            </a:r>
            <a:r>
              <a:rPr lang="nl-BE" sz="1600" b="1">
                <a:latin typeface="Source Sans Pro"/>
              </a:rPr>
              <a:t>richtlijnen</a:t>
            </a:r>
            <a:r>
              <a:rPr lang="nl-BE" sz="1600">
                <a:latin typeface="Source Sans Pro"/>
              </a:rPr>
              <a:t> en geef studenten een duwtje in de gezonde richting door gebruik te maken van onze nudging- en communicatiematerialen.</a:t>
            </a:r>
          </a:p>
          <a:p>
            <a:r>
              <a:rPr lang="nl-BE" sz="1600">
                <a:solidFill>
                  <a:srgbClr val="7030A0"/>
                </a:solidFill>
                <a:latin typeface="Source Sans Pro"/>
              </a:rPr>
              <a:t> </a:t>
            </a:r>
          </a:p>
          <a:p>
            <a:r>
              <a:rPr lang="nl-BE" sz="1600" b="1">
                <a:solidFill>
                  <a:srgbClr val="7030A0"/>
                </a:solidFill>
                <a:latin typeface="Source Sans Pro"/>
              </a:rPr>
              <a:t>Kostprijs?</a:t>
            </a:r>
            <a:endParaRPr lang="nl-BE" sz="1600">
              <a:solidFill>
                <a:srgbClr val="7030A0"/>
              </a:solidFill>
              <a:latin typeface="Source Sans Pro"/>
            </a:endParaRPr>
          </a:p>
          <a:p>
            <a:r>
              <a:rPr lang="nl-BE" sz="1600">
                <a:latin typeface="Source Sans Pro"/>
              </a:rPr>
              <a:t>Aanbevelingen rond gezond drankenaanbod, aanbod voor gezonde tussendoortjes, gezonde (broodjes)lunch en gezonde warme maaltijden en nudging- en communicatiematerialen zijn gratis </a:t>
            </a:r>
            <a:r>
              <a:rPr lang="nl-BE" sz="1600">
                <a:latin typeface="Source Sans Pro"/>
                <a:hlinkClick r:id="rId2"/>
              </a:rPr>
              <a:t>hier</a:t>
            </a:r>
            <a:r>
              <a:rPr lang="nl-BE" sz="1600">
                <a:latin typeface="Source Sans Pro"/>
              </a:rPr>
              <a:t> te downloaden. </a:t>
            </a:r>
          </a:p>
          <a:p>
            <a:r>
              <a:rPr lang="nl-BE" sz="1600">
                <a:latin typeface="Source Sans Pro"/>
              </a:rPr>
              <a:t> </a:t>
            </a:r>
          </a:p>
          <a:p>
            <a:r>
              <a:rPr lang="nl-BE" sz="1600" b="1">
                <a:solidFill>
                  <a:srgbClr val="7030A0"/>
                </a:solidFill>
                <a:latin typeface="Source Sans Pro"/>
              </a:rPr>
              <a:t>Meer info?</a:t>
            </a:r>
            <a:endParaRPr lang="nl-BE" sz="1600">
              <a:solidFill>
                <a:srgbClr val="7030A0"/>
              </a:solidFill>
              <a:latin typeface="Source Sans Pro"/>
            </a:endParaRPr>
          </a:p>
          <a:p>
            <a:r>
              <a:rPr lang="nl-BE" sz="1600">
                <a:latin typeface="Source Sans Pro"/>
              </a:rPr>
              <a:t>Tel: 056/44.07.94</a:t>
            </a:r>
          </a:p>
          <a:p>
            <a:r>
              <a:rPr lang="nl-BE" sz="1600">
                <a:latin typeface="Source Sans Pro"/>
              </a:rPr>
              <a:t>E-mail: </a:t>
            </a:r>
            <a:r>
              <a:rPr lang="nl-BE" sz="1600" u="sng">
                <a:latin typeface="Source Sans Pro"/>
                <a:hlinkClick r:id="rId3"/>
              </a:rPr>
              <a:t>logo@logoleieland.be</a:t>
            </a:r>
            <a:endParaRPr lang="nl-BE" sz="1600">
              <a:latin typeface="Source Sans Pro"/>
            </a:endParaRPr>
          </a:p>
          <a:p>
            <a:r>
              <a:rPr lang="nl-BE" sz="1600">
                <a:latin typeface="Source Sans Pro"/>
              </a:rPr>
              <a:t>Website: meer informatie vind je </a:t>
            </a:r>
            <a:r>
              <a:rPr lang="nl-BE" sz="1600">
                <a:latin typeface="Source Sans Pro"/>
                <a:hlinkClick r:id="rId2"/>
              </a:rPr>
              <a:t>hier</a:t>
            </a:r>
            <a:r>
              <a:rPr lang="nl-BE" sz="1600">
                <a:latin typeface="Source Sans Pro"/>
              </a:rPr>
              <a:t>.</a:t>
            </a:r>
          </a:p>
        </p:txBody>
      </p:sp>
      <p:pic>
        <p:nvPicPr>
          <p:cNvPr id="6" name="Afbeelding 5"/>
          <p:cNvPicPr>
            <a:picLocks noChangeAspect="1"/>
          </p:cNvPicPr>
          <p:nvPr/>
        </p:nvPicPr>
        <p:blipFill rotWithShape="1">
          <a:blip r:embed="rId4"/>
          <a:srcRect l="30042" t="9259" r="14242" b="57778"/>
          <a:stretch/>
        </p:blipFill>
        <p:spPr>
          <a:xfrm>
            <a:off x="623356" y="2118049"/>
            <a:ext cx="2673231" cy="1775504"/>
          </a:xfrm>
          <a:prstGeom prst="rect">
            <a:avLst/>
          </a:prstGeom>
        </p:spPr>
      </p:pic>
    </p:spTree>
    <p:extLst>
      <p:ext uri="{BB962C8B-B14F-4D97-AF65-F5344CB8AC3E}">
        <p14:creationId xmlns:p14="http://schemas.microsoft.com/office/powerpoint/2010/main" val="32402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7206486" cy="5090841"/>
          </a:xfrm>
        </p:spPr>
        <p:txBody>
          <a:bodyPr vert="horz" lIns="91440" tIns="45720" rIns="91440" bIns="45720" rtlCol="0" anchor="t">
            <a:normAutofit fontScale="92500" lnSpcReduction="20000"/>
          </a:bodyPr>
          <a:lstStyle/>
          <a:p>
            <a:pPr marL="0" indent="0">
              <a:buNone/>
            </a:pPr>
            <a:r>
              <a:rPr lang="nl-BE" sz="2400" b="1" dirty="0">
                <a:solidFill>
                  <a:srgbClr val="7030A0"/>
                </a:solidFill>
                <a:latin typeface="Source Sans Pro"/>
              </a:rPr>
              <a:t>A.L.L.E.S! principe</a:t>
            </a:r>
            <a:endParaRPr lang="nl-BE" sz="2400" dirty="0">
              <a:solidFill>
                <a:srgbClr val="7030A0"/>
              </a:solidFill>
              <a:latin typeface="Source Sans Pro"/>
            </a:endParaRPr>
          </a:p>
          <a:p>
            <a:pPr marL="0" indent="0">
              <a:buNone/>
            </a:pPr>
            <a:endParaRPr lang="nl-BE" dirty="0">
              <a:latin typeface="Source Sans Pro"/>
            </a:endParaRPr>
          </a:p>
          <a:p>
            <a:pPr marL="0" indent="0">
              <a:buNone/>
            </a:pPr>
            <a:r>
              <a:rPr lang="nl-BE" sz="1600" b="1" dirty="0">
                <a:solidFill>
                  <a:srgbClr val="7030A0"/>
                </a:solidFill>
                <a:latin typeface="Source Sans Pro"/>
              </a:rPr>
              <a:t>Wat? </a:t>
            </a:r>
            <a:br>
              <a:rPr lang="nl-BE" sz="1600" b="1" dirty="0">
                <a:latin typeface="Source Sans Pro"/>
              </a:rPr>
            </a:br>
            <a:r>
              <a:rPr lang="nl-BE" sz="1600" dirty="0">
                <a:ea typeface="+mn-lt"/>
                <a:cs typeface="+mn-lt"/>
              </a:rPr>
              <a:t>Je wil gezond zijn, en je lichaam geven wat het nodig heeft om zo goed mogelijk te presteren. Maar hoe doe je dat nu? Denk aan A.L.L.E.S! Een gezonde leefstijl is:</a:t>
            </a:r>
          </a:p>
          <a:p>
            <a:r>
              <a:rPr lang="nl-BE" sz="1600" b="1" dirty="0">
                <a:ea typeface="+mn-lt"/>
                <a:cs typeface="+mn-lt"/>
              </a:rPr>
              <a:t>A</a:t>
            </a:r>
            <a:r>
              <a:rPr lang="nl-BE" sz="1600" dirty="0">
                <a:ea typeface="+mn-lt"/>
                <a:cs typeface="+mn-lt"/>
              </a:rPr>
              <a:t>fwisselend eten</a:t>
            </a:r>
            <a:endParaRPr lang="nl-NL" dirty="0"/>
          </a:p>
          <a:p>
            <a:r>
              <a:rPr lang="nl-BE" sz="1600" b="1" dirty="0">
                <a:ea typeface="+mn-lt"/>
                <a:cs typeface="+mn-lt"/>
              </a:rPr>
              <a:t>L</a:t>
            </a:r>
            <a:r>
              <a:rPr lang="nl-BE" sz="1600" dirty="0">
                <a:ea typeface="+mn-lt"/>
                <a:cs typeface="+mn-lt"/>
              </a:rPr>
              <a:t>euk bewegen (en lang stilzitten onderbreken)</a:t>
            </a:r>
            <a:endParaRPr lang="nl-NL" dirty="0"/>
          </a:p>
          <a:p>
            <a:r>
              <a:rPr lang="nl-BE" sz="1600" b="1" dirty="0">
                <a:ea typeface="+mn-lt"/>
                <a:cs typeface="+mn-lt"/>
              </a:rPr>
              <a:t>L</a:t>
            </a:r>
            <a:r>
              <a:rPr lang="nl-BE" sz="1600" dirty="0">
                <a:ea typeface="+mn-lt"/>
                <a:cs typeface="+mn-lt"/>
              </a:rPr>
              <a:t>ief zijn voor jezelf en je lichaam</a:t>
            </a:r>
            <a:endParaRPr lang="nl-NL" dirty="0"/>
          </a:p>
          <a:p>
            <a:r>
              <a:rPr lang="nl-BE" sz="1600" b="1" dirty="0">
                <a:ea typeface="+mn-lt"/>
                <a:cs typeface="+mn-lt"/>
              </a:rPr>
              <a:t>E</a:t>
            </a:r>
            <a:r>
              <a:rPr lang="nl-BE" sz="1600" dirty="0">
                <a:ea typeface="+mn-lt"/>
                <a:cs typeface="+mn-lt"/>
              </a:rPr>
              <a:t>moties hanteren</a:t>
            </a:r>
            <a:endParaRPr lang="nl-NL" dirty="0"/>
          </a:p>
          <a:p>
            <a:r>
              <a:rPr lang="nl-BE" sz="1600" b="1" dirty="0">
                <a:ea typeface="+mn-lt"/>
                <a:cs typeface="+mn-lt"/>
              </a:rPr>
              <a:t>S</a:t>
            </a:r>
            <a:r>
              <a:rPr lang="nl-BE" sz="1600" dirty="0">
                <a:ea typeface="+mn-lt"/>
                <a:cs typeface="+mn-lt"/>
              </a:rPr>
              <a:t>lapen</a:t>
            </a:r>
            <a:endParaRPr lang="nl-NL" dirty="0"/>
          </a:p>
          <a:p>
            <a:pPr marL="0" indent="0">
              <a:buNone/>
            </a:pPr>
            <a:endParaRPr lang="nl-BE" sz="1600" b="1" dirty="0">
              <a:latin typeface="Source Sans Pro"/>
            </a:endParaRPr>
          </a:p>
          <a:p>
            <a:pPr marL="0" indent="0">
              <a:buNone/>
            </a:pPr>
            <a:endParaRPr lang="nl-NL" sz="1600" b="1" dirty="0">
              <a:solidFill>
                <a:srgbClr val="7030A0"/>
              </a:solidFill>
              <a:latin typeface="Source Sans Pro"/>
            </a:endParaRPr>
          </a:p>
          <a:p>
            <a:pPr marL="0" indent="0">
              <a:buNone/>
            </a:pPr>
            <a:r>
              <a:rPr lang="nl-NL" sz="1600" b="1" dirty="0">
                <a:solidFill>
                  <a:srgbClr val="7030A0"/>
                </a:solidFill>
                <a:latin typeface="Source Sans Pro"/>
              </a:rPr>
              <a:t>Kostprijs? </a:t>
            </a:r>
            <a:br>
              <a:rPr lang="nl-NL" sz="1600" b="1" dirty="0">
                <a:solidFill>
                  <a:srgbClr val="7030A0"/>
                </a:solidFill>
                <a:latin typeface="Source Sans Pro"/>
              </a:rPr>
            </a:br>
            <a:r>
              <a:rPr lang="nl-NL" sz="1600" dirty="0">
                <a:latin typeface="Source Sans Pro"/>
              </a:rPr>
              <a:t>Alle informatiedossiers zijn gratis </a:t>
            </a:r>
            <a:r>
              <a:rPr lang="nl-NL" sz="1600" dirty="0">
                <a:latin typeface="Source Sans Pro"/>
                <a:hlinkClick r:id="rId2"/>
              </a:rPr>
              <a:t>hier</a:t>
            </a:r>
            <a:r>
              <a:rPr lang="nl-NL" sz="1600" dirty="0">
                <a:latin typeface="Source Sans Pro"/>
              </a:rPr>
              <a:t> te downloaden. </a:t>
            </a:r>
            <a:br>
              <a:rPr lang="nl-NL" sz="1600" dirty="0">
                <a:latin typeface="Source Sans Pro"/>
              </a:rPr>
            </a:br>
            <a:endParaRPr lang="nl-NL" sz="1600" dirty="0">
              <a:latin typeface="Source Sans Pro"/>
            </a:endParaRPr>
          </a:p>
          <a:p>
            <a:pPr marL="0" indent="0">
              <a:buNone/>
            </a:pPr>
            <a:r>
              <a:rPr lang="nl-NL" sz="1600" b="1" dirty="0">
                <a:solidFill>
                  <a:srgbClr val="7030A0"/>
                </a:solidFill>
                <a:latin typeface="Source Sans Pro"/>
              </a:rPr>
              <a:t>Meer info? </a:t>
            </a:r>
            <a:br>
              <a:rPr lang="nl-NL" sz="1600" b="1" dirty="0">
                <a:solidFill>
                  <a:srgbClr val="7030A0"/>
                </a:solidFill>
                <a:latin typeface="Source Sans Pro"/>
              </a:rPr>
            </a:br>
            <a:r>
              <a:rPr lang="nl-NL" sz="1600" dirty="0">
                <a:latin typeface="Source Sans Pro"/>
              </a:rPr>
              <a:t>Telefoon: 056/44.07.94 </a:t>
            </a:r>
            <a:br>
              <a:rPr lang="nl-NL" sz="1600" dirty="0">
                <a:latin typeface="Source Sans Pro"/>
              </a:rPr>
            </a:br>
            <a:r>
              <a:rPr lang="nl-NL" sz="1600" dirty="0">
                <a:latin typeface="Source Sans Pro"/>
              </a:rPr>
              <a:t>E-mail: </a:t>
            </a:r>
            <a:r>
              <a:rPr lang="nl-NL" sz="1600" dirty="0">
                <a:latin typeface="Source Sans Pro"/>
                <a:hlinkClick r:id="rId3"/>
              </a:rPr>
              <a:t>logo@logoleieland.be</a:t>
            </a:r>
            <a:br>
              <a:rPr lang="nl-BE" sz="1600" dirty="0">
                <a:latin typeface="Source Sans Pro"/>
              </a:rPr>
            </a:br>
            <a:endParaRPr lang="nl-BE" sz="1600">
              <a:latin typeface="Source Sans Pro"/>
              <a:ea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dirty="0">
                <a:solidFill>
                  <a:schemeClr val="bg1"/>
                </a:solidFill>
                <a:effectLst/>
                <a:latin typeface="Source Sans Pro"/>
                <a:ea typeface="Calibri" panose="020F0502020204030204" pitchFamily="34" charset="0"/>
              </a:rPr>
              <a:t>VOEDING EN BEWEGING</a:t>
            </a:r>
            <a:endParaRPr lang="nl-BE" sz="2400" b="1" dirty="0">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260081" y="439579"/>
            <a:ext cx="365542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dirty="0">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 name="Picture 6">
            <a:extLst>
              <a:ext uri="{FF2B5EF4-FFF2-40B4-BE49-F238E27FC236}">
                <a16:creationId xmlns:a16="http://schemas.microsoft.com/office/drawing/2014/main" id="{0212D1AE-DFD6-49FF-516C-F817DBE4D5CA}"/>
              </a:ext>
            </a:extLst>
          </p:cNvPr>
          <p:cNvPicPr>
            <a:picLocks noChangeAspect="1"/>
          </p:cNvPicPr>
          <p:nvPr/>
        </p:nvPicPr>
        <p:blipFill>
          <a:blip r:embed="rId4"/>
          <a:stretch>
            <a:fillRect/>
          </a:stretch>
        </p:blipFill>
        <p:spPr>
          <a:xfrm>
            <a:off x="7142104" y="2004813"/>
            <a:ext cx="3580459" cy="4353560"/>
          </a:xfrm>
          <a:prstGeom prst="rect">
            <a:avLst/>
          </a:prstGeom>
        </p:spPr>
      </p:pic>
    </p:spTree>
    <p:extLst>
      <p:ext uri="{BB962C8B-B14F-4D97-AF65-F5344CB8AC3E}">
        <p14:creationId xmlns:p14="http://schemas.microsoft.com/office/powerpoint/2010/main" val="150293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C90735"/>
                </a:solidFill>
                <a:latin typeface="Source Sans Pro"/>
              </a:rPr>
              <a:t>Kwaliteitenspel</a:t>
            </a:r>
            <a:endParaRPr lang="nl-BE" sz="2400">
              <a:solidFill>
                <a:srgbClr val="C90735"/>
              </a:solidFill>
              <a:latin typeface="Source Sans Pro"/>
            </a:endParaRPr>
          </a:p>
          <a:p>
            <a:pPr marL="0" indent="0">
              <a:buNone/>
            </a:pPr>
            <a:endParaRPr lang="nl-BE">
              <a:latin typeface="Source Sans Pro"/>
            </a:endParaRPr>
          </a:p>
          <a:p>
            <a:pPr marL="0" indent="0">
              <a:buNone/>
            </a:pPr>
            <a:r>
              <a:rPr lang="nl-NL" sz="1600" b="1">
                <a:solidFill>
                  <a:srgbClr val="C90735"/>
                </a:solidFill>
                <a:latin typeface="Source Sans Pro"/>
              </a:rPr>
              <a:t>Wat? </a:t>
            </a:r>
            <a:br>
              <a:rPr lang="nl-NL" sz="1600" b="1">
                <a:solidFill>
                  <a:srgbClr val="C90735"/>
                </a:solidFill>
                <a:latin typeface="Source Sans Pro"/>
              </a:rPr>
            </a:br>
            <a:r>
              <a:rPr lang="nl-NL" sz="1600">
                <a:latin typeface="Source Sans Pro"/>
              </a:rPr>
              <a:t>Het kwaliteitenspel PLUS is een vereenvoudigde versie van het kwaliteitenspel waarbij je kan nagaan hoe goed jij jezelf en je medespelers kent. Hoe zie jij de ander en hoe ziet de ander jou? In het spel zitten kaarten met kwaliteiten, vervormingen en voorwaarden. In totaal kan je met alle kaarten drie verschillende spellen spelen, afhankelijk van het aantal spelers en de tijd die er voorzien is. </a:t>
            </a:r>
          </a:p>
          <a:p>
            <a:pPr marL="0" indent="0">
              <a:buNone/>
            </a:pPr>
            <a:endParaRPr lang="nl-NL" sz="1600" b="1">
              <a:solidFill>
                <a:srgbClr val="C90735"/>
              </a:solidFill>
              <a:latin typeface="Source Sans Pro"/>
            </a:endParaRPr>
          </a:p>
          <a:p>
            <a:pPr marL="0" indent="0">
              <a:buNone/>
            </a:pPr>
            <a:r>
              <a:rPr lang="nl-NL" sz="1600" b="1">
                <a:solidFill>
                  <a:srgbClr val="C90735"/>
                </a:solidFill>
                <a:latin typeface="Source Sans Pro"/>
              </a:rPr>
              <a:t>Kostprijs? </a:t>
            </a:r>
            <a:br>
              <a:rPr lang="nl-NL" sz="1600" b="1">
                <a:solidFill>
                  <a:srgbClr val="C90735"/>
                </a:solidFill>
                <a:latin typeface="Source Sans Pro"/>
              </a:rPr>
            </a:br>
            <a:r>
              <a:rPr lang="nl-NL" sz="1600">
                <a:latin typeface="Source Sans Pro"/>
              </a:rPr>
              <a:t>Gratis </a:t>
            </a:r>
            <a:r>
              <a:rPr lang="nl-NL" sz="1600">
                <a:latin typeface="Source Sans Pro"/>
                <a:hlinkClick r:id="rId2"/>
              </a:rPr>
              <a:t>hier</a:t>
            </a:r>
            <a:r>
              <a:rPr lang="nl-NL" sz="1600">
                <a:latin typeface="Source Sans Pro"/>
              </a:rPr>
              <a:t> te ontlenen bij Logo Leieland.</a:t>
            </a:r>
          </a:p>
          <a:p>
            <a:pPr marL="0" indent="0">
              <a:buNone/>
            </a:pPr>
            <a:endParaRPr lang="nl-NL" sz="1600">
              <a:latin typeface="Source Sans Pro"/>
            </a:endParaRPr>
          </a:p>
          <a:p>
            <a:pPr marL="0" indent="0">
              <a:buNone/>
            </a:pPr>
            <a:r>
              <a:rPr lang="nl-NL" sz="1600" b="1">
                <a:solidFill>
                  <a:srgbClr val="C90735"/>
                </a:solidFill>
                <a:latin typeface="Source Sans Pro"/>
              </a:rPr>
              <a:t>Meer info? </a:t>
            </a:r>
            <a:br>
              <a:rPr lang="nl-NL" sz="1600" b="1">
                <a:solidFill>
                  <a:srgbClr val="C90735"/>
                </a:solidFill>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3"/>
              </a:rPr>
              <a:t>logo@logoleieland.be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2"/>
              </a:rPr>
              <a:t>hier</a:t>
            </a:r>
            <a:r>
              <a:rPr lang="nl-NL"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4" name="Picture 2" descr="https://logoleieland.be/sites/default/files/styles/material_picture/public/materials/Kwaliteitenspel%20PLUS.jpg?itok=S7J--vFb&amp;c=45193ac5fdeffda30b4b980e6db96e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537" y="3955413"/>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0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C90735"/>
                </a:solidFill>
                <a:latin typeface="Source Sans Pro"/>
              </a:rPr>
              <a:t>Campagne Warme William</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796496" y="1292543"/>
            <a:ext cx="6982447" cy="4031873"/>
          </a:xfrm>
          <a:prstGeom prst="rect">
            <a:avLst/>
          </a:prstGeom>
        </p:spPr>
        <p:txBody>
          <a:bodyPr wrap="square">
            <a:spAutoFit/>
          </a:bodyPr>
          <a:lstStyle/>
          <a:p>
            <a:r>
              <a:rPr lang="nl-BE" sz="1600">
                <a:latin typeface="Source Sans Pro"/>
              </a:rPr>
              <a:t> </a:t>
            </a:r>
          </a:p>
          <a:p>
            <a:r>
              <a:rPr lang="nl-BE" sz="1600" b="1">
                <a:solidFill>
                  <a:srgbClr val="C00000"/>
                </a:solidFill>
                <a:latin typeface="Source Sans Pro"/>
              </a:rPr>
              <a:t>Wat? </a:t>
            </a:r>
            <a:endParaRPr lang="nl-BE" sz="1600">
              <a:solidFill>
                <a:srgbClr val="C00000"/>
              </a:solidFill>
              <a:latin typeface="Source Sans Pro"/>
            </a:endParaRPr>
          </a:p>
          <a:p>
            <a:pPr fontAlgn="base"/>
            <a:r>
              <a:rPr lang="nl-NL" sz="1600">
                <a:latin typeface="Source Sans Pro"/>
              </a:rPr>
              <a:t>Ga aan de slag met het bekendmakingsmateriaal van Warme William, de blauwe beer die naar je luistert. </a:t>
            </a:r>
          </a:p>
          <a:p>
            <a:pPr fontAlgn="base"/>
            <a:r>
              <a:rPr lang="nl-NL" sz="1600">
                <a:latin typeface="Source Sans Pro"/>
              </a:rPr>
              <a:t>​</a:t>
            </a:r>
            <a:br>
              <a:rPr lang="nl-NL" sz="1600">
                <a:latin typeface="Source Sans Pro"/>
              </a:rPr>
            </a:br>
            <a:r>
              <a:rPr lang="nl-NL" sz="1600">
                <a:latin typeface="Source Sans Pro"/>
              </a:rPr>
              <a:t>Er zijn digitale materialen zoals het vragenspel, luistertips, cartoons… Of bestel gratis materialen. </a:t>
            </a:r>
          </a:p>
          <a:p>
            <a:r>
              <a:rPr lang="nl-BE" sz="1600">
                <a:latin typeface="Source Sans Pro"/>
              </a:rPr>
              <a:t> </a:t>
            </a:r>
          </a:p>
          <a:p>
            <a:r>
              <a:rPr lang="nl-BE" sz="1600" b="1">
                <a:solidFill>
                  <a:srgbClr val="C00000"/>
                </a:solidFill>
                <a:latin typeface="Source Sans Pro"/>
              </a:rPr>
              <a:t>Kostprijs?</a:t>
            </a:r>
            <a:endParaRPr lang="nl-BE" sz="1600">
              <a:solidFill>
                <a:srgbClr val="C00000"/>
              </a:solidFill>
              <a:latin typeface="Source Sans Pro"/>
            </a:endParaRPr>
          </a:p>
          <a:p>
            <a:r>
              <a:rPr lang="nl-BE" sz="1600">
                <a:latin typeface="Source Sans Pro"/>
              </a:rPr>
              <a:t>Bestel </a:t>
            </a:r>
            <a:r>
              <a:rPr lang="nl-BE" sz="1600">
                <a:latin typeface="Source Sans Pro"/>
                <a:hlinkClick r:id="rId2"/>
              </a:rPr>
              <a:t>hier</a:t>
            </a:r>
            <a:r>
              <a:rPr lang="nl-BE" sz="1600">
                <a:latin typeface="Source Sans Pro"/>
              </a:rPr>
              <a:t> gratis affiches, flyers of deskbeertjes bij Logo Leieland.  </a:t>
            </a:r>
            <a:br>
              <a:rPr lang="nl-BE" sz="1600">
                <a:latin typeface="Source Sans Pro"/>
              </a:rPr>
            </a:br>
            <a:r>
              <a:rPr lang="nl-BE" sz="1600">
                <a:latin typeface="Source Sans Pro"/>
              </a:rPr>
              <a:t>Op de website vind je ook een vragenspel en luistertips. </a:t>
            </a:r>
          </a:p>
          <a:p>
            <a:r>
              <a:rPr lang="nl-BE" sz="1600">
                <a:latin typeface="Source Sans Pro"/>
              </a:rPr>
              <a:t> </a:t>
            </a:r>
          </a:p>
          <a:p>
            <a:r>
              <a:rPr lang="nl-BE" sz="1600" b="1">
                <a:solidFill>
                  <a:srgbClr val="C00000"/>
                </a:solidFill>
                <a:latin typeface="Source Sans Pro"/>
              </a:rPr>
              <a:t>Meer info?</a:t>
            </a:r>
            <a:endParaRPr lang="nl-BE" sz="1600">
              <a:solidFill>
                <a:srgbClr val="C00000"/>
              </a:solidFill>
              <a:latin typeface="Source Sans Pro"/>
            </a:endParaRPr>
          </a:p>
          <a:p>
            <a:r>
              <a:rPr lang="nl-BE" sz="1600">
                <a:latin typeface="Source Sans Pro"/>
              </a:rPr>
              <a:t>Tel: 056/44.07.94</a:t>
            </a:r>
          </a:p>
          <a:p>
            <a:r>
              <a:rPr lang="nl-BE" sz="1600">
                <a:latin typeface="Source Sans Pro"/>
              </a:rPr>
              <a:t>E-mail: logo@logoleieland.be</a:t>
            </a:r>
          </a:p>
          <a:p>
            <a:r>
              <a:rPr lang="nl-BE" sz="1600">
                <a:latin typeface="Source Sans Pro"/>
              </a:rPr>
              <a:t>Website: </a:t>
            </a:r>
            <a:r>
              <a:rPr lang="nl-BE" sz="1600" u="sng">
                <a:latin typeface="Source Sans Pro"/>
                <a:hlinkClick r:id="rId3"/>
              </a:rPr>
              <a:t>www.warmewilliam.be</a:t>
            </a:r>
            <a:r>
              <a:rPr lang="nl-BE" sz="1600">
                <a:latin typeface="Source Sans Pro"/>
              </a:rPr>
              <a:t> </a:t>
            </a:r>
          </a:p>
        </p:txBody>
      </p:sp>
      <p:pic>
        <p:nvPicPr>
          <p:cNvPr id="12" name="Afbeelding 11" descr="Warme William luistert éch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18" y="1838044"/>
            <a:ext cx="3148941" cy="1796406"/>
          </a:xfrm>
          <a:prstGeom prst="rect">
            <a:avLst/>
          </a:prstGeom>
          <a:noFill/>
          <a:ln>
            <a:noFill/>
          </a:ln>
        </p:spPr>
      </p:pic>
    </p:spTree>
    <p:extLst>
      <p:ext uri="{BB962C8B-B14F-4D97-AF65-F5344CB8AC3E}">
        <p14:creationId xmlns:p14="http://schemas.microsoft.com/office/powerpoint/2010/main" val="101302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612448"/>
          </a:xfrm>
        </p:spPr>
        <p:txBody>
          <a:bodyPr>
            <a:normAutofit fontScale="92500" lnSpcReduction="20000"/>
          </a:bodyPr>
          <a:lstStyle/>
          <a:p>
            <a:pPr marL="0" indent="0">
              <a:buNone/>
            </a:pPr>
            <a:r>
              <a:rPr lang="nl-BE" sz="2600" b="1">
                <a:solidFill>
                  <a:srgbClr val="C90735"/>
                </a:solidFill>
                <a:latin typeface="Source Sans Pro"/>
              </a:rPr>
              <a:t>Eigen wijsheden</a:t>
            </a:r>
            <a:br>
              <a:rPr lang="nl-BE" sz="2400" b="1">
                <a:solidFill>
                  <a:srgbClr val="C90735"/>
                </a:solidFill>
                <a:latin typeface="Source Sans Pro"/>
              </a:rPr>
            </a:br>
            <a:endParaRPr lang="nl-BE" sz="1700">
              <a:latin typeface="Source Sans Pro"/>
            </a:endParaRPr>
          </a:p>
          <a:p>
            <a:pPr marL="0" indent="0">
              <a:buNone/>
            </a:pPr>
            <a:r>
              <a:rPr lang="nl-NL" sz="1700" b="1">
                <a:solidFill>
                  <a:srgbClr val="C00000"/>
                </a:solidFill>
                <a:latin typeface="Source Sans Pro"/>
              </a:rPr>
              <a:t>Wat? </a:t>
            </a:r>
            <a:br>
              <a:rPr lang="nl-NL" sz="1700">
                <a:latin typeface="Source Sans Pro"/>
              </a:rPr>
            </a:br>
            <a:r>
              <a:rPr lang="nl-NL" sz="1700">
                <a:latin typeface="Source Sans Pro"/>
              </a:rPr>
              <a:t>Het ‘Eigen wijsheden-spel’ bestaat uit 144 kaarten. Daarbij staat op de voorzijde een citaat en op de achterzijde een vraag die gekoppeld is aan dit citaat. De </a:t>
            </a:r>
            <a:r>
              <a:rPr lang="nl-NL" sz="1700" b="1">
                <a:latin typeface="Source Sans Pro"/>
              </a:rPr>
              <a:t>citaten</a:t>
            </a:r>
            <a:r>
              <a:rPr lang="nl-NL" sz="1700">
                <a:latin typeface="Source Sans Pro"/>
              </a:rPr>
              <a:t> zijn onderverdeeld in 6 thema’s:</a:t>
            </a:r>
          </a:p>
          <a:p>
            <a:pPr marL="1168400"/>
            <a:r>
              <a:rPr lang="nl-NL" sz="1700">
                <a:latin typeface="Source Sans Pro"/>
              </a:rPr>
              <a:t>Relaties </a:t>
            </a:r>
          </a:p>
          <a:p>
            <a:pPr marL="1168400"/>
            <a:r>
              <a:rPr lang="nl-NL" sz="1700">
                <a:latin typeface="Source Sans Pro"/>
              </a:rPr>
              <a:t>Leiderschap </a:t>
            </a:r>
          </a:p>
          <a:p>
            <a:pPr marL="1168400"/>
            <a:r>
              <a:rPr lang="nl-NL" sz="1700">
                <a:latin typeface="Source Sans Pro"/>
              </a:rPr>
              <a:t>Communicatie </a:t>
            </a:r>
          </a:p>
          <a:p>
            <a:pPr marL="1168400"/>
            <a:r>
              <a:rPr lang="nl-NL" sz="1700">
                <a:latin typeface="Source Sans Pro"/>
              </a:rPr>
              <a:t>Zingeving</a:t>
            </a:r>
          </a:p>
          <a:p>
            <a:pPr marL="1168400"/>
            <a:r>
              <a:rPr lang="nl-NL" sz="1700">
                <a:latin typeface="Source Sans Pro"/>
              </a:rPr>
              <a:t>Verandering</a:t>
            </a:r>
          </a:p>
          <a:p>
            <a:pPr marL="1168400"/>
            <a:r>
              <a:rPr lang="nl-NL" sz="1700">
                <a:latin typeface="Source Sans Pro"/>
              </a:rPr>
              <a:t>Persoonlijke ontwikkeling </a:t>
            </a:r>
          </a:p>
          <a:p>
            <a:pPr marL="0" indent="0">
              <a:buNone/>
              <a:tabLst>
                <a:tab pos="92075" algn="l"/>
              </a:tabLst>
            </a:pPr>
            <a:r>
              <a:rPr lang="nl-NL" sz="1700">
                <a:latin typeface="Source Sans Pro"/>
              </a:rPr>
              <a:t>Door het beantwoorden van de vragen leren jongeren/ volwassenen zichzelf, maar ook anderen beter kennen. Er wordt een discussie gestart over onderwerpen die anders soms moeilijk te bespreken zijn. </a:t>
            </a:r>
          </a:p>
          <a:p>
            <a:pPr marL="0" indent="0">
              <a:buNone/>
            </a:pPr>
            <a:endParaRPr lang="nl-NL" sz="1700" b="1">
              <a:solidFill>
                <a:srgbClr val="C00000"/>
              </a:solidFill>
              <a:latin typeface="Source Sans Pro"/>
            </a:endParaRPr>
          </a:p>
          <a:p>
            <a:pPr marL="0" indent="0">
              <a:buNone/>
            </a:pPr>
            <a:r>
              <a:rPr lang="nl-NL" sz="1700" b="1">
                <a:solidFill>
                  <a:srgbClr val="C00000"/>
                </a:solidFill>
                <a:latin typeface="Source Sans Pro"/>
              </a:rPr>
              <a:t>Kostprijs? </a:t>
            </a:r>
            <a:br>
              <a:rPr lang="nl-NL" sz="1700">
                <a:latin typeface="Source Sans Pro"/>
              </a:rPr>
            </a:br>
            <a:r>
              <a:rPr lang="nl-NL" sz="1700">
                <a:latin typeface="Source Sans Pro"/>
              </a:rPr>
              <a:t>Gratis </a:t>
            </a:r>
            <a:r>
              <a:rPr lang="nl-NL" sz="1700">
                <a:latin typeface="Source Sans Pro"/>
                <a:hlinkClick r:id="rId2"/>
              </a:rPr>
              <a:t>hier</a:t>
            </a:r>
            <a:r>
              <a:rPr lang="nl-NL" sz="1700">
                <a:latin typeface="Source Sans Pro"/>
              </a:rPr>
              <a:t> te ontlenen bij Logo Leieland.</a:t>
            </a:r>
          </a:p>
          <a:p>
            <a:pPr marL="0" indent="0">
              <a:buNone/>
            </a:pPr>
            <a:endParaRPr lang="nl-NL" sz="1700" b="1">
              <a:solidFill>
                <a:srgbClr val="C00000"/>
              </a:solidFill>
              <a:latin typeface="Source Sans Pro"/>
            </a:endParaRPr>
          </a:p>
          <a:p>
            <a:pPr marL="0" indent="0">
              <a:buNone/>
            </a:pPr>
            <a:r>
              <a:rPr lang="nl-NL" sz="1700" b="1">
                <a:solidFill>
                  <a:srgbClr val="C00000"/>
                </a:solidFill>
                <a:latin typeface="Source Sans Pro"/>
              </a:rPr>
              <a:t>Meer info? </a:t>
            </a:r>
            <a:br>
              <a:rPr lang="nl-NL" sz="1700">
                <a:latin typeface="Source Sans Pro"/>
              </a:rPr>
            </a:br>
            <a:r>
              <a:rPr lang="nl-NL" sz="1700">
                <a:latin typeface="Source Sans Pro"/>
              </a:rPr>
              <a:t>Telefoon: 056/44.07.94 </a:t>
            </a:r>
            <a:br>
              <a:rPr lang="nl-NL" sz="1700">
                <a:latin typeface="Source Sans Pro"/>
              </a:rPr>
            </a:br>
            <a:r>
              <a:rPr lang="nl-NL" sz="1700">
                <a:latin typeface="Source Sans Pro"/>
              </a:rPr>
              <a:t>E-mail: </a:t>
            </a:r>
            <a:r>
              <a:rPr lang="nl-NL" sz="1700">
                <a:latin typeface="Source Sans Pro"/>
                <a:hlinkClick r:id="rId3"/>
              </a:rPr>
              <a:t>logo@logoleieland.be</a:t>
            </a:r>
            <a:r>
              <a:rPr lang="nl-NL" sz="1700">
                <a:latin typeface="Source Sans Pro"/>
              </a:rPr>
              <a:t> </a:t>
            </a:r>
            <a:endParaRPr lang="nl-BE" sz="1700" b="1">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8194" name="Picture 2" descr="https://logoleieland.be/sites/default/files/styles/material_picture/public/materials/Eigen%20wijsheden.JPG?itok=-Zwnbj1-&amp;c=9ee3cc26ea542ba3439d065d02f66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829" y="1866979"/>
            <a:ext cx="2316903" cy="173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0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C90735"/>
                </a:solidFill>
                <a:latin typeface="Source Sans Pro"/>
              </a:rPr>
              <a:t>Gespreksstarters</a:t>
            </a:r>
            <a:endParaRPr lang="nl-BE" sz="1800">
              <a:solidFill>
                <a:srgbClr val="C90735"/>
              </a:solidFill>
              <a:latin typeface="Source Sans Pro"/>
            </a:endParaRPr>
          </a:p>
          <a:p>
            <a:pPr marL="0" indent="0">
              <a:buNone/>
            </a:pPr>
            <a:endParaRPr lang="nl-BE">
              <a:latin typeface="Source Sans Pro"/>
            </a:endParaRPr>
          </a:p>
          <a:p>
            <a:pPr marL="0" indent="0">
              <a:buNone/>
            </a:pPr>
            <a:r>
              <a:rPr lang="nl-NL" sz="1600" b="1">
                <a:solidFill>
                  <a:srgbClr val="C00000"/>
                </a:solidFill>
                <a:latin typeface="Source Sans Pro"/>
              </a:rPr>
              <a:t>Wat? </a:t>
            </a:r>
            <a:br>
              <a:rPr lang="nl-NL" sz="1600">
                <a:latin typeface="Source Sans Pro"/>
              </a:rPr>
            </a:br>
            <a:r>
              <a:rPr lang="nl-NL" sz="1600">
                <a:latin typeface="Source Sans Pro"/>
              </a:rPr>
              <a:t>Gespreksstarters is een doosje met daarin 110 kaartjes. Daarop staat telkens een interessante of uitdagende vraag die gebruikt kan worden om een gesprek tussen twee personen te verrijken. Het is de ideale manier om een conversatie te starten, mensen te ontmoeten of elkaar beter te leren kennen.</a:t>
            </a:r>
          </a:p>
          <a:p>
            <a:pPr marL="0" indent="0">
              <a:buNone/>
            </a:pPr>
            <a:endParaRPr lang="nl-NL" sz="1600" b="1">
              <a:solidFill>
                <a:srgbClr val="C00000"/>
              </a:solidFill>
              <a:latin typeface="Source Sans Pro"/>
            </a:endParaRPr>
          </a:p>
          <a:p>
            <a:pPr marL="0" indent="0">
              <a:buNone/>
            </a:pPr>
            <a:r>
              <a:rPr lang="nl-NL" sz="1600" b="1">
                <a:solidFill>
                  <a:srgbClr val="C00000"/>
                </a:solidFill>
                <a:latin typeface="Source Sans Pro"/>
              </a:rPr>
              <a:t>Kostprijs? </a:t>
            </a:r>
            <a:br>
              <a:rPr lang="nl-NL" sz="1600">
                <a:latin typeface="Source Sans Pro"/>
              </a:rPr>
            </a:br>
            <a:r>
              <a:rPr lang="nl-NL" sz="1600">
                <a:latin typeface="Source Sans Pro"/>
              </a:rPr>
              <a:t>Gratis </a:t>
            </a:r>
            <a:r>
              <a:rPr lang="nl-NL" sz="1600">
                <a:latin typeface="Source Sans Pro"/>
                <a:hlinkClick r:id="rId2"/>
              </a:rPr>
              <a:t>hier</a:t>
            </a:r>
            <a:r>
              <a:rPr lang="nl-NL" sz="1600">
                <a:latin typeface="Source Sans Pro"/>
              </a:rPr>
              <a:t> te ontlenen bij Logo Leieland.</a:t>
            </a:r>
          </a:p>
          <a:p>
            <a:pPr marL="0" indent="0">
              <a:buNone/>
            </a:pPr>
            <a:endParaRPr lang="nl-NL" sz="1600" b="1">
              <a:solidFill>
                <a:srgbClr val="C00000"/>
              </a:solidFill>
              <a:latin typeface="Source Sans Pro"/>
            </a:endParaRPr>
          </a:p>
          <a:p>
            <a:pPr marL="0" indent="0">
              <a:buNone/>
            </a:pPr>
            <a:r>
              <a:rPr lang="nl-NL" sz="1600" b="1">
                <a:solidFill>
                  <a:srgbClr val="C00000"/>
                </a:solidFill>
                <a:latin typeface="Source Sans Pro"/>
              </a:rPr>
              <a:t>Meer info? </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3"/>
              </a:rPr>
              <a:t>logo@logoleieland.be</a:t>
            </a:r>
            <a:r>
              <a:rPr lang="nl-NL" sz="1600">
                <a:latin typeface="Source Sans Pro"/>
              </a:rPr>
              <a:t> </a:t>
            </a:r>
            <a:endParaRPr lang="nl-BE" sz="1600" b="1">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9218" name="Picture 2" descr="https://logoleieland.be/sites/default/files/domain%20editor/leielandcm/Gespreksstart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494" y="3864639"/>
            <a:ext cx="2852706" cy="21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5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C90735"/>
                </a:solidFill>
                <a:latin typeface="Source Sans Pro"/>
              </a:rPr>
              <a:t>Open kaart, gezond van geest</a:t>
            </a:r>
            <a:endParaRPr lang="nl-BE" sz="2000">
              <a:solidFill>
                <a:srgbClr val="C90735"/>
              </a:solidFill>
              <a:latin typeface="Source Sans Pro"/>
            </a:endParaRPr>
          </a:p>
          <a:p>
            <a:pPr marL="0" indent="0">
              <a:buNone/>
            </a:pP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547626" y="1465610"/>
            <a:ext cx="8134739" cy="4278094"/>
          </a:xfrm>
          <a:prstGeom prst="rect">
            <a:avLst/>
          </a:prstGeom>
        </p:spPr>
        <p:txBody>
          <a:bodyPr wrap="square">
            <a:spAutoFit/>
          </a:bodyPr>
          <a:lstStyle/>
          <a:p>
            <a:r>
              <a:rPr lang="nl-NL" sz="1600" b="1">
                <a:solidFill>
                  <a:srgbClr val="C00000"/>
                </a:solidFill>
                <a:latin typeface="Source Sans Pro"/>
              </a:rPr>
              <a:t>Wat? </a:t>
            </a:r>
            <a:br>
              <a:rPr lang="nl-NL" sz="1600">
                <a:latin typeface="Source Sans Pro"/>
              </a:rPr>
            </a:br>
            <a:r>
              <a:rPr lang="nl-NL" sz="1600">
                <a:latin typeface="Source Sans Pro"/>
              </a:rPr>
              <a:t>In onze huidige maatschappij stijgt de druk om het goed te doen en te presteren. Iedereen leeft en presteert, maar tegelijkertijd wordt het steeds moeilijker om onze </a:t>
            </a:r>
            <a:r>
              <a:rPr lang="nl-NL" sz="1600" b="1">
                <a:latin typeface="Source Sans Pro"/>
              </a:rPr>
              <a:t>kwetsbaarheden met elkaar te delen.</a:t>
            </a:r>
            <a:r>
              <a:rPr lang="nl-NL" sz="1600">
                <a:latin typeface="Source Sans Pro"/>
              </a:rPr>
              <a:t> Wanneer iemand je vraagt hoe het gaat, antwoord je immers automatisch ‘goed’. We leven samen in onze maatschappij, maar hebben ook regelmatig het gevoel alleen te staan met onze kwetsbaarheden. Dit spel wil mee het taboe rond kwetsbaarheden doorbreken. Open kaart-gezond van geest is een kaartspel waarbij wordt nagedacht over het </a:t>
            </a:r>
            <a:r>
              <a:rPr lang="nl-NL" sz="1600" b="1">
                <a:latin typeface="Source Sans Pro"/>
              </a:rPr>
              <a:t>lichamelijk, geestelijk en sociaal welbevinden </a:t>
            </a:r>
            <a:r>
              <a:rPr lang="nl-NL" sz="1600">
                <a:latin typeface="Source Sans Pro"/>
              </a:rPr>
              <a:t>en over het thema ‘met zorg omgaan met jezelf’. Er is geen voorkennis vereist rond geestelijke gezondheidszorg. </a:t>
            </a:r>
          </a:p>
          <a:p>
            <a:endParaRPr lang="nl-NL" sz="1600">
              <a:latin typeface="Source Sans Pro"/>
            </a:endParaRPr>
          </a:p>
          <a:p>
            <a:r>
              <a:rPr lang="nl-NL" sz="1600" b="1">
                <a:solidFill>
                  <a:srgbClr val="C00000"/>
                </a:solidFill>
                <a:latin typeface="Source Sans Pro"/>
              </a:rPr>
              <a:t>Kostprijs? </a:t>
            </a:r>
            <a:br>
              <a:rPr lang="nl-NL" sz="1600">
                <a:latin typeface="Source Sans Pro"/>
              </a:rPr>
            </a:br>
            <a:r>
              <a:rPr lang="nl-NL" sz="1600">
                <a:latin typeface="Source Sans Pro"/>
              </a:rPr>
              <a:t>Gratis </a:t>
            </a:r>
            <a:r>
              <a:rPr lang="nl-NL" sz="1600">
                <a:latin typeface="Source Sans Pro"/>
                <a:hlinkClick r:id="rId2"/>
              </a:rPr>
              <a:t>hier</a:t>
            </a:r>
            <a:r>
              <a:rPr lang="nl-NL" sz="1600">
                <a:latin typeface="Source Sans Pro"/>
              </a:rPr>
              <a:t> te ontlenen bij Logo Leieland.</a:t>
            </a:r>
          </a:p>
          <a:p>
            <a:endParaRPr lang="nl-NL" sz="1600">
              <a:latin typeface="Source Sans Pro"/>
            </a:endParaRPr>
          </a:p>
          <a:p>
            <a:r>
              <a:rPr lang="nl-NL" sz="1600" b="1">
                <a:solidFill>
                  <a:srgbClr val="C00000"/>
                </a:solidFill>
                <a:latin typeface="Source Sans Pro"/>
              </a:rPr>
              <a:t>Meer info?</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3"/>
              </a:rPr>
              <a:t>logo@logoleieland.be</a:t>
            </a:r>
            <a:endParaRPr lang="nl-NL" sz="1600">
              <a:latin typeface="Source Sans Pro"/>
            </a:endParaRPr>
          </a:p>
          <a:p>
            <a:r>
              <a:rPr lang="nl-NL" sz="1600">
                <a:latin typeface="Source Sans Pro"/>
              </a:rPr>
              <a:t>Website: meer informatie vind je </a:t>
            </a:r>
            <a:r>
              <a:rPr lang="nl-NL" sz="1600">
                <a:latin typeface="Source Sans Pro"/>
                <a:hlinkClick r:id="rId4"/>
              </a:rPr>
              <a:t>hier</a:t>
            </a:r>
            <a:r>
              <a:rPr lang="nl-NL" sz="1600">
                <a:latin typeface="Source Sans Pro"/>
              </a:rPr>
              <a:t>.</a:t>
            </a:r>
            <a:endParaRPr lang="nl-BE" sz="1600" b="1">
              <a:latin typeface="Source Sans Pro"/>
            </a:endParaRPr>
          </a:p>
        </p:txBody>
      </p:sp>
      <p:pic>
        <p:nvPicPr>
          <p:cNvPr id="1026" name="Picture 2" descr="Open kaart, gezond van geest | Vlaamse Log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859" y="1832799"/>
            <a:ext cx="2739941" cy="205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7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47500" lnSpcReduction="20000"/>
          </a:bodyPr>
          <a:lstStyle/>
          <a:p>
            <a:pPr marL="0" indent="0">
              <a:lnSpc>
                <a:spcPct val="100000"/>
              </a:lnSpc>
              <a:buNone/>
            </a:pPr>
            <a:r>
              <a:rPr lang="nl-BE" sz="5100" b="1">
                <a:solidFill>
                  <a:srgbClr val="C90735"/>
                </a:solidFill>
                <a:latin typeface="Source Sans Pro"/>
              </a:rPr>
              <a:t>10-daagse van de geestelijke gezondheid</a:t>
            </a:r>
          </a:p>
          <a:p>
            <a:pPr marL="0" indent="0">
              <a:buNone/>
            </a:pPr>
            <a:endParaRPr lang="nl-BE">
              <a:latin typeface="Source Sans Pro"/>
            </a:endParaRPr>
          </a:p>
          <a:p>
            <a:pPr marL="0" indent="0">
              <a:buNone/>
            </a:pPr>
            <a:r>
              <a:rPr lang="nl-BE" sz="3400" b="1">
                <a:solidFill>
                  <a:srgbClr val="C00000"/>
                </a:solidFill>
                <a:latin typeface="Source Sans Pro"/>
              </a:rPr>
              <a:t>Wat? </a:t>
            </a:r>
            <a:br>
              <a:rPr lang="nl-BE" sz="3400" b="1">
                <a:latin typeface="Source Sans Pro"/>
              </a:rPr>
            </a:br>
            <a:r>
              <a:rPr lang="nl-NL" sz="3400">
                <a:latin typeface="Source Sans Pro"/>
              </a:rPr>
              <a:t>Ook dit jaar tellen we 10 dagen af naar 10 oktober, de </a:t>
            </a:r>
            <a:r>
              <a:rPr lang="nl-NL" sz="3400" err="1">
                <a:latin typeface="Source Sans Pro"/>
              </a:rPr>
              <a:t>Werelddag</a:t>
            </a:r>
            <a:r>
              <a:rPr lang="nl-NL" sz="3400">
                <a:latin typeface="Source Sans Pro"/>
              </a:rPr>
              <a:t> van de Geestelijke Gezondheid. ‘Samen veerkrachtig’ is daarbij opnieuw de rode draad. Ook als school kan je ermee aan de slag! Werk aan de geestelijke gezondheid van zowel de leerlingen als het schoolteam! Uiteraard kan je ook na deze tiendaagse nog aan de slag met de inspiraties.</a:t>
            </a:r>
          </a:p>
          <a:p>
            <a:pPr marL="0" indent="0">
              <a:buNone/>
            </a:pPr>
            <a:r>
              <a:rPr lang="nl-NL" sz="3400">
                <a:latin typeface="Source Sans Pro"/>
              </a:rPr>
              <a:t>Dit jaar zetten we tijdens de 10-daagse van de Geestelijke Gezondheid 2021 één Vlaamse actie in de kijker. Het project </a:t>
            </a:r>
            <a:r>
              <a:rPr lang="nl-NL" sz="3400" b="1">
                <a:latin typeface="Source Sans Pro"/>
              </a:rPr>
              <a:t>‘Neem plaats op onze bank’ </a:t>
            </a:r>
            <a:r>
              <a:rPr lang="nl-NL" sz="3400">
                <a:latin typeface="Source Sans Pro"/>
              </a:rPr>
              <a:t>motiveert ontmoetingen en informele contacten tussen mensen onderling. Je vindt ongetwijfeld een bankenproject dat bij jou past in onze inspiratiegids. Babbelbanken, gevelbanken, ‘Bank zoekt plek’, project bankdirecteurs … Neem zeker contact met ons op voor meer inspiratie of ondersteuning. </a:t>
            </a:r>
          </a:p>
          <a:p>
            <a:pPr marL="0" indent="0">
              <a:buNone/>
            </a:pPr>
            <a:endParaRPr lang="nl-BE" sz="3400" b="1">
              <a:solidFill>
                <a:srgbClr val="C00000"/>
              </a:solidFill>
              <a:latin typeface="Source Sans Pro"/>
            </a:endParaRPr>
          </a:p>
          <a:p>
            <a:pPr marL="0" indent="0">
              <a:buNone/>
            </a:pPr>
            <a:r>
              <a:rPr lang="nl-BE" sz="3400" b="1">
                <a:solidFill>
                  <a:srgbClr val="C00000"/>
                </a:solidFill>
                <a:latin typeface="Source Sans Pro"/>
              </a:rPr>
              <a:t>Kostprijs?</a:t>
            </a:r>
            <a:r>
              <a:rPr lang="nl-BE" sz="3400">
                <a:solidFill>
                  <a:srgbClr val="C00000"/>
                </a:solidFill>
                <a:latin typeface="Source Sans Pro"/>
              </a:rPr>
              <a:t> </a:t>
            </a:r>
            <a:br>
              <a:rPr lang="nl-BE" sz="3400">
                <a:latin typeface="Source Sans Pro"/>
              </a:rPr>
            </a:br>
            <a:r>
              <a:rPr lang="nl-NL" sz="3400">
                <a:latin typeface="Source Sans Pro"/>
              </a:rPr>
              <a:t>De </a:t>
            </a:r>
            <a:r>
              <a:rPr lang="nl-NL" sz="3400" b="1">
                <a:latin typeface="Source Sans Pro"/>
              </a:rPr>
              <a:t>inspiratiegids</a:t>
            </a:r>
            <a:r>
              <a:rPr lang="nl-NL" sz="3400">
                <a:latin typeface="Source Sans Pro"/>
              </a:rPr>
              <a:t> is </a:t>
            </a:r>
            <a:r>
              <a:rPr lang="nl-NL" sz="3400">
                <a:latin typeface="Source Sans Pro"/>
                <a:hlinkClick r:id="rId2"/>
              </a:rPr>
              <a:t>gratis te downloaden </a:t>
            </a:r>
            <a:r>
              <a:rPr lang="nl-NL" sz="3400">
                <a:latin typeface="Source Sans Pro"/>
              </a:rPr>
              <a:t>via de website van Logo Leieland.</a:t>
            </a:r>
            <a:br>
              <a:rPr lang="nl-NL" sz="3400">
                <a:latin typeface="Source Sans Pro"/>
              </a:rPr>
            </a:br>
            <a:r>
              <a:rPr lang="nl-NL" sz="3400" b="1">
                <a:latin typeface="Source Sans Pro"/>
              </a:rPr>
              <a:t>Gratis materialen </a:t>
            </a:r>
            <a:r>
              <a:rPr lang="nl-NL" sz="3400">
                <a:latin typeface="Source Sans Pro"/>
              </a:rPr>
              <a:t>bestellen kan </a:t>
            </a:r>
            <a:r>
              <a:rPr lang="nl-NL" sz="3400">
                <a:latin typeface="Source Sans Pro"/>
                <a:hlinkClick r:id="rId3"/>
              </a:rPr>
              <a:t>hier</a:t>
            </a:r>
            <a:r>
              <a:rPr lang="nl-NL" sz="3400">
                <a:latin typeface="Source Sans Pro"/>
              </a:rPr>
              <a:t>.</a:t>
            </a:r>
          </a:p>
          <a:p>
            <a:pPr marL="0" indent="0">
              <a:buNone/>
            </a:pPr>
            <a:endParaRPr lang="nl-BE" sz="3400" b="1">
              <a:solidFill>
                <a:srgbClr val="C00000"/>
              </a:solidFill>
              <a:latin typeface="Source Sans Pro"/>
            </a:endParaRPr>
          </a:p>
          <a:p>
            <a:pPr marL="0" indent="0">
              <a:buNone/>
            </a:pPr>
            <a:r>
              <a:rPr lang="nl-BE" sz="3400" b="1">
                <a:solidFill>
                  <a:srgbClr val="C00000"/>
                </a:solidFill>
                <a:latin typeface="Source Sans Pro"/>
              </a:rPr>
              <a:t>Meer info?</a:t>
            </a:r>
            <a:r>
              <a:rPr lang="nl-BE" sz="3400">
                <a:solidFill>
                  <a:srgbClr val="C00000"/>
                </a:solidFill>
                <a:latin typeface="Source Sans Pro"/>
              </a:rPr>
              <a:t> </a:t>
            </a:r>
            <a:br>
              <a:rPr lang="nl-BE" sz="3400">
                <a:latin typeface="Source Sans Pro"/>
              </a:rPr>
            </a:br>
            <a:r>
              <a:rPr lang="nl-BE" sz="3400">
                <a:latin typeface="Source Sans Pro"/>
              </a:rPr>
              <a:t>Telefoon: 056/44.07.94 </a:t>
            </a:r>
            <a:br>
              <a:rPr lang="nl-BE" sz="3400">
                <a:latin typeface="Source Sans Pro"/>
              </a:rPr>
            </a:br>
            <a:r>
              <a:rPr lang="nl-BE" sz="3400">
                <a:latin typeface="Source Sans Pro"/>
              </a:rPr>
              <a:t>E-mail: </a:t>
            </a:r>
            <a:r>
              <a:rPr lang="nl-BE" sz="3400">
                <a:latin typeface="Source Sans Pro"/>
                <a:hlinkClick r:id="rId4"/>
              </a:rPr>
              <a:t>logo@logoleieland.be</a:t>
            </a:r>
            <a:r>
              <a:rPr lang="nl-BE" sz="3400">
                <a:latin typeface="Source Sans Pro"/>
              </a:rPr>
              <a:t>  </a:t>
            </a:r>
            <a:br>
              <a:rPr lang="nl-BE" sz="3400">
                <a:latin typeface="Source Sans Pro"/>
              </a:rPr>
            </a:br>
            <a:r>
              <a:rPr lang="nl-BE" sz="3400">
                <a:latin typeface="Source Sans Pro"/>
              </a:rPr>
              <a:t>Website: meer informatie vind je </a:t>
            </a:r>
            <a:r>
              <a:rPr lang="nl-BE" sz="3400">
                <a:latin typeface="Source Sans Pro"/>
                <a:hlinkClick r:id="rId5"/>
              </a:rPr>
              <a:t>hier</a:t>
            </a:r>
            <a:r>
              <a:rPr lang="nl-BE" sz="340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19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5" name="Afbeelding 4"/>
          <p:cNvPicPr>
            <a:picLocks noChangeAspect="1"/>
          </p:cNvPicPr>
          <p:nvPr/>
        </p:nvPicPr>
        <p:blipFill>
          <a:blip r:embed="rId6"/>
          <a:stretch>
            <a:fillRect/>
          </a:stretch>
        </p:blipFill>
        <p:spPr>
          <a:xfrm>
            <a:off x="7832765" y="3538513"/>
            <a:ext cx="2886852" cy="3319487"/>
          </a:xfrm>
          <a:prstGeom prst="rect">
            <a:avLst/>
          </a:prstGeom>
        </p:spPr>
      </p:pic>
    </p:spTree>
    <p:extLst>
      <p:ext uri="{BB962C8B-B14F-4D97-AF65-F5344CB8AC3E}">
        <p14:creationId xmlns:p14="http://schemas.microsoft.com/office/powerpoint/2010/main" val="261058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geronde rechthoek 9"/>
          <p:cNvSpPr/>
          <p:nvPr/>
        </p:nvSpPr>
        <p:spPr>
          <a:xfrm>
            <a:off x="354012" y="3515219"/>
            <a:ext cx="3832650" cy="25703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272625" y="757900"/>
            <a:ext cx="3832650" cy="29330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p:cNvSpPr/>
          <p:nvPr/>
        </p:nvSpPr>
        <p:spPr>
          <a:xfrm>
            <a:off x="272625" y="1091412"/>
            <a:ext cx="3832650" cy="25703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370614" y="804760"/>
            <a:ext cx="8984469" cy="6293623"/>
          </a:xfrm>
        </p:spPr>
        <p:txBody>
          <a:bodyPr>
            <a:normAutofit fontScale="92500" lnSpcReduction="20000"/>
          </a:bodyPr>
          <a:lstStyle/>
          <a:p>
            <a:pPr marL="0" indent="0">
              <a:buNone/>
            </a:pPr>
            <a:r>
              <a:rPr lang="nl-BE" sz="2100" b="1" dirty="0">
                <a:solidFill>
                  <a:schemeClr val="bg1"/>
                </a:solidFill>
                <a:latin typeface="Source Sans Pro"/>
              </a:rPr>
              <a:t>INLEIDING</a:t>
            </a:r>
          </a:p>
          <a:p>
            <a:pPr marL="0" indent="0">
              <a:buNone/>
            </a:pPr>
            <a:r>
              <a:rPr lang="nl-BE" sz="1400" b="1" dirty="0">
                <a:solidFill>
                  <a:schemeClr val="bg1"/>
                </a:solidFill>
                <a:latin typeface="Source Sans Pro"/>
              </a:rPr>
              <a:t>VOEDING EN BEWEGING</a:t>
            </a:r>
          </a:p>
          <a:p>
            <a:pPr marL="914400" lvl="2" indent="0">
              <a:buNone/>
            </a:pPr>
            <a:endParaRPr lang="nl-BE" sz="1700" dirty="0">
              <a:latin typeface="Source Sans Pro"/>
              <a:hlinkClick r:id="rId2" action="ppaction://hlinksldjump"/>
            </a:endParaRPr>
          </a:p>
          <a:p>
            <a:pPr lvl="2"/>
            <a:r>
              <a:rPr lang="nl-BE" sz="1300" dirty="0">
                <a:solidFill>
                  <a:srgbClr val="7030A0"/>
                </a:solidFill>
                <a:latin typeface="Source Sans Pro"/>
                <a:hlinkClick r:id="rId2" action="ppaction://hlinksldjump"/>
              </a:rPr>
              <a:t>Gezondheidstestjes</a:t>
            </a:r>
            <a:r>
              <a:rPr lang="nl-BE" sz="1300" dirty="0">
                <a:solidFill>
                  <a:srgbClr val="7030A0"/>
                </a:solidFill>
                <a:latin typeface="Source Sans Pro"/>
              </a:rPr>
              <a:t> (p. 6)</a:t>
            </a:r>
          </a:p>
          <a:p>
            <a:pPr lvl="2"/>
            <a:r>
              <a:rPr lang="nl-BE" sz="1300" dirty="0">
                <a:solidFill>
                  <a:srgbClr val="7030A0"/>
                </a:solidFill>
                <a:latin typeface="Source Sans Pro"/>
                <a:hlinkClick r:id="rId3" action="ppaction://hlinksldjump"/>
              </a:rPr>
              <a:t>Voedings- en bewegingsdriehoek </a:t>
            </a:r>
            <a:r>
              <a:rPr lang="nl-BE" sz="1300" dirty="0">
                <a:solidFill>
                  <a:srgbClr val="7030A0"/>
                </a:solidFill>
                <a:latin typeface="Source Sans Pro"/>
              </a:rPr>
              <a:t>(p. 7)</a:t>
            </a:r>
          </a:p>
          <a:p>
            <a:pPr lvl="2"/>
            <a:r>
              <a:rPr lang="nl-BE" sz="1300" dirty="0">
                <a:solidFill>
                  <a:srgbClr val="7030A0"/>
                </a:solidFill>
                <a:latin typeface="Source Sans Pro"/>
                <a:hlinkClick r:id="rId4" action="ppaction://hlinksldjump"/>
              </a:rPr>
              <a:t>Nudgingmaterialen voeding </a:t>
            </a:r>
            <a:r>
              <a:rPr lang="nl-BE" sz="1300" dirty="0">
                <a:solidFill>
                  <a:srgbClr val="7030A0"/>
                </a:solidFill>
                <a:latin typeface="Source Sans Pro"/>
              </a:rPr>
              <a:t>(p. 8)</a:t>
            </a:r>
          </a:p>
          <a:p>
            <a:pPr lvl="2"/>
            <a:r>
              <a:rPr lang="nl-BE" sz="1300" dirty="0">
                <a:solidFill>
                  <a:srgbClr val="7030A0"/>
                </a:solidFill>
                <a:latin typeface="Source Sans Pro"/>
                <a:hlinkClick r:id="rId5" action="ppaction://hlinksldjump"/>
              </a:rPr>
              <a:t>Gezondheidsrally</a:t>
            </a:r>
            <a:r>
              <a:rPr lang="nl-BE" sz="1300" dirty="0">
                <a:solidFill>
                  <a:srgbClr val="7030A0"/>
                </a:solidFill>
                <a:latin typeface="Source Sans Pro"/>
              </a:rPr>
              <a:t> (p. 9)</a:t>
            </a:r>
          </a:p>
          <a:p>
            <a:pPr lvl="2"/>
            <a:r>
              <a:rPr lang="nl-BE" sz="1300" dirty="0">
                <a:solidFill>
                  <a:srgbClr val="7030A0"/>
                </a:solidFill>
                <a:latin typeface="Source Sans Pro"/>
                <a:hlinkClick r:id="rId6" action="ppaction://hlinksldjump"/>
              </a:rPr>
              <a:t>De winkeloefening </a:t>
            </a:r>
            <a:r>
              <a:rPr lang="nl-BE" sz="1300" dirty="0">
                <a:solidFill>
                  <a:srgbClr val="7030A0"/>
                </a:solidFill>
                <a:latin typeface="Source Sans Pro"/>
              </a:rPr>
              <a:t>(p. 10)</a:t>
            </a:r>
          </a:p>
          <a:p>
            <a:pPr lvl="2"/>
            <a:r>
              <a:rPr lang="nl-BE" sz="1300" dirty="0">
                <a:solidFill>
                  <a:srgbClr val="7030A0"/>
                </a:solidFill>
                <a:latin typeface="Source Sans Pro"/>
                <a:hlinkClick r:id="rId7" action="ppaction://hlinksldjump"/>
              </a:rPr>
              <a:t>Schoolmaaltijdengids en gezond (broodjes)lunch op school </a:t>
            </a:r>
            <a:r>
              <a:rPr lang="nl-BE" sz="1300" dirty="0">
                <a:solidFill>
                  <a:srgbClr val="7030A0"/>
                </a:solidFill>
                <a:latin typeface="Source Sans Pro"/>
              </a:rPr>
              <a:t>(p. 11)</a:t>
            </a:r>
          </a:p>
          <a:p>
            <a:pPr lvl="2"/>
            <a:r>
              <a:rPr lang="nl-BE" sz="1300" dirty="0">
                <a:solidFill>
                  <a:srgbClr val="7030A0"/>
                </a:solidFill>
                <a:latin typeface="Source Sans Pro"/>
                <a:hlinkClick r:id="rId8" action="ppaction://hlinksldjump"/>
              </a:rPr>
              <a:t>Voedingsbeleid op school </a:t>
            </a:r>
            <a:r>
              <a:rPr lang="nl-BE" sz="1300" dirty="0">
                <a:solidFill>
                  <a:srgbClr val="7030A0"/>
                </a:solidFill>
                <a:latin typeface="Source Sans Pro"/>
              </a:rPr>
              <a:t>(p. 12)</a:t>
            </a:r>
          </a:p>
          <a:p>
            <a:pPr lvl="2"/>
            <a:r>
              <a:rPr lang="nl-BE" sz="1300" dirty="0">
                <a:latin typeface="Source Sans Pro"/>
                <a:hlinkClick r:id="rId9" action="ppaction://hlinksldjump"/>
              </a:rPr>
              <a:t>A.L.L.E.S! principe </a:t>
            </a:r>
            <a:r>
              <a:rPr lang="nl-BE" sz="1300" dirty="0">
                <a:solidFill>
                  <a:srgbClr val="7030A0"/>
                </a:solidFill>
                <a:latin typeface="Source Sans Pro"/>
              </a:rPr>
              <a:t>(p. 13)</a:t>
            </a:r>
          </a:p>
          <a:p>
            <a:pPr marL="914400" lvl="2" indent="0">
              <a:buNone/>
            </a:pPr>
            <a:endParaRPr lang="nl-BE" sz="2500" dirty="0">
              <a:latin typeface="Source Sans Pro"/>
            </a:endParaRPr>
          </a:p>
          <a:p>
            <a:pPr marL="457200" lvl="1" indent="0">
              <a:buNone/>
            </a:pPr>
            <a:endParaRPr lang="nl-BE" sz="2500" dirty="0">
              <a:latin typeface="Source Sans Pro"/>
            </a:endParaRPr>
          </a:p>
          <a:p>
            <a:pPr marL="0" indent="0">
              <a:buNone/>
            </a:pPr>
            <a:r>
              <a:rPr lang="nl-BE" sz="1400" b="1" dirty="0">
                <a:solidFill>
                  <a:schemeClr val="bg1"/>
                </a:solidFill>
                <a:latin typeface="Source Sans Pro"/>
              </a:rPr>
              <a:t>MENTAAL WELBEVINDEN</a:t>
            </a:r>
          </a:p>
          <a:p>
            <a:pPr lvl="2"/>
            <a:r>
              <a:rPr lang="nl-BE" sz="1300" dirty="0">
                <a:solidFill>
                  <a:srgbClr val="773E13"/>
                </a:solidFill>
                <a:latin typeface="Source Sans Pro"/>
                <a:hlinkClick r:id="rId10" action="ppaction://hlinksldjump"/>
              </a:rPr>
              <a:t>Kwaliteitenspel</a:t>
            </a:r>
            <a:r>
              <a:rPr lang="nl-BE" sz="1300" dirty="0">
                <a:solidFill>
                  <a:srgbClr val="773E13"/>
                </a:solidFill>
                <a:latin typeface="Source Sans Pro"/>
              </a:rPr>
              <a:t> (p. 14)</a:t>
            </a:r>
          </a:p>
          <a:p>
            <a:pPr lvl="2"/>
            <a:r>
              <a:rPr lang="nl-BE" sz="1300" dirty="0">
                <a:solidFill>
                  <a:srgbClr val="773E13"/>
                </a:solidFill>
                <a:latin typeface="Source Sans Pro"/>
                <a:hlinkClick r:id="rId11" action="ppaction://hlinksldjump"/>
              </a:rPr>
              <a:t>Campagne Warme William </a:t>
            </a:r>
            <a:r>
              <a:rPr lang="nl-BE" sz="1300" dirty="0">
                <a:solidFill>
                  <a:srgbClr val="773E13"/>
                </a:solidFill>
                <a:latin typeface="Source Sans Pro"/>
              </a:rPr>
              <a:t>(p. 15)</a:t>
            </a:r>
          </a:p>
          <a:p>
            <a:pPr lvl="2"/>
            <a:r>
              <a:rPr lang="nl-BE" sz="1300" dirty="0">
                <a:solidFill>
                  <a:srgbClr val="773E13"/>
                </a:solidFill>
                <a:latin typeface="Source Sans Pro"/>
                <a:hlinkClick r:id="rId12" action="ppaction://hlinksldjump"/>
              </a:rPr>
              <a:t>Eigen Wijsheden</a:t>
            </a:r>
            <a:r>
              <a:rPr lang="nl-BE" sz="1300" dirty="0">
                <a:solidFill>
                  <a:srgbClr val="773E13"/>
                </a:solidFill>
                <a:latin typeface="Source Sans Pro"/>
              </a:rPr>
              <a:t> (p .16)</a:t>
            </a:r>
          </a:p>
          <a:p>
            <a:pPr lvl="2"/>
            <a:r>
              <a:rPr lang="nl-BE" sz="1300" dirty="0">
                <a:solidFill>
                  <a:srgbClr val="773E13"/>
                </a:solidFill>
                <a:latin typeface="Source Sans Pro"/>
                <a:hlinkClick r:id="rId13" action="ppaction://hlinksldjump"/>
              </a:rPr>
              <a:t>Gespreksstarters </a:t>
            </a:r>
            <a:r>
              <a:rPr lang="nl-BE" sz="1300" dirty="0">
                <a:solidFill>
                  <a:srgbClr val="773E13"/>
                </a:solidFill>
                <a:latin typeface="Source Sans Pro"/>
              </a:rPr>
              <a:t>(p. 17)</a:t>
            </a:r>
          </a:p>
          <a:p>
            <a:pPr lvl="2"/>
            <a:r>
              <a:rPr lang="nl-BE" sz="1300" dirty="0">
                <a:solidFill>
                  <a:srgbClr val="773E13"/>
                </a:solidFill>
                <a:latin typeface="Source Sans Pro"/>
                <a:hlinkClick r:id="rId14" action="ppaction://hlinksldjump"/>
              </a:rPr>
              <a:t>Open kaart, gezond van geest </a:t>
            </a:r>
            <a:r>
              <a:rPr lang="nl-BE" sz="1300" dirty="0">
                <a:solidFill>
                  <a:srgbClr val="773E13"/>
                </a:solidFill>
                <a:latin typeface="Source Sans Pro"/>
              </a:rPr>
              <a:t>(p. 18)</a:t>
            </a:r>
          </a:p>
          <a:p>
            <a:pPr lvl="2"/>
            <a:r>
              <a:rPr lang="nl-BE" sz="1300" dirty="0">
                <a:solidFill>
                  <a:srgbClr val="773E13"/>
                </a:solidFill>
                <a:latin typeface="Source Sans Pro"/>
                <a:hlinkClick r:id="rId15" action="ppaction://hlinksldjump"/>
              </a:rPr>
              <a:t>10-daagse van de geestelijke gezondheid </a:t>
            </a:r>
            <a:r>
              <a:rPr lang="nl-BE" sz="1300" dirty="0">
                <a:solidFill>
                  <a:srgbClr val="773E13"/>
                </a:solidFill>
                <a:latin typeface="Source Sans Pro"/>
              </a:rPr>
              <a:t>(p. 19)</a:t>
            </a:r>
          </a:p>
          <a:p>
            <a:pPr lvl="2"/>
            <a:r>
              <a:rPr lang="nl-BE" sz="1300" dirty="0">
                <a:solidFill>
                  <a:srgbClr val="773E13"/>
                </a:solidFill>
                <a:latin typeface="Source Sans Pro"/>
                <a:hlinkClick r:id="rId16" action="ppaction://hlinksldjump"/>
              </a:rPr>
              <a:t>Complimentenactie</a:t>
            </a:r>
            <a:r>
              <a:rPr lang="nl-BE" sz="1300" dirty="0">
                <a:solidFill>
                  <a:srgbClr val="773E13"/>
                </a:solidFill>
                <a:latin typeface="Source Sans Pro"/>
              </a:rPr>
              <a:t> (p. 20)</a:t>
            </a:r>
          </a:p>
          <a:p>
            <a:pPr lvl="2"/>
            <a:r>
              <a:rPr lang="nl-BE" sz="1300" dirty="0">
                <a:solidFill>
                  <a:srgbClr val="773E13"/>
                </a:solidFill>
                <a:latin typeface="Source Sans Pro"/>
                <a:hlinkClick r:id="rId17" action="ppaction://hlinksldjump"/>
              </a:rPr>
              <a:t>Kom uit je kop </a:t>
            </a:r>
            <a:r>
              <a:rPr lang="nl-BE" sz="1300" dirty="0">
                <a:solidFill>
                  <a:srgbClr val="773E13"/>
                </a:solidFill>
                <a:latin typeface="Source Sans Pro"/>
              </a:rPr>
              <a:t>(p. 21)</a:t>
            </a:r>
          </a:p>
          <a:p>
            <a:pPr lvl="2"/>
            <a:r>
              <a:rPr lang="nl-BE" sz="1300" dirty="0" err="1">
                <a:solidFill>
                  <a:srgbClr val="773E13"/>
                </a:solidFill>
                <a:latin typeface="Source Sans Pro"/>
                <a:hlinkClick r:id="rId18" action="ppaction://hlinksldjump"/>
              </a:rPr>
              <a:t>Kzitermee</a:t>
            </a:r>
            <a:r>
              <a:rPr lang="nl-BE" sz="1300" dirty="0">
                <a:solidFill>
                  <a:srgbClr val="773E13"/>
                </a:solidFill>
                <a:latin typeface="Source Sans Pro"/>
              </a:rPr>
              <a:t> (p. 22)</a:t>
            </a:r>
          </a:p>
          <a:p>
            <a:pPr lvl="2"/>
            <a:r>
              <a:rPr lang="nl-BE" sz="1300" dirty="0">
                <a:solidFill>
                  <a:srgbClr val="773E13"/>
                </a:solidFill>
                <a:latin typeface="Source Sans Pro"/>
                <a:hlinkClick r:id="rId19" action="ppaction://hlinksldjump"/>
              </a:rPr>
              <a:t>Veerkrachtige wandeling </a:t>
            </a:r>
            <a:r>
              <a:rPr lang="nl-BE" sz="1300" dirty="0">
                <a:solidFill>
                  <a:srgbClr val="773E13"/>
                </a:solidFill>
                <a:latin typeface="Source Sans Pro"/>
              </a:rPr>
              <a:t>(p. 23)</a:t>
            </a:r>
          </a:p>
          <a:p>
            <a:pPr lvl="2"/>
            <a:r>
              <a:rPr lang="nl-BE" sz="1300" dirty="0" err="1">
                <a:solidFill>
                  <a:srgbClr val="773E13"/>
                </a:solidFill>
                <a:latin typeface="Source Sans Pro"/>
                <a:hlinkClick r:id="rId20" action="ppaction://hlinksldjump"/>
              </a:rPr>
              <a:t>Suïcidepreventie</a:t>
            </a:r>
            <a:r>
              <a:rPr lang="nl-BE" sz="1300" dirty="0">
                <a:solidFill>
                  <a:srgbClr val="773E13"/>
                </a:solidFill>
                <a:latin typeface="Source Sans Pro"/>
                <a:hlinkClick r:id="rId20" action="ppaction://hlinksldjump"/>
              </a:rPr>
              <a:t> op school </a:t>
            </a:r>
            <a:r>
              <a:rPr lang="nl-BE" sz="1300" dirty="0">
                <a:solidFill>
                  <a:srgbClr val="773E13"/>
                </a:solidFill>
                <a:latin typeface="Source Sans Pro"/>
              </a:rPr>
              <a:t>(p. 24)</a:t>
            </a:r>
          </a:p>
          <a:p>
            <a:pPr lvl="2"/>
            <a:r>
              <a:rPr lang="nl-BE" sz="1300" dirty="0">
                <a:solidFill>
                  <a:srgbClr val="773E13"/>
                </a:solidFill>
                <a:latin typeface="Source Sans Pro"/>
                <a:hlinkClick r:id="rId21" action="ppaction://hlinksldjump"/>
              </a:rPr>
              <a:t>Draaiboek </a:t>
            </a:r>
            <a:r>
              <a:rPr lang="nl-BE" sz="1300" dirty="0" err="1">
                <a:solidFill>
                  <a:srgbClr val="773E13"/>
                </a:solidFill>
                <a:latin typeface="Source Sans Pro"/>
                <a:hlinkClick r:id="rId21" action="ppaction://hlinksldjump"/>
              </a:rPr>
              <a:t>suïcidepreventie</a:t>
            </a:r>
            <a:r>
              <a:rPr lang="nl-BE" sz="1300" dirty="0">
                <a:solidFill>
                  <a:srgbClr val="773E13"/>
                </a:solidFill>
                <a:latin typeface="Source Sans Pro"/>
                <a:hlinkClick r:id="rId21" action="ppaction://hlinksldjump"/>
              </a:rPr>
              <a:t> op school </a:t>
            </a:r>
            <a:r>
              <a:rPr lang="nl-BE" sz="1300" dirty="0">
                <a:solidFill>
                  <a:srgbClr val="773E13"/>
                </a:solidFill>
                <a:latin typeface="Source Sans Pro"/>
              </a:rPr>
              <a:t>(p. 25)</a:t>
            </a:r>
          </a:p>
          <a:p>
            <a:pPr lvl="2"/>
            <a:r>
              <a:rPr lang="nl-BE" sz="1300" dirty="0" err="1">
                <a:solidFill>
                  <a:srgbClr val="773E13"/>
                </a:solidFill>
                <a:latin typeface="Source Sans Pro"/>
                <a:hlinkClick r:id="rId22" action="ppaction://hlinksldjump"/>
              </a:rPr>
              <a:t>Geluksdriehoek</a:t>
            </a:r>
            <a:r>
              <a:rPr lang="nl-BE" sz="1300" dirty="0">
                <a:solidFill>
                  <a:srgbClr val="773E13"/>
                </a:solidFill>
                <a:latin typeface="Source Sans Pro"/>
              </a:rPr>
              <a:t> (p. 26)</a:t>
            </a:r>
          </a:p>
          <a:p>
            <a:pPr lvl="2"/>
            <a:r>
              <a:rPr lang="nl-BE" sz="1300" dirty="0">
                <a:solidFill>
                  <a:srgbClr val="773E13"/>
                </a:solidFill>
                <a:latin typeface="Source Sans Pro"/>
                <a:hlinkClick r:id="rId23" action="ppaction://hlinksldjump"/>
              </a:rPr>
              <a:t>Theaterrichtlijnen ‘Geestig gezond op de planken’ </a:t>
            </a:r>
            <a:r>
              <a:rPr lang="nl-BE" sz="1300" dirty="0">
                <a:solidFill>
                  <a:srgbClr val="773E13"/>
                </a:solidFill>
                <a:latin typeface="Source Sans Pro"/>
              </a:rPr>
              <a:t>(p. 27)</a:t>
            </a:r>
          </a:p>
          <a:p>
            <a:pPr lvl="2"/>
            <a:r>
              <a:rPr lang="nl-BE" sz="1300" dirty="0">
                <a:solidFill>
                  <a:srgbClr val="773E13"/>
                </a:solidFill>
                <a:latin typeface="Source Sans Pro"/>
                <a:hlinkClick r:id="rId24" action="ppaction://hlinksldjump"/>
              </a:rPr>
              <a:t>4 voor 12 </a:t>
            </a:r>
            <a:r>
              <a:rPr lang="nl-BE" sz="1300" dirty="0">
                <a:solidFill>
                  <a:srgbClr val="773E13"/>
                </a:solidFill>
                <a:latin typeface="Source Sans Pro"/>
              </a:rPr>
              <a:t>(p. 28)</a:t>
            </a:r>
          </a:p>
          <a:p>
            <a:pPr lvl="1"/>
            <a:endParaRPr lang="nl-BE" sz="1300" dirty="0"/>
          </a:p>
          <a:p>
            <a:pPr lvl="1"/>
            <a:endParaRPr lang="nl-BE" sz="1900" dirty="0"/>
          </a:p>
          <a:p>
            <a:pPr lvl="1"/>
            <a:endParaRPr lang="nl-BE" sz="2500" dirty="0">
              <a:solidFill>
                <a:srgbClr val="7030A0"/>
              </a:solidFill>
              <a:latin typeface="Source Sans Pro"/>
            </a:endParaRPr>
          </a:p>
          <a:p>
            <a:pPr lvl="1"/>
            <a:endParaRPr lang="nl-BE" b="1" dirty="0">
              <a:solidFill>
                <a:srgbClr val="7030A0"/>
              </a:solidFill>
              <a:latin typeface="Source Sans Pro"/>
            </a:endParaRPr>
          </a:p>
          <a:p>
            <a:pPr lvl="1"/>
            <a:endParaRPr lang="nl-BE" dirty="0"/>
          </a:p>
          <a:p>
            <a:pPr lvl="1"/>
            <a:endParaRPr lang="nl-BE" dirty="0"/>
          </a:p>
          <a:p>
            <a:pPr lvl="1"/>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a:t>
            </a:fld>
            <a:endParaRPr lang="nl-BE"/>
          </a:p>
        </p:txBody>
      </p:sp>
      <p:sp>
        <p:nvSpPr>
          <p:cNvPr id="7" name="Rectangle 3"/>
          <p:cNvSpPr>
            <a:spLocks noChangeArrowheads="1"/>
          </p:cNvSpPr>
          <p:nvPr/>
        </p:nvSpPr>
        <p:spPr bwMode="auto">
          <a:xfrm>
            <a:off x="0" y="439579"/>
            <a:ext cx="37061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600" b="1" i="0" u="none" strike="noStrike" cap="none" normalizeH="0" baseline="0">
                <a:ln>
                  <a:noFill/>
                </a:ln>
                <a:solidFill>
                  <a:srgbClr val="FFFFFF"/>
                </a:solidFill>
                <a:effectLst/>
                <a:latin typeface="Source Sans Pro"/>
                <a:ea typeface="Calibri" panose="020F0502020204030204" pitchFamily="34" charset="0"/>
                <a:cs typeface="Times New Roman" panose="02020603050405020304" pitchFamily="18" charset="0"/>
              </a:rPr>
              <a:t>  </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hthoek 8"/>
          <p:cNvSpPr/>
          <p:nvPr/>
        </p:nvSpPr>
        <p:spPr>
          <a:xfrm>
            <a:off x="272625" y="225335"/>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a:latin typeface="Source Sans Pro"/>
              </a:rPr>
              <a:t>INHOUD</a:t>
            </a:r>
            <a:r>
              <a:rPr lang="nl-BE" b="1"/>
              <a:t> </a:t>
            </a:r>
            <a:endParaRPr lang="nl-BE"/>
          </a:p>
        </p:txBody>
      </p:sp>
      <p:sp>
        <p:nvSpPr>
          <p:cNvPr id="11" name="Afgeronde rechthoek 10"/>
          <p:cNvSpPr/>
          <p:nvPr/>
        </p:nvSpPr>
        <p:spPr>
          <a:xfrm>
            <a:off x="7129784" y="1091412"/>
            <a:ext cx="3832650" cy="25703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Rechthoek 1"/>
          <p:cNvSpPr/>
          <p:nvPr/>
        </p:nvSpPr>
        <p:spPr>
          <a:xfrm>
            <a:off x="6995448" y="1035265"/>
            <a:ext cx="2439899" cy="276999"/>
          </a:xfrm>
          <a:prstGeom prst="rect">
            <a:avLst/>
          </a:prstGeom>
        </p:spPr>
        <p:txBody>
          <a:bodyPr wrap="none">
            <a:spAutoFit/>
          </a:bodyPr>
          <a:lstStyle/>
          <a:p>
            <a:pPr marL="92075" indent="0">
              <a:buNone/>
            </a:pPr>
            <a:r>
              <a:rPr lang="nl-BE" sz="1200" b="1">
                <a:solidFill>
                  <a:schemeClr val="bg1"/>
                </a:solidFill>
                <a:latin typeface="Source Sans Pro"/>
              </a:rPr>
              <a:t>SEKSUALITEIT EN RELATIES</a:t>
            </a:r>
          </a:p>
        </p:txBody>
      </p:sp>
      <p:sp>
        <p:nvSpPr>
          <p:cNvPr id="6" name="Rechthoek 5"/>
          <p:cNvSpPr/>
          <p:nvPr/>
        </p:nvSpPr>
        <p:spPr>
          <a:xfrm>
            <a:off x="6762161" y="1473602"/>
            <a:ext cx="6096000" cy="276999"/>
          </a:xfrm>
          <a:prstGeom prst="rect">
            <a:avLst/>
          </a:prstGeom>
        </p:spPr>
        <p:txBody>
          <a:bodyPr>
            <a:spAutoFit/>
          </a:bodyPr>
          <a:lstStyle/>
          <a:p>
            <a:pPr marL="709613" lvl="2" indent="-171450">
              <a:buFont typeface="Arial" panose="020B0604020202020204" pitchFamily="34" charset="0"/>
              <a:buChar char="•"/>
            </a:pPr>
            <a:r>
              <a:rPr lang="nl-BE" sz="1200" dirty="0">
                <a:solidFill>
                  <a:schemeClr val="accent4"/>
                </a:solidFill>
                <a:latin typeface="Source Sans Pro"/>
                <a:hlinkClick r:id="rId25" action="ppaction://hlinksldjump"/>
              </a:rPr>
              <a:t>#WijGrijpenIn </a:t>
            </a:r>
            <a:r>
              <a:rPr lang="nl-BE" sz="1200" dirty="0">
                <a:solidFill>
                  <a:schemeClr val="accent4"/>
                </a:solidFill>
                <a:latin typeface="Source Sans Pro"/>
              </a:rPr>
              <a:t>(p. 29)</a:t>
            </a:r>
            <a:endParaRPr lang="nl-BE" sz="1200" u="sng" dirty="0">
              <a:solidFill>
                <a:schemeClr val="accent4"/>
              </a:solidFill>
              <a:latin typeface="Source Sans Pro"/>
            </a:endParaRPr>
          </a:p>
        </p:txBody>
      </p:sp>
    </p:spTree>
    <p:extLst>
      <p:ext uri="{BB962C8B-B14F-4D97-AF65-F5344CB8AC3E}">
        <p14:creationId xmlns:p14="http://schemas.microsoft.com/office/powerpoint/2010/main" val="29699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3"/>
            <a:ext cx="9292334" cy="4964170"/>
          </a:xfrm>
        </p:spPr>
        <p:txBody>
          <a:bodyPr>
            <a:normAutofit/>
          </a:bodyPr>
          <a:lstStyle/>
          <a:p>
            <a:pPr marL="0" indent="0">
              <a:lnSpc>
                <a:spcPct val="100000"/>
              </a:lnSpc>
              <a:buNone/>
            </a:pPr>
            <a:r>
              <a:rPr lang="nl-BE" sz="2400" b="1">
                <a:solidFill>
                  <a:srgbClr val="C90735"/>
                </a:solidFill>
                <a:latin typeface="Source Sans Pro"/>
              </a:rPr>
              <a:t>Complimentenactie</a:t>
            </a:r>
          </a:p>
          <a:p>
            <a:pPr marL="0" indent="0">
              <a:lnSpc>
                <a:spcPct val="100000"/>
              </a:lnSpc>
              <a:buNone/>
            </a:pPr>
            <a:endParaRPr lang="nl-BE">
              <a:latin typeface="Source Sans Pro"/>
            </a:endParaRPr>
          </a:p>
          <a:p>
            <a:pPr marL="0" indent="0">
              <a:buNone/>
            </a:pPr>
            <a:r>
              <a:rPr lang="nl-BE" sz="1600" b="1">
                <a:solidFill>
                  <a:srgbClr val="C00000"/>
                </a:solidFill>
                <a:latin typeface="Source Sans Pro"/>
              </a:rPr>
              <a:t>Wat? </a:t>
            </a:r>
            <a:br>
              <a:rPr lang="nl-BE" sz="1600" b="1">
                <a:latin typeface="Source Sans Pro"/>
              </a:rPr>
            </a:br>
            <a:r>
              <a:rPr lang="nl-BE" sz="1600">
                <a:latin typeface="Source Sans Pro"/>
              </a:rPr>
              <a:t>Met de actie 'Geluk zit in een klein complimentje' willen we iedereen aanmoedigen om extra waardering te tonen aan collega's, leerlingen, familie of vrienden.</a:t>
            </a:r>
          </a:p>
          <a:p>
            <a:pPr marL="0" indent="0">
              <a:buNone/>
            </a:pPr>
            <a:endParaRPr lang="nl-BE" sz="1600" b="1">
              <a:solidFill>
                <a:srgbClr val="C00000"/>
              </a:solidFill>
              <a:latin typeface="Source Sans Pro"/>
            </a:endParaRPr>
          </a:p>
          <a:p>
            <a:pPr marL="0" indent="0">
              <a:buNone/>
            </a:pPr>
            <a:r>
              <a:rPr lang="nl-BE" sz="1600" b="1">
                <a:solidFill>
                  <a:srgbClr val="C00000"/>
                </a:solidFill>
                <a:latin typeface="Source Sans Pro"/>
              </a:rPr>
              <a:t>Kostprijs? </a:t>
            </a:r>
            <a:br>
              <a:rPr lang="nl-BE" sz="1600">
                <a:latin typeface="Source Sans Pro"/>
              </a:rPr>
            </a:br>
            <a:r>
              <a:rPr lang="nl-NL" sz="1600">
                <a:latin typeface="Source Sans Pro"/>
              </a:rPr>
              <a:t>Materialen kan je </a:t>
            </a:r>
            <a:r>
              <a:rPr lang="nl-NL" sz="1600">
                <a:latin typeface="Source Sans Pro"/>
                <a:hlinkClick r:id="rId2">
                  <a:extLst>
                    <a:ext uri="{A12FA001-AC4F-418D-AE19-62706E023703}">
                      <ahyp:hlinkClr xmlns:ahyp="http://schemas.microsoft.com/office/drawing/2018/hyperlinkcolor" val="tx"/>
                    </a:ext>
                  </a:extLst>
                </a:hlinkClick>
              </a:rPr>
              <a:t>hier</a:t>
            </a:r>
            <a:r>
              <a:rPr lang="nl-NL" sz="1600">
                <a:latin typeface="Source Sans Pro"/>
              </a:rPr>
              <a:t> gratis downloaden of bestellen. De inspiratiegids met voorbeelden kan je </a:t>
            </a:r>
            <a:r>
              <a:rPr lang="nl-NL" sz="1600">
                <a:latin typeface="Source Sans Pro"/>
                <a:hlinkClick r:id="rId3"/>
              </a:rPr>
              <a:t>hier</a:t>
            </a:r>
            <a:r>
              <a:rPr lang="nl-NL" sz="1600">
                <a:latin typeface="Source Sans Pro"/>
              </a:rPr>
              <a:t> inkijken.  </a:t>
            </a:r>
          </a:p>
          <a:p>
            <a:pPr marL="0" indent="0">
              <a:buNone/>
            </a:pPr>
            <a:endParaRPr lang="nl-NL" sz="1600"/>
          </a:p>
          <a:p>
            <a:pPr marL="0" indent="0">
              <a:buNone/>
            </a:pPr>
            <a:r>
              <a:rPr lang="nl-BE" sz="1600" b="1">
                <a:solidFill>
                  <a:srgbClr val="C00000"/>
                </a:solidFill>
                <a:latin typeface="Source Sans Pro"/>
              </a:rPr>
              <a:t>Meer info? </a:t>
            </a:r>
            <a:br>
              <a:rPr lang="nl-BE" sz="1600"/>
            </a:br>
            <a:r>
              <a:rPr lang="nl-BE" sz="1600">
                <a:latin typeface="Source Sans Pro"/>
              </a:rPr>
              <a:t>Telefoon: 056/44.07.94 </a:t>
            </a:r>
            <a:br>
              <a:rPr lang="nl-BE" sz="1600">
                <a:latin typeface="Source Sans Pro"/>
              </a:rPr>
            </a:br>
            <a:r>
              <a:rPr lang="nl-BE" sz="1600">
                <a:latin typeface="Source Sans Pro"/>
              </a:rPr>
              <a:t>E-mail: </a:t>
            </a:r>
            <a:r>
              <a:rPr lang="nl-BE" sz="1600">
                <a:latin typeface="Source Sans Pro"/>
                <a:hlinkClick r:id="rId4"/>
              </a:rPr>
              <a:t>logo@logoleieland.be</a:t>
            </a:r>
            <a:r>
              <a:rPr lang="nl-BE" sz="1600">
                <a:latin typeface="Source Sans Pro"/>
              </a:rPr>
              <a:t>  </a:t>
            </a:r>
            <a:br>
              <a:rPr lang="nl-BE" sz="1600">
                <a:latin typeface="Source Sans Pro"/>
              </a:rPr>
            </a:br>
            <a:r>
              <a:rPr lang="nl-BE" sz="1600">
                <a:latin typeface="Source Sans Pro"/>
              </a:rPr>
              <a:t>Website: meer informatie vind je </a:t>
            </a:r>
            <a:r>
              <a:rPr lang="nl-BE" sz="1600">
                <a:latin typeface="Source Sans Pro"/>
                <a:hlinkClick r:id="rId2"/>
              </a:rPr>
              <a:t>hier</a:t>
            </a:r>
            <a:r>
              <a:rPr lang="nl-BE"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098" name="Picture 2" descr="https://logoleieland.be/sites/default/files/domain%20editor/Melissa/projectpag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629" y="4055109"/>
            <a:ext cx="33147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3"/>
            <a:ext cx="9292334" cy="4964170"/>
          </a:xfrm>
        </p:spPr>
        <p:txBody>
          <a:bodyPr>
            <a:normAutofit fontScale="92500" lnSpcReduction="10000"/>
          </a:bodyPr>
          <a:lstStyle/>
          <a:p>
            <a:pPr marL="0" indent="0">
              <a:lnSpc>
                <a:spcPct val="100000"/>
              </a:lnSpc>
              <a:buNone/>
            </a:pPr>
            <a:r>
              <a:rPr lang="nl-BE" sz="2600" b="1">
                <a:solidFill>
                  <a:srgbClr val="C90735"/>
                </a:solidFill>
                <a:latin typeface="Source Sans Pro"/>
              </a:rPr>
              <a:t>Kom uit je Kop</a:t>
            </a:r>
          </a:p>
          <a:p>
            <a:pPr marL="0" indent="0">
              <a:lnSpc>
                <a:spcPct val="100000"/>
              </a:lnSpc>
              <a:buNone/>
            </a:pPr>
            <a:endParaRPr lang="nl-BE">
              <a:latin typeface="Source Sans Pro"/>
            </a:endParaRPr>
          </a:p>
          <a:p>
            <a:pPr marL="0" indent="0">
              <a:buNone/>
            </a:pPr>
            <a:r>
              <a:rPr lang="nl-BE" sz="1700" b="1">
                <a:solidFill>
                  <a:srgbClr val="C00000"/>
                </a:solidFill>
                <a:latin typeface="Source Sans Pro"/>
              </a:rPr>
              <a:t>Wat? </a:t>
            </a:r>
            <a:br>
              <a:rPr lang="nl-BE" sz="1700" b="1">
                <a:latin typeface="Source Sans Pro"/>
              </a:rPr>
            </a:br>
            <a:r>
              <a:rPr lang="nl-BE" sz="1700"/>
              <a:t>VLESP (Vlaams Expertisecentrum </a:t>
            </a:r>
            <a:r>
              <a:rPr lang="nl-BE" sz="1700" err="1"/>
              <a:t>Suïcidepreventie</a:t>
            </a:r>
            <a:r>
              <a:rPr lang="nl-BE" sz="1700"/>
              <a:t>) ontwikkelde de website www.komuitjekop.be voor mannen. 3 op 4 suïcides in Vlaanderen gebeuren door mannen. De nieuwe campagne 'Kom Uit Je Kop’ van VLESP wil psychische problemen bij mannen uit de taboesfeer halen en wil mannen (en hun omgeving) aanmoedigen 'uit hun kop' te komen en hulp te zoeken op de manier die het best bij hen past. Als man kan je terecht op de website www.komuitjekop.be voor tips en tools om je mentale gezondheid te versterken. Ook vind je hier verschillende persoonlijke videogetuigenissen van mannen die een moeilijke periode hebben overwonnen</a:t>
            </a:r>
          </a:p>
          <a:p>
            <a:pPr marL="0" indent="0">
              <a:buNone/>
            </a:pPr>
            <a:endParaRPr lang="nl-BE" sz="1700" b="1">
              <a:solidFill>
                <a:srgbClr val="C00000"/>
              </a:solidFill>
              <a:latin typeface="Source Sans Pro"/>
            </a:endParaRPr>
          </a:p>
          <a:p>
            <a:pPr marL="0" indent="0">
              <a:buNone/>
            </a:pPr>
            <a:r>
              <a:rPr lang="nl-BE" sz="1700" b="1">
                <a:solidFill>
                  <a:srgbClr val="C00000"/>
                </a:solidFill>
                <a:latin typeface="Source Sans Pro"/>
              </a:rPr>
              <a:t>Kostprijs? </a:t>
            </a:r>
            <a:br>
              <a:rPr lang="nl-BE" sz="1700">
                <a:latin typeface="Source Sans Pro"/>
              </a:rPr>
            </a:br>
            <a:r>
              <a:rPr lang="nl-NL" sz="1700">
                <a:latin typeface="Source Sans Pro"/>
              </a:rPr>
              <a:t>Gratis</a:t>
            </a:r>
          </a:p>
          <a:p>
            <a:pPr marL="0" indent="0">
              <a:buNone/>
            </a:pPr>
            <a:endParaRPr lang="nl-NL" sz="1700"/>
          </a:p>
          <a:p>
            <a:pPr marL="0" indent="0">
              <a:buNone/>
            </a:pPr>
            <a:r>
              <a:rPr lang="nl-BE" sz="1700" b="1">
                <a:solidFill>
                  <a:srgbClr val="C00000"/>
                </a:solidFill>
                <a:latin typeface="Source Sans Pro"/>
              </a:rPr>
              <a:t>Meer info? </a:t>
            </a:r>
            <a:br>
              <a:rPr lang="nl-BE" sz="1700"/>
            </a:br>
            <a:r>
              <a:rPr lang="nl-BE" sz="1700">
                <a:latin typeface="Source Sans Pro"/>
              </a:rPr>
              <a:t>Telefoon: 056/44.07.94 </a:t>
            </a:r>
            <a:br>
              <a:rPr lang="nl-BE" sz="1700">
                <a:latin typeface="Source Sans Pro"/>
              </a:rPr>
            </a:br>
            <a:r>
              <a:rPr lang="nl-BE" sz="1700">
                <a:latin typeface="Source Sans Pro"/>
              </a:rPr>
              <a:t>E-mail: </a:t>
            </a:r>
            <a:r>
              <a:rPr lang="nl-BE" sz="1700">
                <a:latin typeface="Source Sans Pro"/>
                <a:hlinkClick r:id="rId2"/>
              </a:rPr>
              <a:t>logo@logoleieland.be</a:t>
            </a:r>
            <a:r>
              <a:rPr lang="nl-BE" sz="1700">
                <a:latin typeface="Source Sans Pro"/>
              </a:rPr>
              <a:t>  </a:t>
            </a:r>
            <a:br>
              <a:rPr lang="nl-BE" sz="1700">
                <a:latin typeface="Source Sans Pro"/>
              </a:rPr>
            </a:br>
            <a:r>
              <a:rPr lang="nl-BE" sz="1700">
                <a:latin typeface="Source Sans Pro"/>
              </a:rPr>
              <a:t>Website: </a:t>
            </a:r>
            <a:r>
              <a:rPr lang="nl-BE" sz="1700">
                <a:hlinkClick r:id="rId3"/>
              </a:rPr>
              <a:t>www.komuitjekop.be</a:t>
            </a:r>
            <a:r>
              <a:rPr lang="nl-BE" sz="1700"/>
              <a:t> </a:t>
            </a:r>
            <a:endParaRPr lang="nl-BE" sz="17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7" name="AutoShape 6" descr="Kom Uit Je Kop | Kom uit je k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descr="Kom Uit Je Kop: Niemand kan gedachten leze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386" y="3576038"/>
            <a:ext cx="4717415" cy="265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6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8718294" cy="6270357"/>
          </a:xfrm>
        </p:spPr>
        <p:txBody>
          <a:bodyPr>
            <a:normAutofit fontScale="47500" lnSpcReduction="20000"/>
          </a:bodyPr>
          <a:lstStyle/>
          <a:p>
            <a:pPr marL="0" indent="0">
              <a:buNone/>
            </a:pPr>
            <a:r>
              <a:rPr lang="nl-BE" sz="5100" b="1">
                <a:solidFill>
                  <a:srgbClr val="C90735"/>
                </a:solidFill>
                <a:latin typeface="Source Sans Pro"/>
              </a:rPr>
              <a:t>Kzitermee</a:t>
            </a:r>
            <a:endParaRPr lang="nl-BE" sz="5100">
              <a:solidFill>
                <a:srgbClr val="C90735"/>
              </a:solidFill>
              <a:latin typeface="Source Sans Pro"/>
            </a:endParaRPr>
          </a:p>
          <a:p>
            <a:pPr marL="0" indent="0">
              <a:buNone/>
            </a:pPr>
            <a:endParaRPr lang="nl-BE">
              <a:latin typeface="Source Sans Pro"/>
            </a:endParaRPr>
          </a:p>
          <a:p>
            <a:pPr marL="0" indent="0">
              <a:buNone/>
            </a:pPr>
            <a:r>
              <a:rPr lang="nl-BE" sz="3400" b="1">
                <a:solidFill>
                  <a:srgbClr val="C00000"/>
                </a:solidFill>
                <a:latin typeface="Source Sans Pro"/>
              </a:rPr>
              <a:t>Wat? </a:t>
            </a:r>
            <a:br>
              <a:rPr lang="nl-BE" sz="3400">
                <a:solidFill>
                  <a:srgbClr val="C00000"/>
                </a:solidFill>
                <a:latin typeface="Source Sans Pro"/>
              </a:rPr>
            </a:br>
            <a:r>
              <a:rPr lang="nl-BE" sz="3400">
                <a:latin typeface="Source Sans Pro"/>
              </a:rPr>
              <a:t>De aandacht voor mentaal welzijn is de laatste jaren enorm toegenomen. In het kader van het intergemeentelijke preventiewerk werd daarom de website (</a:t>
            </a:r>
            <a:r>
              <a:rPr lang="nl-BE" sz="3400" u="sng">
                <a:latin typeface="Source Sans Pro"/>
                <a:hlinkClick r:id="rId3"/>
              </a:rPr>
              <a:t>www.kzitermee.be</a:t>
            </a:r>
            <a:r>
              <a:rPr lang="nl-BE" sz="3400">
                <a:latin typeface="Source Sans Pro"/>
              </a:rPr>
              <a:t>) ontwikkeld waar iedereen die het even moeilijk heeft, </a:t>
            </a:r>
            <a:r>
              <a:rPr lang="nl-BE" sz="3400" b="1">
                <a:latin typeface="Source Sans Pro"/>
              </a:rPr>
              <a:t>met een vraag zit of hulp zoekt terecht kan, voor zichtzelf of voor iemand anders</a:t>
            </a:r>
            <a:r>
              <a:rPr lang="nl-BE" sz="3400">
                <a:latin typeface="Source Sans Pro"/>
              </a:rPr>
              <a:t>. Op deze website wordt zowel het regionale als Vlaamse aanbod omtrent mentaal welzijn in kaart gebracht, zowel aanbod omtrent preventie en hulpverlening en dit zowel voor jongeren, volwassenen als professionals. </a:t>
            </a:r>
          </a:p>
          <a:p>
            <a:pPr marL="0" indent="0">
              <a:buNone/>
            </a:pPr>
            <a:r>
              <a:rPr lang="nl-BE" sz="3400">
                <a:latin typeface="Source Sans Pro"/>
              </a:rPr>
              <a:t>Op de website kan iedereen terecht die met iets zit, groot of klein. Maar ook mensen die preventief aan hun veerkracht willen werken kunnen er de nodige informatie vinden. De website dient daarbij als gids.</a:t>
            </a:r>
          </a:p>
          <a:p>
            <a:pPr marL="0" indent="0">
              <a:buNone/>
            </a:pPr>
            <a:r>
              <a:rPr lang="nl-BE" sz="3400">
                <a:latin typeface="Source Sans Pro"/>
              </a:rPr>
              <a:t>Op </a:t>
            </a:r>
            <a:r>
              <a:rPr lang="nl-BE" sz="3400" u="sng">
                <a:latin typeface="Source Sans Pro"/>
                <a:hlinkClick r:id="rId4"/>
              </a:rPr>
              <a:t>deze deelpagina</a:t>
            </a:r>
            <a:r>
              <a:rPr lang="nl-BE" sz="3400">
                <a:latin typeface="Source Sans Pro"/>
                <a:hlinkClick r:id="rId4"/>
              </a:rPr>
              <a:t> </a:t>
            </a:r>
            <a:r>
              <a:rPr lang="nl-BE" sz="3400">
                <a:latin typeface="Source Sans Pro"/>
              </a:rPr>
              <a:t>kunnen jullie informatie vinden over hoe je als </a:t>
            </a:r>
            <a:r>
              <a:rPr lang="nl-BE" sz="3400" b="1">
                <a:latin typeface="Source Sans Pro"/>
              </a:rPr>
              <a:t>leerkracht</a:t>
            </a:r>
            <a:r>
              <a:rPr lang="nl-BE" sz="3400">
                <a:latin typeface="Source Sans Pro"/>
              </a:rPr>
              <a:t> jongeren kan helpen, naar welke instanties of websites je kan doorverwijzen, wat je kan doen in de klas of op school en hoe je jezelf kan bijscholen. Ook </a:t>
            </a:r>
            <a:r>
              <a:rPr lang="nl-BE" sz="3400" b="1">
                <a:latin typeface="Source Sans Pro"/>
              </a:rPr>
              <a:t>jongeren </a:t>
            </a:r>
            <a:r>
              <a:rPr lang="nl-BE" sz="3400">
                <a:latin typeface="Source Sans Pro"/>
              </a:rPr>
              <a:t>kunnen</a:t>
            </a:r>
            <a:r>
              <a:rPr lang="nl-BE" sz="3400" b="1">
                <a:latin typeface="Source Sans Pro"/>
              </a:rPr>
              <a:t> </a:t>
            </a:r>
            <a:r>
              <a:rPr lang="nl-BE" sz="3400">
                <a:latin typeface="Source Sans Pro"/>
              </a:rPr>
              <a:t>terecht op </a:t>
            </a:r>
            <a:r>
              <a:rPr lang="nl-BE" sz="3400">
                <a:latin typeface="Source Sans Pro"/>
                <a:hlinkClick r:id="rId5"/>
              </a:rPr>
              <a:t>volgende pagina</a:t>
            </a:r>
            <a:r>
              <a:rPr lang="nl-BE" sz="3400">
                <a:latin typeface="Source Sans Pro"/>
              </a:rPr>
              <a:t>.</a:t>
            </a:r>
          </a:p>
          <a:p>
            <a:pPr marL="0" indent="0">
              <a:buNone/>
            </a:pPr>
            <a:endParaRPr lang="nl-BE" sz="3400" b="1">
              <a:solidFill>
                <a:srgbClr val="C00000"/>
              </a:solidFill>
              <a:latin typeface="Source Sans Pro"/>
            </a:endParaRPr>
          </a:p>
          <a:p>
            <a:pPr marL="0" indent="0">
              <a:buNone/>
            </a:pPr>
            <a:r>
              <a:rPr lang="nl-BE" sz="3400" b="1">
                <a:solidFill>
                  <a:srgbClr val="C00000"/>
                </a:solidFill>
                <a:latin typeface="Source Sans Pro"/>
              </a:rPr>
              <a:t>Kostprijs?</a:t>
            </a:r>
            <a:br>
              <a:rPr lang="nl-BE" sz="3400">
                <a:solidFill>
                  <a:srgbClr val="C00000"/>
                </a:solidFill>
                <a:latin typeface="Source Sans Pro"/>
              </a:rPr>
            </a:br>
            <a:r>
              <a:rPr lang="nl-BE" sz="3400">
                <a:latin typeface="Source Sans Pro"/>
              </a:rPr>
              <a:t>Meer informatie over dit project kan je </a:t>
            </a:r>
            <a:r>
              <a:rPr lang="nl-BE" sz="3400">
                <a:latin typeface="Source Sans Pro"/>
                <a:hlinkClick r:id="rId6"/>
              </a:rPr>
              <a:t>hier</a:t>
            </a:r>
            <a:r>
              <a:rPr lang="nl-BE" sz="3400">
                <a:latin typeface="Source Sans Pro"/>
              </a:rPr>
              <a:t> vinden. Wil je graag aan de slag met materialen zoals complimentenkaartjes, affiches, …? Bestellen kan eenvoudig via </a:t>
            </a:r>
            <a:r>
              <a:rPr lang="nl-BE" sz="3400">
                <a:latin typeface="Source Sans Pro"/>
                <a:hlinkClick r:id="rId7"/>
              </a:rPr>
              <a:t>volgende link</a:t>
            </a:r>
            <a:r>
              <a:rPr lang="nl-BE" sz="3400">
                <a:latin typeface="Source Sans Pro"/>
              </a:rPr>
              <a:t>.</a:t>
            </a:r>
          </a:p>
          <a:p>
            <a:pPr marL="0" indent="0">
              <a:buNone/>
            </a:pPr>
            <a:endParaRPr lang="nl-BE" sz="3400" b="1">
              <a:solidFill>
                <a:srgbClr val="C00000"/>
              </a:solidFill>
              <a:latin typeface="Source Sans Pro"/>
            </a:endParaRPr>
          </a:p>
          <a:p>
            <a:pPr marL="0" indent="0">
              <a:buNone/>
            </a:pPr>
            <a:r>
              <a:rPr lang="nl-BE" sz="3400" b="1">
                <a:solidFill>
                  <a:srgbClr val="C00000"/>
                </a:solidFill>
                <a:latin typeface="Source Sans Pro"/>
              </a:rPr>
              <a:t>Meer info?</a:t>
            </a:r>
            <a:br>
              <a:rPr lang="nl-BE" sz="3400">
                <a:solidFill>
                  <a:srgbClr val="C00000"/>
                </a:solidFill>
                <a:latin typeface="Source Sans Pro"/>
              </a:rPr>
            </a:br>
            <a:r>
              <a:rPr lang="nl-BE" sz="3400">
                <a:latin typeface="Source Sans Pro"/>
              </a:rPr>
              <a:t>Graag verder aan de slag rond deze campagne in de klas of in een schoolproject? Aarzel niet om ons te contacteren, wij helpen je verder!</a:t>
            </a:r>
            <a:br>
              <a:rPr lang="nl-BE" sz="3400">
                <a:latin typeface="Source Sans Pro"/>
              </a:rPr>
            </a:br>
            <a:r>
              <a:rPr lang="en-US" sz="3400">
                <a:latin typeface="Source Sans Pro"/>
              </a:rPr>
              <a:t>Tel: 056/44.07.94</a:t>
            </a:r>
            <a:br>
              <a:rPr lang="nl-BE" sz="3400">
                <a:latin typeface="Source Sans Pro"/>
              </a:rPr>
            </a:br>
            <a:r>
              <a:rPr lang="en-US" sz="3400">
                <a:effectLst/>
                <a:latin typeface="Source Sans Pro"/>
              </a:rPr>
              <a:t>E-mail: </a:t>
            </a:r>
            <a:r>
              <a:rPr lang="en-US" sz="3400" u="sng">
                <a:latin typeface="Source Sans Pro"/>
                <a:hlinkClick r:id="rId8"/>
              </a:rPr>
              <a:t>logo@logoleieland.be</a:t>
            </a:r>
            <a:r>
              <a:rPr lang="en-US" sz="3400" u="sng">
                <a:latin typeface="Source Sans Pro"/>
              </a:rPr>
              <a:t> </a:t>
            </a:r>
            <a:br>
              <a:rPr lang="nl-BE" sz="3400">
                <a:latin typeface="Source Sans Pro"/>
              </a:rPr>
            </a:br>
            <a:r>
              <a:rPr lang="nl-BE" sz="3400">
                <a:latin typeface="Source Sans Pro"/>
              </a:rPr>
              <a:t>Website: </a:t>
            </a:r>
            <a:r>
              <a:rPr lang="nl-BE" sz="3400" u="sng">
                <a:latin typeface="Source Sans Pro"/>
                <a:hlinkClick r:id="rId3">
                  <a:extLst>
                    <a:ext uri="{A12FA001-AC4F-418D-AE19-62706E023703}">
                      <ahyp:hlinkClr xmlns:ahyp="http://schemas.microsoft.com/office/drawing/2018/hyperlinkcolor" val="tx"/>
                    </a:ext>
                  </a:extLst>
                </a:hlinkClick>
              </a:rPr>
              <a:t>www.kzitermee.be</a:t>
            </a:r>
            <a:r>
              <a:rPr lang="nl-BE" sz="3400">
                <a:latin typeface="Source Sans Pro"/>
              </a:rPr>
              <a:t> </a:t>
            </a:r>
          </a:p>
          <a:p>
            <a:pPr marL="0" indent="0">
              <a:buNone/>
            </a:pPr>
            <a:r>
              <a:rPr lang="nl-BE" sz="3400">
                <a:latin typeface="Source Sans Pro"/>
              </a:rPr>
              <a:t>Neem zeker ook eens een kijkje op de </a:t>
            </a:r>
            <a:r>
              <a:rPr lang="nl-BE" sz="3400">
                <a:latin typeface="Source Sans Pro"/>
                <a:hlinkClick r:id="rId9">
                  <a:extLst>
                    <a:ext uri="{A12FA001-AC4F-418D-AE19-62706E023703}">
                      <ahyp:hlinkClr xmlns:ahyp="http://schemas.microsoft.com/office/drawing/2018/hyperlinkcolor" val="tx"/>
                    </a:ext>
                  </a:extLst>
                </a:hlinkClick>
              </a:rPr>
              <a:t>Instagrampagina</a:t>
            </a:r>
            <a:r>
              <a:rPr lang="nl-BE" sz="3400">
                <a:latin typeface="Source Sans Pro"/>
              </a:rPr>
              <a:t> en </a:t>
            </a:r>
            <a:r>
              <a:rPr lang="nl-BE" sz="3400" err="1">
                <a:latin typeface="Source Sans Pro"/>
                <a:hlinkClick r:id="rId10">
                  <a:extLst>
                    <a:ext uri="{A12FA001-AC4F-418D-AE19-62706E023703}">
                      <ahyp:hlinkClr xmlns:ahyp="http://schemas.microsoft.com/office/drawing/2018/hyperlinkcolor" val="tx"/>
                    </a:ext>
                  </a:extLst>
                </a:hlinkClick>
              </a:rPr>
              <a:t>Youtubekanaal</a:t>
            </a:r>
            <a:r>
              <a:rPr lang="nl-BE" sz="3400">
                <a:latin typeface="Source Sans Pro"/>
              </a:rPr>
              <a:t>.</a:t>
            </a:r>
            <a:endParaRPr lang="nl-BE" sz="3400">
              <a:effectLst/>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5" name="Afbeelding 4">
            <a:extLst>
              <a:ext uri="{FF2B5EF4-FFF2-40B4-BE49-F238E27FC236}">
                <a16:creationId xmlns:a16="http://schemas.microsoft.com/office/drawing/2014/main" id="{D6D9C05E-72E2-5E5F-C685-5B72722E20CB}"/>
              </a:ext>
            </a:extLst>
          </p:cNvPr>
          <p:cNvPicPr>
            <a:picLocks noChangeAspect="1"/>
          </p:cNvPicPr>
          <p:nvPr/>
        </p:nvPicPr>
        <p:blipFill>
          <a:blip r:embed="rId11"/>
          <a:stretch>
            <a:fillRect/>
          </a:stretch>
        </p:blipFill>
        <p:spPr>
          <a:xfrm>
            <a:off x="9265442" y="4393697"/>
            <a:ext cx="1925909" cy="1468208"/>
          </a:xfrm>
          <a:prstGeom prst="rect">
            <a:avLst/>
          </a:prstGeom>
        </p:spPr>
      </p:pic>
      <p:pic>
        <p:nvPicPr>
          <p:cNvPr id="6" name="Afbeelding 5">
            <a:extLst>
              <a:ext uri="{FF2B5EF4-FFF2-40B4-BE49-F238E27FC236}">
                <a16:creationId xmlns:a16="http://schemas.microsoft.com/office/drawing/2014/main" id="{53D9F270-CA12-4AEB-AED3-2142B7300335}"/>
              </a:ext>
            </a:extLst>
          </p:cNvPr>
          <p:cNvPicPr>
            <a:picLocks noChangeAspect="1"/>
          </p:cNvPicPr>
          <p:nvPr/>
        </p:nvPicPr>
        <p:blipFill>
          <a:blip r:embed="rId12"/>
          <a:stretch>
            <a:fillRect/>
          </a:stretch>
        </p:blipFill>
        <p:spPr>
          <a:xfrm>
            <a:off x="9265921" y="2788663"/>
            <a:ext cx="1925430" cy="1461683"/>
          </a:xfrm>
          <a:prstGeom prst="rect">
            <a:avLst/>
          </a:prstGeom>
        </p:spPr>
      </p:pic>
    </p:spTree>
    <p:extLst>
      <p:ext uri="{BB962C8B-B14F-4D97-AF65-F5344CB8AC3E}">
        <p14:creationId xmlns:p14="http://schemas.microsoft.com/office/powerpoint/2010/main" val="180830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1"/>
            <a:ext cx="8718294" cy="5977573"/>
          </a:xfrm>
        </p:spPr>
        <p:txBody>
          <a:bodyPr>
            <a:normAutofit fontScale="55000" lnSpcReduction="20000"/>
          </a:bodyPr>
          <a:lstStyle/>
          <a:p>
            <a:pPr marL="0" indent="0">
              <a:buNone/>
            </a:pPr>
            <a:r>
              <a:rPr lang="nl-BE" sz="4400" b="1" dirty="0">
                <a:solidFill>
                  <a:srgbClr val="C90735"/>
                </a:solidFill>
                <a:latin typeface="Source Sans Pro"/>
              </a:rPr>
              <a:t>Veerkrachtige wandelingen</a:t>
            </a:r>
            <a:endParaRPr lang="nl-BE" sz="4400" dirty="0">
              <a:solidFill>
                <a:srgbClr val="C90735"/>
              </a:solidFill>
              <a:latin typeface="Source Sans Pro"/>
            </a:endParaRPr>
          </a:p>
          <a:p>
            <a:pPr marL="0" indent="0">
              <a:buNone/>
            </a:pPr>
            <a:endParaRPr lang="nl-BE" dirty="0">
              <a:latin typeface="Source Sans Pro"/>
            </a:endParaRPr>
          </a:p>
          <a:p>
            <a:pPr marL="0" indent="0">
              <a:buNone/>
            </a:pPr>
            <a:r>
              <a:rPr lang="nl-BE" sz="2900" b="1" dirty="0">
                <a:solidFill>
                  <a:srgbClr val="C00000"/>
                </a:solidFill>
                <a:latin typeface="Source Sans Pro"/>
              </a:rPr>
              <a:t>Wat? </a:t>
            </a:r>
            <a:br>
              <a:rPr lang="nl-BE" sz="2900" dirty="0">
                <a:solidFill>
                  <a:srgbClr val="C00000"/>
                </a:solidFill>
                <a:latin typeface="Source Sans Pro"/>
              </a:rPr>
            </a:br>
            <a:r>
              <a:rPr lang="nl-NL" sz="2900" dirty="0">
                <a:latin typeface="Source Sans Pro"/>
              </a:rPr>
              <a:t>Met deze wandeling </a:t>
            </a:r>
            <a:r>
              <a:rPr lang="nl-NL" sz="2900" b="1" dirty="0">
                <a:latin typeface="Source Sans Pro"/>
              </a:rPr>
              <a:t>versterk</a:t>
            </a:r>
            <a:r>
              <a:rPr lang="nl-NL" sz="2900" dirty="0">
                <a:latin typeface="Source Sans Pro"/>
              </a:rPr>
              <a:t> je niet alleen de </a:t>
            </a:r>
            <a:r>
              <a:rPr lang="nl-NL" sz="2900" b="1" dirty="0">
                <a:latin typeface="Source Sans Pro"/>
              </a:rPr>
              <a:t>veerkracht</a:t>
            </a:r>
            <a:r>
              <a:rPr lang="nl-NL" sz="2900" dirty="0">
                <a:latin typeface="Source Sans Pro"/>
              </a:rPr>
              <a:t> van je studenten, maar verbeter je ook de </a:t>
            </a:r>
            <a:r>
              <a:rPr lang="nl-NL" sz="2900" b="1" dirty="0">
                <a:latin typeface="Source Sans Pro"/>
              </a:rPr>
              <a:t>sfeer in de klas </a:t>
            </a:r>
            <a:r>
              <a:rPr lang="nl-NL" sz="2900" dirty="0">
                <a:latin typeface="Source Sans Pro"/>
              </a:rPr>
              <a:t>en laat je studenten </a:t>
            </a:r>
            <a:r>
              <a:rPr lang="nl-NL" sz="2900" b="1" dirty="0">
                <a:latin typeface="Source Sans Pro"/>
              </a:rPr>
              <a:t>kennis maken </a:t>
            </a:r>
            <a:r>
              <a:rPr lang="nl-NL" sz="2900" dirty="0">
                <a:latin typeface="Source Sans Pro"/>
              </a:rPr>
              <a:t>met verschillende </a:t>
            </a:r>
            <a:r>
              <a:rPr lang="nl-NL" sz="2900" b="1" dirty="0">
                <a:latin typeface="Source Sans Pro"/>
              </a:rPr>
              <a:t>jongerenorganisaties</a:t>
            </a:r>
            <a:r>
              <a:rPr lang="nl-NL" sz="2900" dirty="0">
                <a:latin typeface="Source Sans Pro"/>
              </a:rPr>
              <a:t>, zowel binnen de hulpverlening als zij die een aanbod hebben omtrent ontspanning en vrije tijd. De studenten worden bewust gemaakt van het bestaan van de organisaties en krijgen een inkijk in hun werking, momenteel op een virtuele manier.</a:t>
            </a:r>
          </a:p>
          <a:p>
            <a:pPr marL="0" indent="0">
              <a:buNone/>
            </a:pPr>
            <a:r>
              <a:rPr lang="nl-NL" sz="2900" dirty="0">
                <a:latin typeface="Source Sans Pro"/>
              </a:rPr>
              <a:t>Doorheen de wandeling komen verschillende oefeningen aan bod die inzetten op respect voor elkaar, een positieve sfeer in de klas, versterken van de veerkracht, kwaliteiten en talenten, ontspanning en tot rust komen, sociale vaardigheden, welbevinden…</a:t>
            </a:r>
          </a:p>
          <a:p>
            <a:pPr marL="0" indent="0">
              <a:buNone/>
            </a:pPr>
            <a:r>
              <a:rPr lang="nl-NL" sz="2900" dirty="0">
                <a:latin typeface="Source Sans Pro"/>
              </a:rPr>
              <a:t>Als docent of school kan je zelfstandig aan de slag met het draaiboek voor de wandeling zelf, een achtergrondbundel waar je doorheen het ganse jaar mee aan de slag kan (met oefeningen, projecten en acties, zowel op klas- als schoolniveau) en een leerlingenbundel die kan worden meegegeven met de jongeren zelf.</a:t>
            </a:r>
          </a:p>
          <a:p>
            <a:pPr marL="0" indent="0">
              <a:buNone/>
            </a:pPr>
            <a:r>
              <a:rPr lang="nl-NL" sz="2900" dirty="0">
                <a:latin typeface="Source Sans Pro"/>
              </a:rPr>
              <a:t>Dit project werd ontwikkeld voor het secundair onderwijs, maar kan mits enkele aanpassingen ook gebruikt worden door Hogescholen. </a:t>
            </a:r>
          </a:p>
          <a:p>
            <a:pPr marL="0" indent="0">
              <a:buNone/>
            </a:pPr>
            <a:r>
              <a:rPr lang="nl-BE" sz="2900" dirty="0">
                <a:latin typeface="Source Sans Pro"/>
              </a:rPr>
              <a:t> </a:t>
            </a:r>
          </a:p>
          <a:p>
            <a:pPr marL="0" indent="0">
              <a:buNone/>
            </a:pPr>
            <a:r>
              <a:rPr lang="nl-BE" sz="2900" b="1" dirty="0">
                <a:solidFill>
                  <a:srgbClr val="C00000"/>
                </a:solidFill>
                <a:latin typeface="Source Sans Pro"/>
              </a:rPr>
              <a:t>Kostprijs?</a:t>
            </a:r>
            <a:br>
              <a:rPr lang="nl-BE" sz="2900" dirty="0">
                <a:solidFill>
                  <a:srgbClr val="C00000"/>
                </a:solidFill>
                <a:latin typeface="Source Sans Pro"/>
              </a:rPr>
            </a:br>
            <a:r>
              <a:rPr lang="nl-BE" sz="2900" dirty="0">
                <a:latin typeface="Source Sans Pro"/>
              </a:rPr>
              <a:t>De draaiboeken zijn gratis op te vragen bij Logo Leieland via </a:t>
            </a:r>
            <a:r>
              <a:rPr lang="nl-BE" sz="2900" dirty="0">
                <a:latin typeface="Source Sans Pro"/>
                <a:hlinkClick r:id="rId2"/>
              </a:rPr>
              <a:t>sharon@logoleieland.be</a:t>
            </a:r>
            <a:r>
              <a:rPr lang="nl-BE" sz="2900" dirty="0">
                <a:latin typeface="Source Sans Pro"/>
              </a:rPr>
              <a:t> </a:t>
            </a:r>
          </a:p>
          <a:p>
            <a:pPr marL="0" indent="0">
              <a:buNone/>
            </a:pPr>
            <a:endParaRPr lang="nl-BE" sz="2900" dirty="0">
              <a:latin typeface="Source Sans Pro"/>
            </a:endParaRPr>
          </a:p>
          <a:p>
            <a:pPr marL="0" indent="0">
              <a:buNone/>
            </a:pPr>
            <a:r>
              <a:rPr lang="nl-BE" sz="2900" b="1" dirty="0">
                <a:solidFill>
                  <a:srgbClr val="C00000"/>
                </a:solidFill>
                <a:latin typeface="Source Sans Pro"/>
              </a:rPr>
              <a:t>Meer info?</a:t>
            </a:r>
            <a:br>
              <a:rPr lang="nl-BE" sz="2900" dirty="0">
                <a:latin typeface="Source Sans Pro"/>
              </a:rPr>
            </a:br>
            <a:r>
              <a:rPr lang="en-US" sz="2900" dirty="0">
                <a:latin typeface="Source Sans Pro"/>
              </a:rPr>
              <a:t>Tel: 056/44.07.94</a:t>
            </a:r>
            <a:br>
              <a:rPr lang="nl-BE" sz="2900" dirty="0">
                <a:latin typeface="Source Sans Pro"/>
              </a:rPr>
            </a:br>
            <a:r>
              <a:rPr lang="en-US" sz="2900" dirty="0">
                <a:effectLst/>
                <a:latin typeface="Source Sans Pro"/>
              </a:rPr>
              <a:t>E-mail: </a:t>
            </a:r>
            <a:r>
              <a:rPr lang="en-US" sz="2900" u="sng" dirty="0">
                <a:latin typeface="Source Sans Pro"/>
                <a:hlinkClick r:id="rId3"/>
              </a:rPr>
              <a:t>logo@logoleieland.be</a:t>
            </a:r>
            <a:r>
              <a:rPr lang="en-US" sz="2900" u="sng" dirty="0">
                <a:latin typeface="Source Sans Pro"/>
              </a:rPr>
              <a:t> </a:t>
            </a:r>
            <a:br>
              <a:rPr lang="nl-BE" sz="2900" dirty="0">
                <a:latin typeface="Source Sans Pro"/>
              </a:rPr>
            </a:br>
            <a:r>
              <a:rPr lang="nl-BE" sz="2900" dirty="0">
                <a:latin typeface="Source Sans Pro"/>
              </a:rPr>
              <a:t>Website: meer informatie vind je </a:t>
            </a:r>
            <a:r>
              <a:rPr lang="nl-BE" sz="2900" dirty="0">
                <a:latin typeface="Source Sans Pro"/>
                <a:hlinkClick r:id="rId4"/>
              </a:rPr>
              <a:t>hier</a:t>
            </a:r>
            <a:r>
              <a:rPr lang="nl-BE" sz="2900" dirty="0">
                <a:latin typeface="Source Sans Pro"/>
              </a:rPr>
              <a:t>.</a:t>
            </a:r>
            <a:endParaRPr lang="nl-BE" sz="2900" dirty="0">
              <a:effectLst/>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6441440" y="439579"/>
            <a:ext cx="547406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2290" name="Picture 2" descr="https://logoleieland.be/sites/default/files/domain%20editor/leielandcm/Afbeeldin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5920" y="3463665"/>
            <a:ext cx="1785028" cy="263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6770" y="743902"/>
            <a:ext cx="9292334" cy="4915217"/>
          </a:xfrm>
        </p:spPr>
        <p:txBody>
          <a:bodyPr>
            <a:normAutofit/>
          </a:bodyPr>
          <a:lstStyle/>
          <a:p>
            <a:pPr marL="0" indent="0">
              <a:buNone/>
            </a:pPr>
            <a:r>
              <a:rPr lang="nl-BE" sz="2400" b="1">
                <a:solidFill>
                  <a:srgbClr val="C90735"/>
                </a:solidFill>
                <a:latin typeface="Source Sans Pro"/>
              </a:rPr>
              <a:t>Suïcidepreventie op school</a:t>
            </a:r>
            <a:endParaRPr lang="nl-BE" sz="1800">
              <a:solidFill>
                <a:srgbClr val="C90735"/>
              </a:solidFill>
              <a:latin typeface="Source Sans Pro"/>
            </a:endParaRPr>
          </a:p>
          <a:p>
            <a:pPr marL="0" indent="0">
              <a:buNone/>
            </a:pPr>
            <a:endParaRPr lang="nl-BE">
              <a:latin typeface="Source Sans Pro"/>
            </a:endParaRPr>
          </a:p>
          <a:p>
            <a:pPr marL="0" indent="0">
              <a:buNone/>
            </a:pPr>
            <a:r>
              <a:rPr lang="nl-NL" sz="1600" b="1">
                <a:solidFill>
                  <a:srgbClr val="C00000"/>
                </a:solidFill>
                <a:latin typeface="Source Sans Pro"/>
              </a:rPr>
              <a:t>Wat? </a:t>
            </a:r>
            <a:br>
              <a:rPr lang="nl-NL" sz="1600">
                <a:latin typeface="Source Sans Pro"/>
              </a:rPr>
            </a:br>
            <a:r>
              <a:rPr lang="nl-NL" sz="1600">
                <a:latin typeface="Source Sans Pro"/>
              </a:rPr>
              <a:t>Via een vorming voor zowel leerkrachten, leerlingenbegeleiders, CLB, directie… wordt gewerkt aan deskundigheidsbevordering en dit op maat van de school. Inhoudelijk kunnen volgende thema’s worden aangeboden: epidemiologie, suïcidaal proces, signalen, risico- en beschermende factoren, risico-inschatting, eigen attitude t.o.v. zelfdoding, interventiemogelijkheden en gesprekstips, samenwerking met externen, crisisinterventie, opvang van nabestaanden, en professional als nabestaande.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VORMING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5202937" y="3566238"/>
            <a:ext cx="6096000" cy="1815882"/>
          </a:xfrm>
          <a:prstGeom prst="rect">
            <a:avLst/>
          </a:prstGeom>
        </p:spPr>
        <p:txBody>
          <a:bodyPr>
            <a:spAutoFit/>
          </a:bodyPr>
          <a:lstStyle/>
          <a:p>
            <a:r>
              <a:rPr lang="nl-NL" sz="1600" b="1">
                <a:solidFill>
                  <a:srgbClr val="C90735"/>
                </a:solidFill>
                <a:latin typeface="Source Sans Pro"/>
              </a:rPr>
              <a:t>Kostprijs? </a:t>
            </a:r>
            <a:br>
              <a:rPr lang="nl-NL" sz="1600" b="1">
                <a:solidFill>
                  <a:srgbClr val="C90735"/>
                </a:solidFill>
                <a:latin typeface="Source Sans Pro"/>
              </a:rPr>
            </a:br>
            <a:r>
              <a:rPr lang="nl-NL" sz="1600">
                <a:latin typeface="Source Sans Pro"/>
              </a:rPr>
              <a:t>Op maat</a:t>
            </a:r>
          </a:p>
          <a:p>
            <a:endParaRPr lang="nl-NL" sz="1600">
              <a:latin typeface="Source Sans Pro"/>
            </a:endParaRPr>
          </a:p>
          <a:p>
            <a:r>
              <a:rPr lang="nl-NL" sz="1600">
                <a:latin typeface="Source Sans Pro"/>
              </a:rPr>
              <a:t> </a:t>
            </a:r>
            <a:r>
              <a:rPr lang="nl-NL" sz="1600" b="1">
                <a:solidFill>
                  <a:srgbClr val="C90735"/>
                </a:solidFill>
                <a:latin typeface="Source Sans Pro"/>
              </a:rPr>
              <a:t>Meer info? </a:t>
            </a:r>
            <a:br>
              <a:rPr lang="nl-NL" sz="1600" b="1">
                <a:solidFill>
                  <a:srgbClr val="C90735"/>
                </a:solidFill>
                <a:latin typeface="Source Sans Pro"/>
              </a:rPr>
            </a:br>
            <a:r>
              <a:rPr lang="nl-NL" sz="1600">
                <a:latin typeface="Source Sans Pro"/>
              </a:rPr>
              <a:t>Telefoon: </a:t>
            </a:r>
            <a:r>
              <a:rPr lang="nl-BE" sz="1600">
                <a:latin typeface="Source Sans Pro"/>
              </a:rPr>
              <a:t>051/25.99.30</a:t>
            </a:r>
            <a:br>
              <a:rPr lang="nl-NL" sz="1600">
                <a:latin typeface="Source Sans Pro"/>
              </a:rPr>
            </a:br>
            <a:r>
              <a:rPr lang="nl-NL" sz="1600">
                <a:latin typeface="Source Sans Pro"/>
              </a:rPr>
              <a:t>E-mail: </a:t>
            </a:r>
            <a:r>
              <a:rPr lang="nl-NL" sz="1600">
                <a:latin typeface="Source Sans Pro"/>
                <a:hlinkClick r:id="rId2"/>
              </a:rPr>
              <a:t>suicidepreventie@cgglargo.be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3"/>
              </a:rPr>
              <a:t>hier</a:t>
            </a:r>
            <a:r>
              <a:rPr lang="nl-NL" sz="1600">
                <a:latin typeface="Source Sans Pro"/>
              </a:rPr>
              <a:t>.</a:t>
            </a:r>
            <a:endParaRPr lang="nl-BE" sz="1600">
              <a:latin typeface="Source Sans Pro"/>
            </a:endParaRPr>
          </a:p>
        </p:txBody>
      </p:sp>
      <p:pic>
        <p:nvPicPr>
          <p:cNvPr id="9" name="Afbeelding 8"/>
          <p:cNvPicPr>
            <a:picLocks noChangeAspect="1"/>
          </p:cNvPicPr>
          <p:nvPr/>
        </p:nvPicPr>
        <p:blipFill rotWithShape="1">
          <a:blip r:embed="rId4"/>
          <a:srcRect l="3929" t="10815" r="53493" b="77185"/>
          <a:stretch/>
        </p:blipFill>
        <p:spPr>
          <a:xfrm>
            <a:off x="627629" y="4183381"/>
            <a:ext cx="3886352" cy="1229666"/>
          </a:xfrm>
          <a:prstGeom prst="rect">
            <a:avLst/>
          </a:prstGeom>
        </p:spPr>
      </p:pic>
    </p:spTree>
    <p:extLst>
      <p:ext uri="{BB962C8B-B14F-4D97-AF65-F5344CB8AC3E}">
        <p14:creationId xmlns:p14="http://schemas.microsoft.com/office/powerpoint/2010/main" val="30695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6770" y="743902"/>
            <a:ext cx="9292334" cy="4915217"/>
          </a:xfrm>
        </p:spPr>
        <p:txBody>
          <a:bodyPr>
            <a:normAutofit/>
          </a:bodyPr>
          <a:lstStyle/>
          <a:p>
            <a:pPr marL="0" indent="0">
              <a:buNone/>
            </a:pPr>
            <a:r>
              <a:rPr lang="nl-BE" sz="2400" b="1">
                <a:solidFill>
                  <a:srgbClr val="C90735"/>
                </a:solidFill>
                <a:latin typeface="Source Sans Pro"/>
              </a:rPr>
              <a:t>Draaiboek suïcidepreventie op school</a:t>
            </a:r>
            <a:endParaRPr lang="nl-BE" sz="1800">
              <a:solidFill>
                <a:srgbClr val="C90735"/>
              </a:solidFill>
              <a:latin typeface="Source Sans Pro"/>
            </a:endParaRPr>
          </a:p>
          <a:p>
            <a:pPr marL="0" indent="0">
              <a:buNone/>
            </a:pPr>
            <a:endParaRPr lang="nl-BE">
              <a:latin typeface="Source Sans Pro"/>
            </a:endParaRPr>
          </a:p>
          <a:p>
            <a:pPr marL="0" indent="0">
              <a:buNone/>
            </a:pPr>
            <a:r>
              <a:rPr lang="nl-NL" sz="1600" b="1">
                <a:solidFill>
                  <a:srgbClr val="C00000"/>
                </a:solidFill>
                <a:latin typeface="Source Sans Pro"/>
              </a:rPr>
              <a:t>Wat? </a:t>
            </a:r>
            <a:br>
              <a:rPr lang="nl-NL" sz="1600">
                <a:latin typeface="Source Sans Pro"/>
              </a:rPr>
            </a:br>
            <a:r>
              <a:rPr lang="nl-NL" sz="1600">
                <a:latin typeface="Source Sans Pro"/>
              </a:rPr>
              <a:t>Een draaiboek suïcidepreventie ondersteunt de school in acties rond suïcidepreventie en communicatie met suïcidale leerlingen, medeleerlingen, ouders en nabestaanden. Het draaiboek suïcidepreventie biedt praktische tools omtrent: </a:t>
            </a:r>
            <a:r>
              <a:rPr lang="nl-NL" sz="1600" err="1">
                <a:latin typeface="Source Sans Pro"/>
              </a:rPr>
              <a:t>vroegdetectie</a:t>
            </a:r>
            <a:r>
              <a:rPr lang="nl-NL" sz="1600">
                <a:latin typeface="Source Sans Pro"/>
              </a:rPr>
              <a:t> en interventie, hulp in een crisissituatie, hulp na een suïcidepoging en hulp na een zelfdoding o.a. richtlijnen voor een klasgesprek. De </a:t>
            </a:r>
            <a:r>
              <a:rPr lang="nl-NL" sz="1600" err="1">
                <a:latin typeface="Source Sans Pro"/>
              </a:rPr>
              <a:t>suïcidepreventiewerking</a:t>
            </a:r>
            <a:r>
              <a:rPr lang="nl-NL" sz="1600">
                <a:latin typeface="Source Sans Pro"/>
              </a:rPr>
              <a:t> van het CGG kan jouw school bijstaan met de nodige tips en tricks in de opmaak en implementatie van een draaiboek suïcidepreventie.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4584840" y="3699411"/>
            <a:ext cx="6644640" cy="2062103"/>
          </a:xfrm>
          <a:prstGeom prst="rect">
            <a:avLst/>
          </a:prstGeom>
        </p:spPr>
        <p:txBody>
          <a:bodyPr wrap="square">
            <a:spAutoFit/>
          </a:bodyPr>
          <a:lstStyle/>
          <a:p>
            <a:r>
              <a:rPr lang="nl-NL" sz="1600" b="1">
                <a:solidFill>
                  <a:srgbClr val="C90735"/>
                </a:solidFill>
                <a:latin typeface="Source Sans Pro"/>
              </a:rPr>
              <a:t>Kostprijs? </a:t>
            </a:r>
            <a:br>
              <a:rPr lang="nl-NL" sz="1600" b="1">
                <a:solidFill>
                  <a:srgbClr val="C90735"/>
                </a:solidFill>
                <a:latin typeface="Source Sans Pro"/>
              </a:rPr>
            </a:br>
            <a:r>
              <a:rPr lang="nl-BE" sz="1600">
                <a:latin typeface="Source Sans Pro"/>
              </a:rPr>
              <a:t>Het draaiboek is gratis </a:t>
            </a:r>
            <a:r>
              <a:rPr lang="nl-BE" sz="1600">
                <a:latin typeface="Source Sans Pro"/>
                <a:hlinkClick r:id="rId2"/>
              </a:rPr>
              <a:t>hier</a:t>
            </a:r>
            <a:r>
              <a:rPr lang="nl-BE" sz="1600">
                <a:latin typeface="Source Sans Pro"/>
              </a:rPr>
              <a:t> te downloaden.  </a:t>
            </a:r>
          </a:p>
          <a:p>
            <a:endParaRPr lang="nl-NL" sz="1600">
              <a:latin typeface="Source Sans Pro"/>
            </a:endParaRPr>
          </a:p>
          <a:p>
            <a:endParaRPr lang="nl-NL" sz="1600" b="1">
              <a:solidFill>
                <a:srgbClr val="C90735"/>
              </a:solidFill>
              <a:latin typeface="Source Sans Pro"/>
            </a:endParaRPr>
          </a:p>
          <a:p>
            <a:r>
              <a:rPr lang="nl-NL" sz="1600" b="1">
                <a:solidFill>
                  <a:srgbClr val="C90735"/>
                </a:solidFill>
                <a:latin typeface="Source Sans Pro"/>
              </a:rPr>
              <a:t>Meer info? </a:t>
            </a:r>
            <a:br>
              <a:rPr lang="nl-NL" sz="1600" b="1">
                <a:solidFill>
                  <a:srgbClr val="C90735"/>
                </a:solidFill>
                <a:latin typeface="Source Sans Pro"/>
              </a:rPr>
            </a:br>
            <a:r>
              <a:rPr lang="nl-NL" sz="1600">
                <a:latin typeface="Source Sans Pro"/>
              </a:rPr>
              <a:t>Telefoon: </a:t>
            </a:r>
            <a:r>
              <a:rPr lang="nl-BE" sz="1600">
                <a:latin typeface="Source Sans Pro"/>
              </a:rPr>
              <a:t>051/25.99.30</a:t>
            </a:r>
            <a:br>
              <a:rPr lang="nl-NL" sz="1600">
                <a:latin typeface="Source Sans Pro"/>
              </a:rPr>
            </a:br>
            <a:r>
              <a:rPr lang="nl-NL" sz="1600">
                <a:latin typeface="Source Sans Pro"/>
              </a:rPr>
              <a:t>E-mail: </a:t>
            </a:r>
            <a:r>
              <a:rPr lang="nl-NL" sz="1600">
                <a:latin typeface="Source Sans Pro"/>
                <a:hlinkClick r:id="rId3"/>
              </a:rPr>
              <a:t>suicidepreventie@cgglargo.be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4"/>
              </a:rPr>
              <a:t>hier</a:t>
            </a:r>
            <a:r>
              <a:rPr lang="nl-NL" sz="1600">
                <a:latin typeface="Source Sans Pro"/>
              </a:rPr>
              <a:t>. </a:t>
            </a:r>
            <a:endParaRPr lang="nl-BE" sz="1600">
              <a:latin typeface="Source Sans Pro"/>
            </a:endParaRPr>
          </a:p>
        </p:txBody>
      </p:sp>
      <p:pic>
        <p:nvPicPr>
          <p:cNvPr id="8" name="Afbeelding 7"/>
          <p:cNvPicPr>
            <a:picLocks noChangeAspect="1"/>
          </p:cNvPicPr>
          <p:nvPr/>
        </p:nvPicPr>
        <p:blipFill rotWithShape="1">
          <a:blip r:embed="rId5"/>
          <a:srcRect l="3929" t="10815" r="53493" b="77185"/>
          <a:stretch/>
        </p:blipFill>
        <p:spPr>
          <a:xfrm>
            <a:off x="627629" y="4183381"/>
            <a:ext cx="3886352" cy="1229666"/>
          </a:xfrm>
          <a:prstGeom prst="rect">
            <a:avLst/>
          </a:prstGeom>
        </p:spPr>
      </p:pic>
    </p:spTree>
    <p:extLst>
      <p:ext uri="{BB962C8B-B14F-4D97-AF65-F5344CB8AC3E}">
        <p14:creationId xmlns:p14="http://schemas.microsoft.com/office/powerpoint/2010/main" val="3813413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7599678" cy="4915217"/>
          </a:xfrm>
        </p:spPr>
        <p:txBody>
          <a:bodyPr>
            <a:normAutofit fontScale="92500" lnSpcReduction="20000"/>
          </a:bodyPr>
          <a:lstStyle/>
          <a:p>
            <a:pPr marL="0" indent="0">
              <a:buNone/>
            </a:pPr>
            <a:r>
              <a:rPr lang="nl-BE" sz="2600" b="1">
                <a:solidFill>
                  <a:srgbClr val="C90735"/>
                </a:solidFill>
                <a:latin typeface="Source Sans Pro"/>
              </a:rPr>
              <a:t>Geluksdriehoek</a:t>
            </a:r>
            <a:endParaRPr lang="nl-BE" sz="1800">
              <a:solidFill>
                <a:srgbClr val="C90735"/>
              </a:solidFill>
              <a:latin typeface="Source Sans Pro"/>
            </a:endParaRPr>
          </a:p>
          <a:p>
            <a:pPr marL="0" indent="0">
              <a:buNone/>
            </a:pPr>
            <a:endParaRPr lang="nl-BE" sz="2600">
              <a:latin typeface="Source Sans Pro"/>
            </a:endParaRPr>
          </a:p>
          <a:p>
            <a:pPr marL="0" indent="0">
              <a:buNone/>
            </a:pPr>
            <a:r>
              <a:rPr lang="nl-NL" sz="1700" b="1">
                <a:solidFill>
                  <a:srgbClr val="C00000"/>
                </a:solidFill>
                <a:latin typeface="Source Sans Pro"/>
              </a:rPr>
              <a:t>Wat? </a:t>
            </a:r>
            <a:br>
              <a:rPr lang="nl-NL" sz="1700">
                <a:latin typeface="Source Sans Pro"/>
              </a:rPr>
            </a:br>
            <a:r>
              <a:rPr lang="nl-NL" sz="1700">
                <a:latin typeface="Source Sans Pro"/>
              </a:rPr>
              <a:t>Praten over hoe je je voelt, is niet simpel. Vooral voor kinderen en jongeren. Zij hebben nog niet de juiste woordenschat om uit te drukken hoe ze zich voelen. Een gesprek kan dus stranden op: “</a:t>
            </a:r>
            <a:r>
              <a:rPr lang="nl-NL" sz="1700" cap="all" err="1">
                <a:latin typeface="Source Sans Pro"/>
              </a:rPr>
              <a:t>ç</a:t>
            </a:r>
            <a:r>
              <a:rPr lang="nl-NL" sz="1700" err="1">
                <a:latin typeface="Source Sans Pro"/>
              </a:rPr>
              <a:t>a</a:t>
            </a:r>
            <a:r>
              <a:rPr lang="nl-NL" sz="1700">
                <a:latin typeface="Source Sans Pro"/>
              </a:rPr>
              <a:t> va met jou? Goh, ja, </a:t>
            </a:r>
            <a:r>
              <a:rPr lang="nl-NL" sz="1700" err="1">
                <a:latin typeface="Source Sans Pro"/>
              </a:rPr>
              <a:t>ça</a:t>
            </a:r>
            <a:r>
              <a:rPr lang="nl-NL" sz="1700">
                <a:latin typeface="Source Sans Pro"/>
              </a:rPr>
              <a:t> va zeker.” De </a:t>
            </a:r>
            <a:r>
              <a:rPr lang="nl-NL" sz="1700" err="1">
                <a:latin typeface="Source Sans Pro"/>
              </a:rPr>
              <a:t>geluksdriehoek</a:t>
            </a:r>
            <a:r>
              <a:rPr lang="nl-NL" sz="1700">
                <a:latin typeface="Source Sans Pro"/>
              </a:rPr>
              <a:t>, met haar bouwstenen en richtvragen, geeft jou als docent </a:t>
            </a:r>
            <a:r>
              <a:rPr lang="nl-NL" sz="1700" b="1">
                <a:latin typeface="Source Sans Pro"/>
              </a:rPr>
              <a:t>de nodige tools en woordenschat om mentaal welbevinden bespreekbaar te maken </a:t>
            </a:r>
            <a:r>
              <a:rPr lang="nl-NL" sz="1700">
                <a:latin typeface="Source Sans Pro"/>
              </a:rPr>
              <a:t>en leerlingen te sensibiliseren over het stukje ‘geluk’ dat ze zelf kunnen beïnvloeden. </a:t>
            </a:r>
            <a:endParaRPr lang="nl-BE" sz="1700">
              <a:latin typeface="Source Sans Pro"/>
            </a:endParaRPr>
          </a:p>
          <a:p>
            <a:pPr marL="0" indent="0">
              <a:buNone/>
            </a:pPr>
            <a:r>
              <a:rPr lang="nl-NL" sz="1700">
                <a:latin typeface="Source Sans Pro"/>
              </a:rPr>
              <a:t>Ontdek </a:t>
            </a:r>
            <a:r>
              <a:rPr lang="nl-NL" sz="1700" u="sng">
                <a:latin typeface="Source Sans Pro"/>
                <a:hlinkClick r:id="rId2"/>
              </a:rPr>
              <a:t>hier</a:t>
            </a:r>
            <a:r>
              <a:rPr lang="nl-NL" sz="1700">
                <a:latin typeface="Source Sans Pro"/>
              </a:rPr>
              <a:t> </a:t>
            </a:r>
            <a:r>
              <a:rPr lang="nl-BE" sz="1700">
                <a:latin typeface="Source Sans Pro"/>
              </a:rPr>
              <a:t>hoe je ermee aan de slag kan in je klas: </a:t>
            </a:r>
            <a:r>
              <a:rPr lang="nl-BE" sz="1700">
                <a:latin typeface="Source Sans Pro"/>
                <a:hlinkClick r:id="rId2"/>
              </a:rPr>
              <a:t>https://www.gezondleven.be/settings/gezonde-school/de-geluksdriehoek-op-school</a:t>
            </a:r>
            <a:r>
              <a:rPr lang="nl-BE" sz="1700">
                <a:latin typeface="Source Sans Pro"/>
              </a:rPr>
              <a:t> </a:t>
            </a:r>
          </a:p>
          <a:p>
            <a:pPr marL="0" indent="0">
              <a:buNone/>
            </a:pPr>
            <a:endParaRPr lang="nl-NL" sz="1700" b="1">
              <a:solidFill>
                <a:srgbClr val="C00000"/>
              </a:solidFill>
              <a:latin typeface="Source Sans Pro"/>
            </a:endParaRPr>
          </a:p>
          <a:p>
            <a:pPr marL="0" indent="0">
              <a:buNone/>
            </a:pPr>
            <a:r>
              <a:rPr lang="nl-NL" sz="1700" b="1">
                <a:solidFill>
                  <a:srgbClr val="C00000"/>
                </a:solidFill>
                <a:latin typeface="Source Sans Pro"/>
              </a:rPr>
              <a:t>Kostprijs? </a:t>
            </a:r>
            <a:br>
              <a:rPr lang="nl-NL" sz="1700">
                <a:latin typeface="Source Sans Pro"/>
              </a:rPr>
            </a:br>
            <a:r>
              <a:rPr lang="nl-NL" sz="1700">
                <a:latin typeface="Source Sans Pro"/>
              </a:rPr>
              <a:t>Materialen gratis </a:t>
            </a:r>
            <a:r>
              <a:rPr lang="nl-NL" sz="1700">
                <a:latin typeface="Source Sans Pro"/>
                <a:hlinkClick r:id="rId3"/>
              </a:rPr>
              <a:t>hier</a:t>
            </a:r>
            <a:r>
              <a:rPr lang="nl-NL" sz="1700">
                <a:latin typeface="Source Sans Pro"/>
              </a:rPr>
              <a:t> te verkrijgen bij Logo Leieland.</a:t>
            </a:r>
          </a:p>
          <a:p>
            <a:pPr marL="0" indent="0">
              <a:buNone/>
            </a:pPr>
            <a:br>
              <a:rPr lang="nl-NL" sz="1700">
                <a:latin typeface="Source Sans Pro"/>
              </a:rPr>
            </a:br>
            <a:br>
              <a:rPr lang="nl-NL" sz="1700">
                <a:latin typeface="Source Sans Pro"/>
              </a:rPr>
            </a:br>
            <a:r>
              <a:rPr lang="nl-NL" sz="1700" b="1">
                <a:solidFill>
                  <a:srgbClr val="C00000"/>
                </a:solidFill>
                <a:latin typeface="Source Sans Pro"/>
              </a:rPr>
              <a:t>Meer info?</a:t>
            </a:r>
            <a:br>
              <a:rPr lang="nl-NL" sz="1700" b="1">
                <a:solidFill>
                  <a:srgbClr val="C00000"/>
                </a:solidFill>
                <a:latin typeface="Source Sans Pro"/>
              </a:rPr>
            </a:br>
            <a:r>
              <a:rPr lang="nl-NL" sz="1700">
                <a:latin typeface="Source Sans Pro"/>
              </a:rPr>
              <a:t>Telefoon: 056/44.07.94 </a:t>
            </a:r>
            <a:br>
              <a:rPr lang="nl-NL" sz="1700">
                <a:latin typeface="Source Sans Pro"/>
              </a:rPr>
            </a:br>
            <a:r>
              <a:rPr lang="nl-NL" sz="1700">
                <a:latin typeface="Source Sans Pro"/>
              </a:rPr>
              <a:t>E-mail: </a:t>
            </a:r>
            <a:r>
              <a:rPr lang="nl-NL" sz="1700">
                <a:latin typeface="Source Sans Pro"/>
                <a:hlinkClick r:id="rId4"/>
              </a:rPr>
              <a:t>logo@logoleieland.be</a:t>
            </a:r>
            <a:br>
              <a:rPr lang="nl-NL" sz="1700">
                <a:latin typeface="Source Sans Pro"/>
              </a:rPr>
            </a:br>
            <a:r>
              <a:rPr lang="nl-NL" sz="1700">
                <a:latin typeface="Source Sans Pro"/>
              </a:rPr>
              <a:t>Website: </a:t>
            </a:r>
            <a:r>
              <a:rPr lang="nl-NL" sz="1700">
                <a:latin typeface="Source Sans Pro"/>
                <a:hlinkClick r:id="rId5"/>
              </a:rPr>
              <a:t>www.geluksdriehoek.be</a:t>
            </a:r>
            <a:r>
              <a:rPr lang="nl-NL" sz="170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3662" y="4511380"/>
            <a:ext cx="2996078" cy="2210095"/>
          </a:xfrm>
          <a:prstGeom prst="rect">
            <a:avLst/>
          </a:prstGeom>
        </p:spPr>
      </p:pic>
    </p:spTree>
    <p:extLst>
      <p:ext uri="{BB962C8B-B14F-4D97-AF65-F5344CB8AC3E}">
        <p14:creationId xmlns:p14="http://schemas.microsoft.com/office/powerpoint/2010/main" val="400289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7599678" cy="4915217"/>
          </a:xfrm>
        </p:spPr>
        <p:txBody>
          <a:bodyPr>
            <a:normAutofit fontScale="92500" lnSpcReduction="20000"/>
          </a:bodyPr>
          <a:lstStyle/>
          <a:p>
            <a:pPr marL="0" indent="0">
              <a:buNone/>
            </a:pPr>
            <a:r>
              <a:rPr lang="nl-BE" sz="2600" b="1">
                <a:solidFill>
                  <a:srgbClr val="C90735"/>
                </a:solidFill>
                <a:latin typeface="Source Sans Pro"/>
              </a:rPr>
              <a:t>Theaterrichtlijnen ‘Geestig gezond op de planken’</a:t>
            </a:r>
            <a:endParaRPr lang="nl-BE" sz="2600">
              <a:solidFill>
                <a:srgbClr val="C90735"/>
              </a:solidFill>
              <a:latin typeface="Source Sans Pro"/>
            </a:endParaRPr>
          </a:p>
          <a:p>
            <a:pPr marL="0" indent="0">
              <a:buNone/>
            </a:pPr>
            <a:endParaRPr lang="nl-BE">
              <a:latin typeface="Source Sans Pro"/>
            </a:endParaRPr>
          </a:p>
          <a:p>
            <a:pPr marL="0" indent="0">
              <a:buNone/>
            </a:pPr>
            <a:r>
              <a:rPr lang="nl-NL" sz="1700" b="1">
                <a:solidFill>
                  <a:srgbClr val="C90735"/>
                </a:solidFill>
                <a:latin typeface="Source Sans Pro"/>
              </a:rPr>
              <a:t>Wat? </a:t>
            </a:r>
            <a:br>
              <a:rPr lang="nl-NL" sz="1700" b="1">
                <a:solidFill>
                  <a:srgbClr val="C90735"/>
                </a:solidFill>
                <a:latin typeface="Source Sans Pro"/>
              </a:rPr>
            </a:br>
            <a:r>
              <a:rPr lang="nl-NL" sz="1700">
                <a:latin typeface="Source Sans Pro"/>
              </a:rPr>
              <a:t>Binnen de schoolcontext worden </a:t>
            </a:r>
            <a:r>
              <a:rPr lang="nl-NL" sz="1700" b="1">
                <a:latin typeface="Source Sans Pro"/>
              </a:rPr>
              <a:t>toneelvoorstellingen over zelfdoding </a:t>
            </a:r>
            <a:r>
              <a:rPr lang="nl-NL" sz="1700">
                <a:latin typeface="Source Sans Pro"/>
              </a:rPr>
              <a:t>afgeraden. Dit omdat jongeren extra kwetsbaar zijn voor zelfdoding en ook vatbaarder zijn voor eenzijdige beeldvorming. Bij jongeren is het dus extra belangrijk om bij het tonen van een toneelstuk over dit thema voldoende ondersteuning en omkadering te voorzien en je als organisator bewust te zijn van de voor- en nadelen van zo’n voorstelling. Als school wordt je hierin ondersteund door een infofiche met tips en aandachtspunten om een toneelstuk te beoordelen, informatie over een </a:t>
            </a:r>
            <a:r>
              <a:rPr lang="nl-NL" sz="1700" b="1">
                <a:latin typeface="Source Sans Pro"/>
              </a:rPr>
              <a:t>nabespreking en nazorg en het kaderen </a:t>
            </a:r>
            <a:r>
              <a:rPr lang="nl-NL" sz="1700">
                <a:latin typeface="Source Sans Pro"/>
              </a:rPr>
              <a:t>binnen een breder geestelijke gezondheidsbeleid. Overigens kan je ook een voorbeeld vinden van een voorbeeldbrief voor ouders, hulpkaartjes en een nabespreking. </a:t>
            </a:r>
          </a:p>
          <a:p>
            <a:pPr marL="0" indent="0">
              <a:buNone/>
            </a:pPr>
            <a:endParaRPr lang="nl-NL" sz="1700" b="1">
              <a:solidFill>
                <a:srgbClr val="C90735"/>
              </a:solidFill>
              <a:latin typeface="Source Sans Pro"/>
            </a:endParaRPr>
          </a:p>
          <a:p>
            <a:pPr marL="0" indent="0">
              <a:buNone/>
            </a:pPr>
            <a:r>
              <a:rPr lang="nl-NL" sz="1700" b="1">
                <a:solidFill>
                  <a:srgbClr val="C90735"/>
                </a:solidFill>
                <a:latin typeface="Source Sans Pro"/>
              </a:rPr>
              <a:t>Kostprijs? </a:t>
            </a:r>
            <a:br>
              <a:rPr lang="nl-NL" sz="1700" b="1">
                <a:solidFill>
                  <a:srgbClr val="C90735"/>
                </a:solidFill>
                <a:latin typeface="Source Sans Pro"/>
              </a:rPr>
            </a:br>
            <a:r>
              <a:rPr lang="nl-NL" sz="1700">
                <a:latin typeface="Source Sans Pro"/>
              </a:rPr>
              <a:t>Gratis </a:t>
            </a:r>
            <a:r>
              <a:rPr lang="nl-NL" sz="1700">
                <a:latin typeface="Source Sans Pro"/>
                <a:hlinkClick r:id="rId2"/>
              </a:rPr>
              <a:t>hier</a:t>
            </a:r>
            <a:r>
              <a:rPr lang="nl-NL" sz="1700">
                <a:latin typeface="Source Sans Pro"/>
              </a:rPr>
              <a:t> te downloaden.</a:t>
            </a:r>
          </a:p>
          <a:p>
            <a:pPr marL="0" indent="0">
              <a:buNone/>
            </a:pPr>
            <a:endParaRPr lang="nl-NL" sz="1700" b="1">
              <a:solidFill>
                <a:srgbClr val="C90735"/>
              </a:solidFill>
              <a:latin typeface="Source Sans Pro"/>
            </a:endParaRPr>
          </a:p>
          <a:p>
            <a:pPr marL="0" indent="0">
              <a:buNone/>
            </a:pPr>
            <a:r>
              <a:rPr lang="nl-NL" sz="1700" b="1">
                <a:solidFill>
                  <a:srgbClr val="C90735"/>
                </a:solidFill>
                <a:latin typeface="Source Sans Pro"/>
              </a:rPr>
              <a:t>Meer info? </a:t>
            </a:r>
            <a:br>
              <a:rPr lang="nl-NL" sz="1700" b="1">
                <a:solidFill>
                  <a:srgbClr val="C90735"/>
                </a:solidFill>
                <a:latin typeface="Source Sans Pro"/>
              </a:rPr>
            </a:br>
            <a:r>
              <a:rPr lang="nl-NL" sz="1700">
                <a:latin typeface="Source Sans Pro"/>
              </a:rPr>
              <a:t>Telefoon: 056/44.07.94 </a:t>
            </a:r>
            <a:br>
              <a:rPr lang="nl-NL" sz="1700">
                <a:latin typeface="Source Sans Pro"/>
              </a:rPr>
            </a:br>
            <a:r>
              <a:rPr lang="nl-NL" sz="1700">
                <a:latin typeface="Source Sans Pro"/>
              </a:rPr>
              <a:t>E-mail: </a:t>
            </a:r>
            <a:r>
              <a:rPr lang="nl-NL" sz="1700">
                <a:latin typeface="Source Sans Pro"/>
                <a:hlinkClick r:id="rId3"/>
              </a:rPr>
              <a:t>logo@logoleieland.be</a:t>
            </a:r>
            <a:r>
              <a:rPr lang="nl-NL" sz="1700">
                <a:latin typeface="Source Sans Pro"/>
              </a:rPr>
              <a:t> </a:t>
            </a:r>
            <a:endParaRPr lang="nl-BE" sz="17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610599" y="439579"/>
            <a:ext cx="3304905"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9698" name="Picture 2" descr="Brochure voor scholen: Geestig gezond op de planken | Zelfmoord 1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906" y="1616408"/>
            <a:ext cx="2687110" cy="377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0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C90735"/>
                </a:solidFill>
                <a:latin typeface="Source Sans Pro"/>
              </a:rPr>
              <a:t>4 voor 12</a:t>
            </a:r>
            <a:endParaRPr lang="nl-BE" sz="2000">
              <a:solidFill>
                <a:srgbClr val="C90735"/>
              </a:solidFill>
              <a:latin typeface="Source Sans Pro"/>
            </a:endParaRPr>
          </a:p>
          <a:p>
            <a:pPr marL="0" indent="0">
              <a:buNone/>
            </a:pP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C90735"/>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MENTAAL WELBEVINDEN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C90735"/>
          </a:solidFill>
          <a:ln>
            <a:solidFill>
              <a:srgbClr val="C90735"/>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989434" y="1292543"/>
            <a:ext cx="7609840" cy="5016758"/>
          </a:xfrm>
          <a:prstGeom prst="rect">
            <a:avLst/>
          </a:prstGeom>
        </p:spPr>
        <p:txBody>
          <a:bodyPr wrap="square">
            <a:spAutoFit/>
          </a:bodyPr>
          <a:lstStyle/>
          <a:p>
            <a:r>
              <a:rPr lang="nl-NL" sz="1600" b="1">
                <a:solidFill>
                  <a:srgbClr val="C00000"/>
                </a:solidFill>
                <a:latin typeface="Source Sans Pro"/>
              </a:rPr>
              <a:t>Wat? </a:t>
            </a:r>
            <a:br>
              <a:rPr lang="nl-NL" sz="1600">
                <a:latin typeface="Source Sans Pro"/>
              </a:rPr>
            </a:br>
            <a:r>
              <a:rPr lang="nl-NL" sz="1600">
                <a:latin typeface="Source Sans Pro"/>
              </a:rPr>
              <a:t>Eén op vier mensen krijgt in zijn of haar leven te maken met een psychisch probleem. Daarnaast geeft één op vier mensen aan dat ze zich niet goed in hun vel voelen. Toch is praten over psychische kwetsbaarheid nog steeds een taboe in Vlaanderen. Bijna 60% van wie psychische problemen heeft, praat er niet over en zoekt geen hulp. Het is dan ook belangrijk dat we </a:t>
            </a:r>
            <a:r>
              <a:rPr lang="nl-NL" sz="1600" b="1">
                <a:latin typeface="Source Sans Pro"/>
              </a:rPr>
              <a:t>alert zijn voor signalen </a:t>
            </a:r>
            <a:r>
              <a:rPr lang="nl-NL" sz="1600">
                <a:latin typeface="Source Sans Pro"/>
              </a:rPr>
              <a:t>die aantonen dat het mogelijks niet goed gaat met iemand en dat we hier iets mee doen. Met de campagne willen de organisatoren ook duidelijk maken dat iedereen hier een rol in kan spelen. De campagne vraagt aandacht voor </a:t>
            </a:r>
            <a:r>
              <a:rPr lang="nl-NL" sz="1600" b="1">
                <a:latin typeface="Source Sans Pro"/>
              </a:rPr>
              <a:t>4 signalen die aantonen dat iemand niet goed in zijn vel zit. </a:t>
            </a:r>
            <a:r>
              <a:rPr lang="nl-NL" sz="1600">
                <a:latin typeface="Source Sans Pro"/>
              </a:rPr>
              <a:t>4 voor 12 werd ontwikkeld door Te Gek!?, het Vlaams Expertisecentrum Suïcidepreventie en de Vlaamse Vereniging voor Geestelijke Gezondheid, met de steun van de Vlaamse Overheid. Meer info over deze campagne, getuigenissen, de campagnespot, … vind je op </a:t>
            </a:r>
            <a:r>
              <a:rPr lang="nl-NL" sz="1600">
                <a:latin typeface="Source Sans Pro"/>
                <a:hlinkClick r:id="rId2"/>
              </a:rPr>
              <a:t>www.4voor12.be</a:t>
            </a:r>
            <a:r>
              <a:rPr lang="nl-NL" sz="1600">
                <a:latin typeface="Source Sans Pro"/>
              </a:rPr>
              <a:t> </a:t>
            </a:r>
          </a:p>
          <a:p>
            <a:endParaRPr lang="nl-NL" sz="1600">
              <a:latin typeface="Source Sans Pro"/>
            </a:endParaRPr>
          </a:p>
          <a:p>
            <a:r>
              <a:rPr lang="nl-NL" sz="1600" b="1">
                <a:solidFill>
                  <a:srgbClr val="C00000"/>
                </a:solidFill>
                <a:latin typeface="Source Sans Pro"/>
              </a:rPr>
              <a:t>Kostprijs? </a:t>
            </a:r>
            <a:br>
              <a:rPr lang="nl-NL" sz="1600">
                <a:latin typeface="Source Sans Pro"/>
              </a:rPr>
            </a:br>
            <a:r>
              <a:rPr lang="nl-NL" sz="1600">
                <a:latin typeface="Source Sans Pro"/>
              </a:rPr>
              <a:t>Gratis affiches en flyers </a:t>
            </a:r>
            <a:r>
              <a:rPr lang="nl-NL" sz="1600">
                <a:latin typeface="Source Sans Pro"/>
                <a:hlinkClick r:id="rId3"/>
              </a:rPr>
              <a:t>hier</a:t>
            </a:r>
            <a:r>
              <a:rPr lang="nl-NL" sz="1600">
                <a:latin typeface="Source Sans Pro"/>
              </a:rPr>
              <a:t> te bestellen bij Logo Leieland. </a:t>
            </a:r>
          </a:p>
          <a:p>
            <a:endParaRPr lang="nl-NL" sz="1600">
              <a:latin typeface="Source Sans Pro"/>
            </a:endParaRPr>
          </a:p>
          <a:p>
            <a:r>
              <a:rPr lang="nl-NL" sz="1600" b="1">
                <a:solidFill>
                  <a:srgbClr val="C00000"/>
                </a:solidFill>
                <a:latin typeface="Source Sans Pro"/>
              </a:rPr>
              <a:t>Meer info?</a:t>
            </a:r>
            <a:br>
              <a:rPr lang="nl-NL" sz="1600">
                <a:latin typeface="Source Sans Pro"/>
              </a:rPr>
            </a:br>
            <a:r>
              <a:rPr lang="nl-NL" sz="1600">
                <a:latin typeface="Source Sans Pro"/>
              </a:rPr>
              <a:t>Telefoon: 056/44.07.94</a:t>
            </a:r>
            <a:br>
              <a:rPr lang="nl-NL" sz="1600">
                <a:latin typeface="Source Sans Pro"/>
              </a:rPr>
            </a:br>
            <a:r>
              <a:rPr lang="nl-NL" sz="1600">
                <a:latin typeface="Source Sans Pro"/>
              </a:rPr>
              <a:t>E-mail: logo@logoleieland.be</a:t>
            </a:r>
            <a:endParaRPr lang="nl-BE" sz="1600" b="1">
              <a:latin typeface="Source Sans Pro"/>
            </a:endParaRPr>
          </a:p>
        </p:txBody>
      </p:sp>
      <p:pic>
        <p:nvPicPr>
          <p:cNvPr id="10244" name="Picture 4" descr="4 voor 12... campagne rond psychische probleme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664" y="4625497"/>
            <a:ext cx="3668033" cy="206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9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8160945" cy="4915217"/>
          </a:xfrm>
        </p:spPr>
        <p:txBody>
          <a:bodyPr>
            <a:normAutofit/>
          </a:bodyPr>
          <a:lstStyle/>
          <a:p>
            <a:pPr marL="0" indent="0">
              <a:buNone/>
            </a:pPr>
            <a:r>
              <a:rPr lang="nl-BE" sz="2400" b="1">
                <a:solidFill>
                  <a:schemeClr val="accent4"/>
                </a:solidFill>
                <a:latin typeface="Source Sans Pro"/>
              </a:rPr>
              <a:t>#WijGrijpenIn</a:t>
            </a:r>
          </a:p>
          <a:p>
            <a:pPr marL="0" indent="0">
              <a:buNone/>
            </a:pPr>
            <a:endParaRPr lang="nl-BE">
              <a:latin typeface="Source Sans Pro"/>
            </a:endParaRPr>
          </a:p>
          <a:p>
            <a:pPr marL="0" indent="0">
              <a:buNone/>
            </a:pPr>
            <a:r>
              <a:rPr lang="nl-NL" sz="1600" b="1">
                <a:solidFill>
                  <a:schemeClr val="accent4"/>
                </a:solidFill>
                <a:latin typeface="Source Sans Pro"/>
              </a:rPr>
              <a:t>Wat? </a:t>
            </a:r>
            <a:br>
              <a:rPr lang="nl-NL" sz="1600">
                <a:latin typeface="Source Sans Pro"/>
              </a:rPr>
            </a:br>
            <a:r>
              <a:rPr lang="nl-NL" sz="1600">
                <a:latin typeface="Source Sans Pro"/>
              </a:rPr>
              <a:t>De campagne #</a:t>
            </a:r>
            <a:r>
              <a:rPr lang="nl-NL" sz="1600" err="1">
                <a:latin typeface="Source Sans Pro"/>
              </a:rPr>
              <a:t>WijGrijpenIn</a:t>
            </a:r>
            <a:r>
              <a:rPr lang="nl-NL" sz="1600">
                <a:latin typeface="Source Sans Pro"/>
              </a:rPr>
              <a:t> helpt ingrijpen bij seksueel grensoverschrijdend gedrag. Vzw Zijn en </a:t>
            </a:r>
            <a:r>
              <a:rPr lang="nl-NL" sz="1600" err="1">
                <a:latin typeface="Source Sans Pro"/>
              </a:rPr>
              <a:t>ZIJkant</a:t>
            </a:r>
            <a:r>
              <a:rPr lang="nl-NL" sz="1600">
                <a:latin typeface="Source Sans Pro"/>
              </a:rPr>
              <a:t> vzw trekken naar hogescholen en universiteiten met verschillende technieken om tussen te komen bij seksueel grensoverschrijdend gedrag: anderen betrekken, afleiden, afzonderen, aanspreken en aanwezig blijven. </a:t>
            </a:r>
          </a:p>
          <a:p>
            <a:pPr marL="0" indent="0">
              <a:buNone/>
            </a:pPr>
            <a:endParaRPr lang="nl-NL" sz="1600" b="1">
              <a:solidFill>
                <a:schemeClr val="accent4"/>
              </a:solidFill>
              <a:latin typeface="Source Sans Pro"/>
            </a:endParaRPr>
          </a:p>
          <a:p>
            <a:pPr marL="0" indent="0">
              <a:buNone/>
            </a:pPr>
            <a:r>
              <a:rPr lang="nl-NL" sz="1600" b="1">
                <a:solidFill>
                  <a:schemeClr val="accent4"/>
                </a:solidFill>
                <a:latin typeface="Source Sans Pro"/>
              </a:rPr>
              <a:t>Meer info? </a:t>
            </a:r>
            <a:br>
              <a:rPr lang="nl-NL" sz="1600">
                <a:latin typeface="Source Sans Pro"/>
              </a:rPr>
            </a:br>
            <a:r>
              <a:rPr lang="nl-NL" sz="1600">
                <a:latin typeface="Source Sans Pro"/>
              </a:rPr>
              <a:t>Website: </a:t>
            </a:r>
            <a:r>
              <a:rPr lang="nl-NL" sz="1600">
                <a:latin typeface="Source Sans Pro"/>
                <a:hlinkClick r:id="rId3">
                  <a:extLst>
                    <a:ext uri="{A12FA001-AC4F-418D-AE19-62706E023703}">
                      <ahyp:hlinkClr xmlns:ahyp="http://schemas.microsoft.com/office/drawing/2018/hyperlinkcolor" val="tx"/>
                    </a:ext>
                  </a:extLst>
                </a:hlinkClick>
              </a:rPr>
              <a:t>https://www.allesoverseks.be/hoe-kan-je-helpen-als-je-seksueel-grensoverschrijdend-gedrag-ziet</a:t>
            </a:r>
            <a:br>
              <a:rPr lang="nl-NL" sz="1600">
                <a:latin typeface="Source Sans Pro"/>
              </a:rPr>
            </a:br>
            <a:endParaRPr lang="nl-BE" sz="16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29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FFC000"/>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a:solidFill>
                  <a:schemeClr val="bg1"/>
                </a:solidFill>
                <a:latin typeface="Source Sans Pro"/>
                <a:ea typeface="Calibri" panose="020F0502020204030204" pitchFamily="34" charset="0"/>
              </a:rPr>
              <a:t>R</a:t>
            </a:r>
            <a:r>
              <a:rPr lang="nl-BE" sz="2400" b="1" kern="1200">
                <a:solidFill>
                  <a:schemeClr val="bg1"/>
                </a:solidFill>
                <a:effectLst/>
                <a:latin typeface="Source Sans Pro"/>
                <a:ea typeface="Calibri" panose="020F0502020204030204" pitchFamily="34" charset="0"/>
              </a:rPr>
              <a:t>ELATIES EN SEKSUALITEIT</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7170" name="Picture 2" descr="WijGrijpenIn | Horen zien en praten">
            <a:extLst>
              <a:ext uri="{FF2B5EF4-FFF2-40B4-BE49-F238E27FC236}">
                <a16:creationId xmlns:a16="http://schemas.microsoft.com/office/drawing/2014/main" id="{2B213FA0-F993-654C-B80A-CF65B38435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1990" y="4439653"/>
            <a:ext cx="3724109" cy="209925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CFFF36D-5976-F7B6-A9C2-5AE1DB1A6F12}"/>
              </a:ext>
            </a:extLst>
          </p:cNvPr>
          <p:cNvSpPr txBox="1"/>
          <p:nvPr/>
        </p:nvSpPr>
        <p:spPr>
          <a:xfrm>
            <a:off x="-1204686" y="1262743"/>
            <a:ext cx="184731" cy="369332"/>
          </a:xfrm>
          <a:prstGeom prst="rect">
            <a:avLst/>
          </a:prstGeom>
          <a:noFill/>
        </p:spPr>
        <p:txBody>
          <a:bodyPr wrap="none" rtlCol="0">
            <a:spAutoFit/>
          </a:bodyPr>
          <a:lstStyle/>
          <a:p>
            <a:endParaRPr lang="nl-BE"/>
          </a:p>
        </p:txBody>
      </p:sp>
    </p:spTree>
    <p:extLst>
      <p:ext uri="{BB962C8B-B14F-4D97-AF65-F5344CB8AC3E}">
        <p14:creationId xmlns:p14="http://schemas.microsoft.com/office/powerpoint/2010/main" val="215839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0"/>
          <p:cNvSpPr/>
          <p:nvPr/>
        </p:nvSpPr>
        <p:spPr>
          <a:xfrm>
            <a:off x="5372945" y="3700414"/>
            <a:ext cx="3832650" cy="25703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5372945" y="1454814"/>
            <a:ext cx="3832650" cy="2570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288072" y="4256000"/>
            <a:ext cx="3832650" cy="25703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inhoud 2"/>
          <p:cNvSpPr>
            <a:spLocks noGrp="1"/>
          </p:cNvSpPr>
          <p:nvPr>
            <p:ph idx="1"/>
          </p:nvPr>
        </p:nvSpPr>
        <p:spPr>
          <a:xfrm>
            <a:off x="488006" y="852964"/>
            <a:ext cx="5096448" cy="5531902"/>
          </a:xfrm>
        </p:spPr>
        <p:txBody>
          <a:bodyPr>
            <a:normAutofit/>
          </a:bodyPr>
          <a:lstStyle/>
          <a:p>
            <a:pPr marL="538163" indent="0">
              <a:buNone/>
            </a:pPr>
            <a:br>
              <a:rPr lang="nl-BE" sz="1400" b="1" dirty="0">
                <a:latin typeface="Source Sans Pro"/>
              </a:rPr>
            </a:br>
            <a:endParaRPr lang="nl-BE" sz="1400" b="1" dirty="0">
              <a:latin typeface="Source Sans Pro"/>
            </a:endParaRPr>
          </a:p>
          <a:p>
            <a:pPr marL="538163" indent="0"/>
            <a:r>
              <a:rPr lang="nl-BE" sz="1200" dirty="0" err="1">
                <a:solidFill>
                  <a:srgbClr val="CC0099"/>
                </a:solidFill>
                <a:latin typeface="Source Sans Pro"/>
                <a:hlinkClick r:id="rId2" action="ppaction://hlinksldjump"/>
              </a:rPr>
              <a:t>Friends</a:t>
            </a:r>
            <a:r>
              <a:rPr lang="nl-BE" sz="1200" dirty="0">
                <a:solidFill>
                  <a:srgbClr val="CC0099"/>
                </a:solidFill>
                <a:latin typeface="Source Sans Pro"/>
                <a:hlinkClick r:id="rId2" action="ppaction://hlinksldjump"/>
              </a:rPr>
              <a:t> &amp; Fun! </a:t>
            </a:r>
            <a:r>
              <a:rPr lang="nl-BE" sz="1200" dirty="0">
                <a:solidFill>
                  <a:srgbClr val="CC0099"/>
                </a:solidFill>
                <a:latin typeface="Source Sans Pro"/>
              </a:rPr>
              <a:t>(p. 30)</a:t>
            </a:r>
          </a:p>
          <a:p>
            <a:pPr marL="538163" indent="0"/>
            <a:r>
              <a:rPr lang="nl-BE" sz="1200" dirty="0">
                <a:solidFill>
                  <a:srgbClr val="CC0099"/>
                </a:solidFill>
                <a:latin typeface="Source Sans Pro"/>
                <a:hlinkClick r:id="rId3" action="ppaction://hlinksldjump"/>
              </a:rPr>
              <a:t>Visual en rookrobot </a:t>
            </a:r>
            <a:r>
              <a:rPr lang="nl-BE" sz="1200" dirty="0">
                <a:solidFill>
                  <a:srgbClr val="CC0099"/>
                </a:solidFill>
                <a:latin typeface="Source Sans Pro"/>
              </a:rPr>
              <a:t>(p. 31)</a:t>
            </a:r>
          </a:p>
          <a:p>
            <a:pPr marL="538163" indent="0"/>
            <a:r>
              <a:rPr lang="nl-BE" sz="1200" dirty="0">
                <a:solidFill>
                  <a:srgbClr val="CC0099"/>
                </a:solidFill>
                <a:latin typeface="Source Sans Pro"/>
                <a:hlinkClick r:id="rId4" action="ppaction://hlinksldjump"/>
              </a:rPr>
              <a:t>Studeren en medicatie gaan niet hand in hand </a:t>
            </a:r>
            <a:r>
              <a:rPr lang="nl-BE" sz="1200" dirty="0">
                <a:solidFill>
                  <a:srgbClr val="CC0099"/>
                </a:solidFill>
                <a:latin typeface="Source Sans Pro"/>
              </a:rPr>
              <a:t>(p. 32)</a:t>
            </a:r>
          </a:p>
          <a:p>
            <a:pPr marL="538163" indent="0"/>
            <a:r>
              <a:rPr lang="nl-BE" sz="1200" dirty="0">
                <a:solidFill>
                  <a:srgbClr val="CC0099"/>
                </a:solidFill>
                <a:latin typeface="Source Sans Pro"/>
                <a:hlinkClick r:id="rId5" action="ppaction://hlinksldjump"/>
              </a:rPr>
              <a:t>Tournée Minérale </a:t>
            </a:r>
            <a:r>
              <a:rPr lang="nl-BE" sz="1200" dirty="0">
                <a:solidFill>
                  <a:srgbClr val="CC0099"/>
                </a:solidFill>
                <a:latin typeface="Source Sans Pro"/>
              </a:rPr>
              <a:t>(p. 33)</a:t>
            </a:r>
          </a:p>
          <a:p>
            <a:pPr marL="538163" indent="0"/>
            <a:r>
              <a:rPr lang="nl-BE" sz="1200" dirty="0">
                <a:solidFill>
                  <a:srgbClr val="CC0099"/>
                </a:solidFill>
                <a:latin typeface="Source Sans Pro"/>
                <a:hlinkClick r:id="rId6" action="ppaction://hlinksldjump"/>
              </a:rPr>
              <a:t>Student zijn is… </a:t>
            </a:r>
            <a:r>
              <a:rPr lang="nl-BE" sz="1200" dirty="0">
                <a:solidFill>
                  <a:srgbClr val="CC0099"/>
                </a:solidFill>
                <a:latin typeface="Source Sans Pro"/>
              </a:rPr>
              <a:t>(p. 34)</a:t>
            </a:r>
          </a:p>
          <a:p>
            <a:pPr marL="538163" indent="0"/>
            <a:r>
              <a:rPr lang="nl-BE" sz="1200" dirty="0">
                <a:solidFill>
                  <a:srgbClr val="CC0099"/>
                </a:solidFill>
                <a:latin typeface="Source Sans Pro"/>
                <a:hlinkClick r:id="rId7" action="ppaction://hlinksldjump"/>
              </a:rPr>
              <a:t>Tabak, alcohol en drugs op school </a:t>
            </a:r>
            <a:r>
              <a:rPr lang="nl-BE" sz="1200" dirty="0">
                <a:solidFill>
                  <a:srgbClr val="CC0099"/>
                </a:solidFill>
                <a:latin typeface="Source Sans Pro"/>
              </a:rPr>
              <a:t>(p. 35)</a:t>
            </a:r>
          </a:p>
          <a:p>
            <a:pPr marL="538163" indent="0"/>
            <a:r>
              <a:rPr lang="nl-BE" sz="1200" dirty="0">
                <a:solidFill>
                  <a:srgbClr val="CC0099"/>
                </a:solidFill>
                <a:latin typeface="Source Sans Pro"/>
                <a:hlinkClick r:id="rId8" action="ppaction://hlinksldjump"/>
              </a:rPr>
              <a:t>Infosessie rookstop </a:t>
            </a:r>
            <a:r>
              <a:rPr lang="nl-BE" sz="1200" dirty="0">
                <a:solidFill>
                  <a:srgbClr val="CC0099"/>
                </a:solidFill>
                <a:latin typeface="Source Sans Pro"/>
              </a:rPr>
              <a:t>(p. 36)</a:t>
            </a:r>
          </a:p>
          <a:p>
            <a:pPr marL="538163" indent="0"/>
            <a:r>
              <a:rPr lang="nl-BE" sz="1200" dirty="0">
                <a:solidFill>
                  <a:srgbClr val="CC0099"/>
                </a:solidFill>
                <a:latin typeface="Source Sans Pro"/>
                <a:hlinkClick r:id="rId9" action="ppaction://hlinksldjump"/>
              </a:rPr>
              <a:t>Alcohol en drugsbeleid op school</a:t>
            </a:r>
            <a:r>
              <a:rPr lang="nl-BE" sz="1200" dirty="0">
                <a:solidFill>
                  <a:srgbClr val="CC0099"/>
                </a:solidFill>
                <a:latin typeface="Source Sans Pro"/>
              </a:rPr>
              <a:t>  (p. 37)</a:t>
            </a:r>
          </a:p>
          <a:p>
            <a:pPr marL="538163" indent="0"/>
            <a:endParaRPr lang="nl-BE" sz="1200" dirty="0">
              <a:solidFill>
                <a:srgbClr val="CC0099"/>
              </a:solidFill>
              <a:latin typeface="Source Sans Pro"/>
            </a:endParaRPr>
          </a:p>
          <a:p>
            <a:pPr marL="538163" indent="0"/>
            <a:endParaRPr lang="nl-BE" sz="1200" dirty="0">
              <a:solidFill>
                <a:srgbClr val="CC0099"/>
              </a:solidFill>
              <a:latin typeface="Source Sans Pro"/>
            </a:endParaRPr>
          </a:p>
          <a:p>
            <a:pPr marL="0" indent="0">
              <a:buNone/>
            </a:pPr>
            <a:r>
              <a:rPr lang="nl-BE" sz="1200" b="1" dirty="0">
                <a:solidFill>
                  <a:schemeClr val="bg1"/>
                </a:solidFill>
                <a:latin typeface="Source Sans Pro"/>
              </a:rPr>
              <a:t>HYGIËNE</a:t>
            </a:r>
          </a:p>
          <a:p>
            <a:pPr marL="538163" lvl="2" indent="0"/>
            <a:r>
              <a:rPr lang="nl-BE" sz="1200" dirty="0">
                <a:solidFill>
                  <a:srgbClr val="00B050"/>
                </a:solidFill>
                <a:latin typeface="Source Sans Pro"/>
                <a:hlinkClick r:id="rId10" action="ppaction://hlinksldjump"/>
              </a:rPr>
              <a:t>Basisadviezen mondgezondheid </a:t>
            </a:r>
            <a:r>
              <a:rPr lang="nl-BE" sz="1200" dirty="0">
                <a:solidFill>
                  <a:srgbClr val="00B050"/>
                </a:solidFill>
                <a:latin typeface="Source Sans Pro"/>
              </a:rPr>
              <a:t>(p. 38)</a:t>
            </a:r>
          </a:p>
          <a:p>
            <a:pPr marL="538163" lvl="1" indent="0">
              <a:buNone/>
            </a:pPr>
            <a:endParaRPr lang="nl-BE" sz="1400" dirty="0">
              <a:solidFill>
                <a:schemeClr val="accent6"/>
              </a:solidFill>
              <a:latin typeface="Source Sans Pro"/>
            </a:endParaRPr>
          </a:p>
          <a:p>
            <a:pPr marL="538163" lvl="1" indent="0">
              <a:buNone/>
            </a:pPr>
            <a:endParaRPr lang="nl-BE" sz="1400" dirty="0">
              <a:solidFill>
                <a:schemeClr val="accent6"/>
              </a:solidFill>
              <a:latin typeface="Source Sans Pro"/>
            </a:endParaRPr>
          </a:p>
          <a:p>
            <a:pPr marL="92075" indent="0">
              <a:buNone/>
            </a:pPr>
            <a:r>
              <a:rPr lang="nl-BE" sz="1300" b="1" dirty="0">
                <a:solidFill>
                  <a:schemeClr val="bg1"/>
                </a:solidFill>
                <a:latin typeface="Source Sans Pro"/>
              </a:rPr>
              <a:t>SEKSUALITEIT EN RELATIES</a:t>
            </a:r>
          </a:p>
          <a:p>
            <a:pPr marL="457200" lvl="1" indent="0">
              <a:buNone/>
            </a:pPr>
            <a:endParaRPr lang="nl-BE" dirty="0">
              <a:solidFill>
                <a:srgbClr val="7030A0"/>
              </a:solidFill>
              <a:latin typeface="Source Sans Pro"/>
            </a:endParaRPr>
          </a:p>
          <a:p>
            <a:pPr lvl="1"/>
            <a:endParaRPr lang="nl-BE" b="1" dirty="0">
              <a:solidFill>
                <a:srgbClr val="7030A0"/>
              </a:solidFill>
              <a:latin typeface="Source Sans Pro"/>
            </a:endParaRPr>
          </a:p>
          <a:p>
            <a:pPr lvl="1"/>
            <a:endParaRPr lang="nl-BE" dirty="0"/>
          </a:p>
          <a:p>
            <a:pPr lvl="1"/>
            <a:endParaRPr lang="nl-BE" dirty="0"/>
          </a:p>
          <a:p>
            <a:pPr lvl="1"/>
            <a:endParaRPr lang="nl-BE" dirty="0"/>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a:t>
            </a:fld>
            <a:endParaRPr lang="nl-BE"/>
          </a:p>
        </p:txBody>
      </p:sp>
      <p:sp>
        <p:nvSpPr>
          <p:cNvPr id="7" name="Rectangle 3"/>
          <p:cNvSpPr>
            <a:spLocks noChangeArrowheads="1"/>
          </p:cNvSpPr>
          <p:nvPr/>
        </p:nvSpPr>
        <p:spPr bwMode="auto">
          <a:xfrm>
            <a:off x="0" y="439579"/>
            <a:ext cx="168507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600" b="1" i="0" u="none" strike="noStrike" cap="none" normalizeH="0" baseline="0">
                <a:ln>
                  <a:noFill/>
                </a:ln>
                <a:solidFill>
                  <a:srgbClr val="FFFFFF"/>
                </a:solidFill>
                <a:effectLst/>
                <a:latin typeface="Source Sans Pro"/>
                <a:ea typeface="Calibri" panose="020F0502020204030204" pitchFamily="34" charset="0"/>
                <a:cs typeface="Times New Roman" panose="02020603050405020304" pitchFamily="18" charset="0"/>
              </a:rPr>
              <a:t>  INHOUD</a:t>
            </a: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9" name="Rechthoek 8"/>
          <p:cNvSpPr/>
          <p:nvPr/>
        </p:nvSpPr>
        <p:spPr>
          <a:xfrm>
            <a:off x="288072" y="413204"/>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a:latin typeface="Source Sans Pro"/>
              </a:rPr>
              <a:t>INHOUD</a:t>
            </a:r>
            <a:r>
              <a:rPr lang="nl-BE" b="1"/>
              <a:t> </a:t>
            </a:r>
            <a:endParaRPr lang="nl-BE"/>
          </a:p>
        </p:txBody>
      </p:sp>
      <p:sp>
        <p:nvSpPr>
          <p:cNvPr id="2" name="Rechthoek 1"/>
          <p:cNvSpPr/>
          <p:nvPr/>
        </p:nvSpPr>
        <p:spPr>
          <a:xfrm>
            <a:off x="5562600" y="1454814"/>
            <a:ext cx="6096000" cy="4108817"/>
          </a:xfrm>
          <a:prstGeom prst="rect">
            <a:avLst/>
          </a:prstGeom>
        </p:spPr>
        <p:txBody>
          <a:bodyPr>
            <a:spAutoFit/>
          </a:bodyPr>
          <a:lstStyle/>
          <a:p>
            <a:r>
              <a:rPr lang="nl-BE" sz="1200" b="1" dirty="0">
                <a:solidFill>
                  <a:schemeClr val="bg1"/>
                </a:solidFill>
                <a:latin typeface="Source Sans Pro"/>
              </a:rPr>
              <a:t>GEZONDHEID EN MILIEU</a:t>
            </a:r>
            <a:endParaRPr lang="nl-BE" sz="1200" b="1" dirty="0">
              <a:solidFill>
                <a:srgbClr val="92D050"/>
              </a:solidFill>
              <a:latin typeface="Source Sans Pro"/>
            </a:endParaRPr>
          </a:p>
          <a:p>
            <a:pPr marL="720725" lvl="2" indent="193675">
              <a:buFont typeface="Arial" panose="020B0604020202020204" pitchFamily="34" charset="0"/>
              <a:buChar char="•"/>
            </a:pPr>
            <a:endParaRPr lang="nl-BE" sz="1200" dirty="0">
              <a:solidFill>
                <a:srgbClr val="92D050"/>
              </a:solidFill>
              <a:latin typeface="Source Sans Pro"/>
              <a:hlinkClick r:id="rId11" action="ppaction://hlinksldjump"/>
            </a:endParaRPr>
          </a:p>
          <a:p>
            <a:pPr marL="720725" lvl="2" indent="193675">
              <a:buFont typeface="Arial" panose="020B0604020202020204" pitchFamily="34" charset="0"/>
              <a:buChar char="•"/>
            </a:pPr>
            <a:r>
              <a:rPr lang="nl-BE" sz="1200" dirty="0">
                <a:solidFill>
                  <a:srgbClr val="92D050"/>
                </a:solidFill>
                <a:latin typeface="Source Sans Pro"/>
                <a:hlinkClick r:id="rId11" action="ppaction://hlinksldjump"/>
              </a:rPr>
              <a:t>CO2-meter</a:t>
            </a:r>
            <a:r>
              <a:rPr lang="nl-BE" sz="1200" dirty="0">
                <a:solidFill>
                  <a:srgbClr val="92D050"/>
                </a:solidFill>
                <a:latin typeface="Source Sans Pro"/>
              </a:rPr>
              <a:t> (p. 39)</a:t>
            </a:r>
            <a:endParaRPr lang="nl-BE" sz="1200" dirty="0">
              <a:solidFill>
                <a:srgbClr val="92D050"/>
              </a:solidFill>
              <a:latin typeface="Source Sans Pro"/>
              <a:hlinkClick r:id="rId12" action="ppaction://hlinksldjump"/>
            </a:endParaRPr>
          </a:p>
          <a:p>
            <a:pPr marL="720725" lvl="2" indent="193675">
              <a:buFont typeface="Arial" panose="020B0604020202020204" pitchFamily="34" charset="0"/>
              <a:buChar char="•"/>
            </a:pPr>
            <a:r>
              <a:rPr lang="nl-BE" sz="1200" dirty="0">
                <a:solidFill>
                  <a:srgbClr val="92D050"/>
                </a:solidFill>
                <a:latin typeface="Source Sans Pro"/>
                <a:hlinkClick r:id="rId12" action="ppaction://hlinksldjump"/>
              </a:rPr>
              <a:t>Warme dagen</a:t>
            </a:r>
            <a:r>
              <a:rPr lang="nl-BE" sz="1200" dirty="0">
                <a:solidFill>
                  <a:srgbClr val="92D050"/>
                </a:solidFill>
                <a:latin typeface="Source Sans Pro"/>
              </a:rPr>
              <a:t> (p. 40)</a:t>
            </a:r>
          </a:p>
          <a:p>
            <a:pPr marL="720725" lvl="2" indent="193675">
              <a:buFont typeface="Arial" panose="020B0604020202020204" pitchFamily="34" charset="0"/>
              <a:buChar char="•"/>
            </a:pPr>
            <a:r>
              <a:rPr lang="nl-BE" sz="1200" dirty="0">
                <a:solidFill>
                  <a:srgbClr val="92D050"/>
                </a:solidFill>
                <a:latin typeface="Source Sans Pro"/>
                <a:hlinkClick r:id="rId13" action="ppaction://hlinksldjump"/>
              </a:rPr>
              <a:t>Wees niet gek, doe de tekencheck</a:t>
            </a:r>
            <a:r>
              <a:rPr lang="nl-BE" sz="1200" dirty="0">
                <a:solidFill>
                  <a:srgbClr val="92D050"/>
                </a:solidFill>
                <a:latin typeface="Source Sans Pro"/>
              </a:rPr>
              <a:t> (p. 41)</a:t>
            </a:r>
          </a:p>
          <a:p>
            <a:pPr marL="720725" lvl="2" indent="193675">
              <a:buFont typeface="Arial" panose="020B0604020202020204" pitchFamily="34" charset="0"/>
              <a:buChar char="•"/>
            </a:pPr>
            <a:r>
              <a:rPr lang="nl-BE" sz="1200" dirty="0">
                <a:solidFill>
                  <a:srgbClr val="92D050"/>
                </a:solidFill>
                <a:latin typeface="Source Sans Pro"/>
                <a:hlinkClick r:id="rId14" action="ppaction://hlinksldjump"/>
              </a:rPr>
              <a:t>Schijtluizen – reuzeberenklauw en eikenprocessierups </a:t>
            </a:r>
            <a:r>
              <a:rPr lang="nl-BE" sz="1200" dirty="0">
                <a:solidFill>
                  <a:srgbClr val="92D050"/>
                </a:solidFill>
                <a:latin typeface="Source Sans Pro"/>
              </a:rPr>
              <a:t>(p. 42)</a:t>
            </a:r>
          </a:p>
          <a:p>
            <a:pPr marL="720725" lvl="2" indent="193675">
              <a:buFont typeface="Arial" panose="020B0604020202020204" pitchFamily="34" charset="0"/>
              <a:buChar char="•"/>
            </a:pPr>
            <a:r>
              <a:rPr lang="nl-BE" sz="1200" dirty="0">
                <a:solidFill>
                  <a:srgbClr val="92D050"/>
                </a:solidFill>
                <a:latin typeface="Source Sans Pro"/>
                <a:hlinkClick r:id="rId15" action="ppaction://hlinksldjump"/>
              </a:rPr>
              <a:t>Gezondheidsstraat 13 </a:t>
            </a:r>
            <a:r>
              <a:rPr lang="nl-BE" sz="1200" dirty="0">
                <a:solidFill>
                  <a:srgbClr val="92D050"/>
                </a:solidFill>
                <a:latin typeface="Source Sans Pro"/>
              </a:rPr>
              <a:t>(p. 43)</a:t>
            </a:r>
          </a:p>
          <a:p>
            <a:pPr marL="720725" lvl="2" indent="193675">
              <a:buFont typeface="Arial" panose="020B0604020202020204" pitchFamily="34" charset="0"/>
              <a:buChar char="•"/>
            </a:pPr>
            <a:r>
              <a:rPr lang="nl-BE" sz="1200" dirty="0">
                <a:latin typeface="Source Sans Pro"/>
                <a:hlinkClick r:id="rId16" action="ppaction://hlinksldjump"/>
              </a:rPr>
              <a:t>Gezondheidsrally</a:t>
            </a:r>
            <a:r>
              <a:rPr lang="nl-BE" sz="1200" dirty="0">
                <a:solidFill>
                  <a:srgbClr val="92D050"/>
                </a:solidFill>
                <a:latin typeface="Source Sans Pro"/>
              </a:rPr>
              <a:t> (p. 44)</a:t>
            </a:r>
          </a:p>
          <a:p>
            <a:pPr marL="720725" lvl="2" indent="193675">
              <a:buFont typeface="Arial" panose="020B0604020202020204" pitchFamily="34" charset="0"/>
              <a:buChar char="•"/>
            </a:pPr>
            <a:r>
              <a:rPr lang="nl-BE" sz="1200" dirty="0">
                <a:latin typeface="Source Sans Pro"/>
                <a:hlinkClick r:id="rId17" action="ppaction://hlinksldjump"/>
              </a:rPr>
              <a:t>Ventileren</a:t>
            </a:r>
            <a:r>
              <a:rPr lang="nl-BE" sz="1200" dirty="0">
                <a:latin typeface="Source Sans Pro"/>
              </a:rPr>
              <a:t> </a:t>
            </a:r>
            <a:r>
              <a:rPr lang="nl-BE" sz="1200" dirty="0">
                <a:solidFill>
                  <a:srgbClr val="92D050"/>
                </a:solidFill>
                <a:latin typeface="Source Sans Pro"/>
              </a:rPr>
              <a:t>(p. 45)</a:t>
            </a:r>
          </a:p>
          <a:p>
            <a:pPr marL="720725" lvl="2" indent="193675">
              <a:buFont typeface="Arial" panose="020B0604020202020204" pitchFamily="34" charset="0"/>
              <a:buChar char="•"/>
            </a:pPr>
            <a:endParaRPr lang="nl-BE" sz="1200" dirty="0">
              <a:solidFill>
                <a:srgbClr val="92D050"/>
              </a:solidFill>
              <a:latin typeface="Source Sans Pro"/>
            </a:endParaRPr>
          </a:p>
          <a:p>
            <a:pPr marL="720725" lvl="2" indent="193675">
              <a:buFont typeface="Arial" panose="020B0604020202020204" pitchFamily="34" charset="0"/>
              <a:buChar char="•"/>
            </a:pPr>
            <a:endParaRPr lang="nl-BE" sz="1200" dirty="0">
              <a:solidFill>
                <a:srgbClr val="92D050"/>
              </a:solidFill>
              <a:latin typeface="Source Sans Pro"/>
            </a:endParaRPr>
          </a:p>
          <a:p>
            <a:pPr marL="720725" lvl="2"/>
            <a:endParaRPr lang="nl-BE" sz="1200" dirty="0">
              <a:solidFill>
                <a:srgbClr val="92D050"/>
              </a:solidFill>
              <a:latin typeface="Source Sans Pro"/>
            </a:endParaRPr>
          </a:p>
          <a:p>
            <a:pPr lvl="1"/>
            <a:endParaRPr lang="nl-BE" sz="1400" dirty="0">
              <a:solidFill>
                <a:srgbClr val="92D050"/>
              </a:solidFill>
              <a:latin typeface="Source Sans Pro"/>
            </a:endParaRPr>
          </a:p>
          <a:p>
            <a:pPr lvl="1"/>
            <a:endParaRPr lang="nl-BE" sz="1400" dirty="0">
              <a:solidFill>
                <a:srgbClr val="92D050"/>
              </a:solidFill>
              <a:latin typeface="Source Sans Pro"/>
            </a:endParaRPr>
          </a:p>
          <a:p>
            <a:r>
              <a:rPr lang="nl-BE" sz="1200" b="1" dirty="0">
                <a:solidFill>
                  <a:schemeClr val="bg1"/>
                </a:solidFill>
                <a:latin typeface="Source Sans Pro"/>
              </a:rPr>
              <a:t>THEMA-OVERSTIJGEND</a:t>
            </a:r>
          </a:p>
          <a:p>
            <a:pPr marL="700088" lvl="2"/>
            <a:endParaRPr lang="nl-BE" sz="1200" dirty="0">
              <a:solidFill>
                <a:schemeClr val="accent2"/>
              </a:solidFill>
              <a:latin typeface="Source Sans Pro"/>
              <a:hlinkClick r:id="rId18" action="ppaction://hlinksldjump"/>
            </a:endParaRPr>
          </a:p>
          <a:p>
            <a:pPr marL="985838" lvl="2" indent="-285750">
              <a:buFont typeface="Arial" panose="020B0604020202020204" pitchFamily="34" charset="0"/>
              <a:buChar char="•"/>
            </a:pPr>
            <a:r>
              <a:rPr lang="nl-BE" sz="1200" dirty="0">
                <a:solidFill>
                  <a:schemeClr val="accent2"/>
                </a:solidFill>
                <a:latin typeface="Source Sans Pro"/>
                <a:hlinkClick r:id="rId18" action="ppaction://hlinksldjump"/>
              </a:rPr>
              <a:t>Gezonde school </a:t>
            </a:r>
            <a:r>
              <a:rPr lang="nl-BE" sz="1200" dirty="0">
                <a:solidFill>
                  <a:schemeClr val="accent2"/>
                </a:solidFill>
                <a:latin typeface="Source Sans Pro"/>
              </a:rPr>
              <a:t>(p. </a:t>
            </a:r>
            <a:r>
              <a:rPr lang="nl-BE" sz="1200">
                <a:solidFill>
                  <a:schemeClr val="accent2"/>
                </a:solidFill>
                <a:latin typeface="Source Sans Pro"/>
              </a:rPr>
              <a:t>46)</a:t>
            </a:r>
            <a:endParaRPr lang="nl-BE" sz="1200" dirty="0">
              <a:solidFill>
                <a:schemeClr val="accent2"/>
              </a:solidFill>
              <a:latin typeface="Source Sans Pro"/>
            </a:endParaRPr>
          </a:p>
          <a:p>
            <a:pPr lvl="1"/>
            <a:endParaRPr lang="nl-BE" sz="3500" dirty="0">
              <a:latin typeface="Source Sans Pro"/>
            </a:endParaRPr>
          </a:p>
          <a:p>
            <a:pPr lvl="1"/>
            <a:endParaRPr lang="nl-BE" dirty="0"/>
          </a:p>
        </p:txBody>
      </p:sp>
      <p:sp>
        <p:nvSpPr>
          <p:cNvPr id="12" name="Afgeronde rechthoek 11"/>
          <p:cNvSpPr/>
          <p:nvPr/>
        </p:nvSpPr>
        <p:spPr>
          <a:xfrm>
            <a:off x="276497" y="984771"/>
            <a:ext cx="3832650" cy="257038"/>
          </a:xfrm>
          <a:prstGeom prst="roundRect">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b="1">
                <a:solidFill>
                  <a:schemeClr val="bg1"/>
                </a:solidFill>
                <a:latin typeface="Source Sans Pro"/>
              </a:rPr>
              <a:t>TABAK, ALCOHOL, DRUGS EN GAMEN </a:t>
            </a:r>
            <a:endParaRPr lang="nl-BE" sz="1200" b="1"/>
          </a:p>
        </p:txBody>
      </p:sp>
    </p:spTree>
    <p:extLst>
      <p:ext uri="{BB962C8B-B14F-4D97-AF65-F5344CB8AC3E}">
        <p14:creationId xmlns:p14="http://schemas.microsoft.com/office/powerpoint/2010/main" val="376150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Friends &amp; Fun!</a:t>
            </a:r>
            <a:br>
              <a:rPr lang="nl-BE" sz="2400" b="1">
                <a:solidFill>
                  <a:srgbClr val="CC0099"/>
                </a:solidFill>
                <a:latin typeface="Source Sans Pro"/>
              </a:rPr>
            </a:br>
            <a:r>
              <a:rPr lang="nl-BE" sz="1800" b="1">
                <a:solidFill>
                  <a:srgbClr val="CC0099"/>
                </a:solidFill>
                <a:latin typeface="Source Sans Pro"/>
              </a:rPr>
              <a:t>(15 jaar tot 18+)</a:t>
            </a:r>
            <a:endParaRPr lang="nl-BE" sz="24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30</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EDUCATIEF MATERIAAL</a:t>
            </a:r>
          </a:p>
        </p:txBody>
      </p:sp>
      <p:sp>
        <p:nvSpPr>
          <p:cNvPr id="5" name="Rechthoek 4"/>
          <p:cNvSpPr/>
          <p:nvPr/>
        </p:nvSpPr>
        <p:spPr>
          <a:xfrm>
            <a:off x="2834640" y="1348801"/>
            <a:ext cx="8154706" cy="5262979"/>
          </a:xfrm>
          <a:prstGeom prst="rect">
            <a:avLst/>
          </a:prstGeom>
        </p:spPr>
        <p:txBody>
          <a:bodyPr wrap="square">
            <a:spAutoFit/>
          </a:bodyPr>
          <a:lstStyle/>
          <a:p>
            <a:r>
              <a:rPr lang="nl-BE" sz="1600" b="1">
                <a:solidFill>
                  <a:srgbClr val="CC0099"/>
                </a:solidFill>
                <a:latin typeface="Source Sans Pro"/>
              </a:rPr>
              <a:t>Wat?</a:t>
            </a:r>
            <a:endParaRPr lang="nl-BE" sz="1600">
              <a:solidFill>
                <a:srgbClr val="CC0099"/>
              </a:solidFill>
              <a:latin typeface="Source Sans Pro"/>
            </a:endParaRPr>
          </a:p>
          <a:p>
            <a:r>
              <a:rPr lang="nl-BE" sz="1600">
                <a:latin typeface="Source Sans Pro"/>
              </a:rPr>
              <a:t>Friends &amp; </a:t>
            </a:r>
            <a:r>
              <a:rPr lang="nl-BE" sz="1600" err="1">
                <a:latin typeface="Source Sans Pro"/>
              </a:rPr>
              <a:t>fun</a:t>
            </a:r>
            <a:r>
              <a:rPr lang="nl-BE" sz="1600">
                <a:latin typeface="Source Sans Pro"/>
              </a:rPr>
              <a:t>! is een educatief pakket dat bestaat uit 5 sessies: Introductie, </a:t>
            </a:r>
            <a:r>
              <a:rPr lang="nl-BE" sz="1600" b="1">
                <a:latin typeface="Source Sans Pro"/>
              </a:rPr>
              <a:t>uitgaan en keuzes maken</a:t>
            </a:r>
            <a:r>
              <a:rPr lang="nl-BE" sz="1600">
                <a:latin typeface="Source Sans Pro"/>
              </a:rPr>
              <a:t>, uitgaan en </a:t>
            </a:r>
            <a:r>
              <a:rPr lang="nl-BE" sz="1600" b="1">
                <a:latin typeface="Source Sans Pro"/>
              </a:rPr>
              <a:t>middelengebruik</a:t>
            </a:r>
            <a:r>
              <a:rPr lang="nl-BE" sz="1600">
                <a:latin typeface="Source Sans Pro"/>
              </a:rPr>
              <a:t>, middelengebruik en </a:t>
            </a:r>
            <a:r>
              <a:rPr lang="nl-BE" sz="1600" b="1">
                <a:latin typeface="Source Sans Pro"/>
              </a:rPr>
              <a:t>agressie</a:t>
            </a:r>
            <a:r>
              <a:rPr lang="nl-BE" sz="1600">
                <a:latin typeface="Source Sans Pro"/>
              </a:rPr>
              <a:t>, middelengebruik en </a:t>
            </a:r>
            <a:r>
              <a:rPr lang="nl-BE" sz="1600" b="1">
                <a:latin typeface="Source Sans Pro"/>
              </a:rPr>
              <a:t>verkeer</a:t>
            </a:r>
            <a:r>
              <a:rPr lang="nl-BE" sz="1600">
                <a:latin typeface="Source Sans Pro"/>
              </a:rPr>
              <a:t>. </a:t>
            </a:r>
            <a:br>
              <a:rPr lang="nl-BE" sz="1600">
                <a:latin typeface="Source Sans Pro"/>
              </a:rPr>
            </a:br>
            <a:r>
              <a:rPr lang="nl-BE" sz="1600">
                <a:latin typeface="Source Sans Pro"/>
              </a:rPr>
              <a:t>Het pakket is er voor jongeren van 15 tot 18+ die op een </a:t>
            </a:r>
            <a:r>
              <a:rPr lang="nl-BE" sz="1600" b="1">
                <a:latin typeface="Source Sans Pro"/>
              </a:rPr>
              <a:t>risicovolle manier drinken of drugs gebruiken</a:t>
            </a:r>
            <a:r>
              <a:rPr lang="nl-BE" sz="1600">
                <a:latin typeface="Source Sans Pro"/>
              </a:rPr>
              <a:t>. Ongewild raken zij zo soms in risicovolle situaties verzeild. Hen helpen om op dat moment de meest verstandige keuze te maken is niet vanzelfsprekend. Met Friends &amp; </a:t>
            </a:r>
            <a:r>
              <a:rPr lang="nl-BE" sz="1600" err="1">
                <a:latin typeface="Source Sans Pro"/>
              </a:rPr>
              <a:t>fun</a:t>
            </a:r>
            <a:r>
              <a:rPr lang="nl-BE" sz="1600">
                <a:latin typeface="Source Sans Pro"/>
              </a:rPr>
              <a:t>! laten we jongeren op een actieve manier nadenken en stimuleren we hen om bewuste - gezonde en veilige - keuzes te maken.</a:t>
            </a:r>
          </a:p>
          <a:p>
            <a:r>
              <a:rPr lang="nl-BE" sz="1600">
                <a:latin typeface="Source Sans Pro"/>
              </a:rPr>
              <a:t>Het pakket kan je gebruiken in het </a:t>
            </a:r>
            <a:r>
              <a:rPr lang="nl-BE" sz="1600" b="1">
                <a:latin typeface="Source Sans Pro"/>
              </a:rPr>
              <a:t>beroeps- en deeltijds onderwijs, leertijd en deeltijdse vorming</a:t>
            </a:r>
            <a:r>
              <a:rPr lang="nl-BE" sz="1600">
                <a:latin typeface="Source Sans Pro"/>
              </a:rPr>
              <a:t>, in het jeugdwerk voor jongeren in maatschappelijk kwetsbare situaties en in de jeugdhulpverlening.</a:t>
            </a:r>
          </a:p>
          <a:p>
            <a:r>
              <a:rPr lang="nl-BE" sz="1600">
                <a:latin typeface="Source Sans Pro"/>
              </a:rPr>
              <a:t> </a:t>
            </a:r>
          </a:p>
          <a:p>
            <a:r>
              <a:rPr lang="nl-BE" sz="1600" b="1">
                <a:solidFill>
                  <a:srgbClr val="CC0099"/>
                </a:solidFill>
                <a:latin typeface="Source Sans Pro"/>
              </a:rPr>
              <a:t>Kostprijs?</a:t>
            </a:r>
            <a:endParaRPr lang="nl-BE" sz="1600">
              <a:solidFill>
                <a:srgbClr val="CC0099"/>
              </a:solidFill>
              <a:latin typeface="Source Sans Pro"/>
            </a:endParaRPr>
          </a:p>
          <a:p>
            <a:r>
              <a:rPr lang="nl-BE" sz="1600">
                <a:latin typeface="Source Sans Pro"/>
              </a:rPr>
              <a:t>Het pakket en de PowerPointpresentatie zijn gratis </a:t>
            </a:r>
            <a:r>
              <a:rPr lang="nl-BE" sz="1600">
                <a:latin typeface="Source Sans Pro"/>
                <a:hlinkClick r:id="rId2">
                  <a:extLst>
                    <a:ext uri="{A12FA001-AC4F-418D-AE19-62706E023703}">
                      <ahyp:hlinkClr xmlns:ahyp="http://schemas.microsoft.com/office/drawing/2018/hyperlinkcolor" val="tx"/>
                    </a:ext>
                  </a:extLst>
                </a:hlinkClick>
              </a:rPr>
              <a:t>hier</a:t>
            </a:r>
            <a:r>
              <a:rPr lang="nl-BE" sz="1600">
                <a:latin typeface="Source Sans Pro"/>
              </a:rPr>
              <a:t> te downloaden. </a:t>
            </a:r>
          </a:p>
          <a:p>
            <a:endParaRPr lang="nl-BE" sz="1600">
              <a:latin typeface="Source Sans Pro"/>
            </a:endParaRPr>
          </a:p>
          <a:p>
            <a:r>
              <a:rPr lang="nl-BE" sz="1600">
                <a:latin typeface="Source Sans Pro"/>
              </a:rPr>
              <a:t> </a:t>
            </a:r>
          </a:p>
          <a:p>
            <a:r>
              <a:rPr lang="nl-BE" sz="1600" b="1">
                <a:solidFill>
                  <a:srgbClr val="CC0099"/>
                </a:solidFill>
                <a:latin typeface="Source Sans Pro"/>
              </a:rPr>
              <a:t>Meer info? </a:t>
            </a:r>
            <a:endParaRPr lang="nl-BE" sz="1600">
              <a:solidFill>
                <a:srgbClr val="CC0099"/>
              </a:solidFill>
              <a:latin typeface="Source Sans Pro"/>
            </a:endParaRPr>
          </a:p>
          <a:p>
            <a:r>
              <a:rPr lang="nl-BE" sz="1600">
                <a:latin typeface="Source Sans Pro"/>
              </a:rPr>
              <a:t>Tel: 056/44.07.94</a:t>
            </a:r>
          </a:p>
          <a:p>
            <a:r>
              <a:rPr lang="nl-BE" sz="1600">
                <a:latin typeface="Source Sans Pro"/>
              </a:rPr>
              <a:t>E-mail: logo@logoleieland.be</a:t>
            </a:r>
          </a:p>
          <a:p>
            <a:r>
              <a:rPr lang="nl-BE" sz="1600">
                <a:latin typeface="Source Sans Pro"/>
              </a:rPr>
              <a:t>Website: meer informatie vind je </a:t>
            </a:r>
            <a:r>
              <a:rPr lang="nl-BE" sz="1600">
                <a:latin typeface="Source Sans Pro"/>
                <a:hlinkClick r:id="rId2">
                  <a:extLst>
                    <a:ext uri="{A12FA001-AC4F-418D-AE19-62706E023703}">
                      <ahyp:hlinkClr xmlns:ahyp="http://schemas.microsoft.com/office/drawing/2018/hyperlinkcolor" val="tx"/>
                    </a:ext>
                  </a:extLst>
                </a:hlinkClick>
              </a:rPr>
              <a:t>hier</a:t>
            </a:r>
            <a:r>
              <a:rPr lang="nl-BE" sz="1600">
                <a:latin typeface="Source Sans Pro"/>
              </a:rPr>
              <a:t>.</a:t>
            </a:r>
          </a:p>
        </p:txBody>
      </p:sp>
      <p:pic>
        <p:nvPicPr>
          <p:cNvPr id="7" name="Afbeelding 6" descr="https://www.vad.be/cache/img/6e3759666af07282a89c308fbf267b25-Friends__Fun_cover.jpg"/>
          <p:cNvPicPr/>
          <p:nvPr/>
        </p:nvPicPr>
        <p:blipFill>
          <a:blip r:embed="rId3">
            <a:extLst>
              <a:ext uri="{28A0092B-C50C-407E-A947-70E740481C1C}">
                <a14:useLocalDpi xmlns:a14="http://schemas.microsoft.com/office/drawing/2010/main" val="0"/>
              </a:ext>
            </a:extLst>
          </a:blip>
          <a:srcRect/>
          <a:stretch>
            <a:fillRect/>
          </a:stretch>
        </p:blipFill>
        <p:spPr bwMode="auto">
          <a:xfrm>
            <a:off x="220754" y="1871342"/>
            <a:ext cx="2613886" cy="3940654"/>
          </a:xfrm>
          <a:prstGeom prst="rect">
            <a:avLst/>
          </a:prstGeom>
          <a:noFill/>
          <a:ln>
            <a:noFill/>
          </a:ln>
        </p:spPr>
      </p:pic>
    </p:spTree>
    <p:extLst>
      <p:ext uri="{BB962C8B-B14F-4D97-AF65-F5344CB8AC3E}">
        <p14:creationId xmlns:p14="http://schemas.microsoft.com/office/powerpoint/2010/main" val="204688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Visual display &amp; rookrobot</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31</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EDUCATIEF MATERIAAL</a:t>
            </a:r>
          </a:p>
        </p:txBody>
      </p:sp>
      <p:sp>
        <p:nvSpPr>
          <p:cNvPr id="5" name="Rechthoek 4"/>
          <p:cNvSpPr/>
          <p:nvPr/>
        </p:nvSpPr>
        <p:spPr>
          <a:xfrm>
            <a:off x="4271554" y="1596993"/>
            <a:ext cx="6792686" cy="5262979"/>
          </a:xfrm>
          <a:prstGeom prst="rect">
            <a:avLst/>
          </a:prstGeom>
        </p:spPr>
        <p:txBody>
          <a:bodyPr wrap="square">
            <a:spAutoFit/>
          </a:bodyPr>
          <a:lstStyle/>
          <a:p>
            <a:pPr lvl="0" eaLnBrk="0" fontAlgn="base" hangingPunct="0">
              <a:spcBef>
                <a:spcPct val="0"/>
              </a:spcBef>
              <a:spcAft>
                <a:spcPct val="0"/>
              </a:spcAft>
            </a:pPr>
            <a:r>
              <a:rPr lang="nl-NL" sz="1600" b="1">
                <a:solidFill>
                  <a:srgbClr val="CC0099"/>
                </a:solidFill>
                <a:latin typeface="Source Sans Pro"/>
              </a:rPr>
              <a:t>Wat? </a:t>
            </a:r>
            <a:br>
              <a:rPr lang="nl-NL" sz="1600">
                <a:latin typeface="Source Sans Pro"/>
              </a:rPr>
            </a:br>
            <a:r>
              <a:rPr lang="nl-NL" sz="1600">
                <a:latin typeface="Source Sans Pro"/>
              </a:rPr>
              <a:t>Wist je dat tabaksrook meer dan 4.000 chemische stoffen bevat? En dat er daarvan minstens 60 kankerverwekkend zijn? De </a:t>
            </a:r>
            <a:r>
              <a:rPr lang="nl-NL" sz="1600" b="1">
                <a:latin typeface="Source Sans Pro"/>
              </a:rPr>
              <a:t>display</a:t>
            </a:r>
            <a:r>
              <a:rPr lang="nl-NL" sz="1600">
                <a:latin typeface="Source Sans Pro"/>
              </a:rPr>
              <a:t> geeft op visuele wijze weer welke chemische stoffen tabaksrook bevat. In sigarettenrook zit bijvoorbeeld butaan. Dat wordt in de display voorgesteld als de vloeistof in een aansteker. Koolstofmonoxide zit ook in uitlaatgassen en wordt in beeld gebracht door een auto. Teer wordt gelinkt aan de bekleding van het wegdek… </a:t>
            </a:r>
            <a:br>
              <a:rPr lang="nl-NL" sz="1600">
                <a:latin typeface="Source Sans Pro"/>
              </a:rPr>
            </a:br>
            <a:r>
              <a:rPr lang="nl-NL" sz="1600">
                <a:latin typeface="Source Sans Pro"/>
              </a:rPr>
              <a:t>Door midden van de </a:t>
            </a:r>
            <a:r>
              <a:rPr lang="nl-NL" sz="1600" b="1">
                <a:latin typeface="Source Sans Pro"/>
              </a:rPr>
              <a:t>rookrobot</a:t>
            </a:r>
            <a:r>
              <a:rPr lang="nl-NL" sz="1600">
                <a:latin typeface="Source Sans Pro"/>
              </a:rPr>
              <a:t> kan heel visueel aangetoond worden wat roken met je longen doet. De praktische test toont aan hoeveel teer er in de longen terechtkomt.</a:t>
            </a:r>
          </a:p>
          <a:p>
            <a:pPr lvl="0" eaLnBrk="0" fontAlgn="base" hangingPunct="0">
              <a:spcBef>
                <a:spcPct val="0"/>
              </a:spcBef>
              <a:spcAft>
                <a:spcPct val="0"/>
              </a:spcAft>
            </a:pPr>
            <a:endParaRPr lang="nl-NL" sz="1600">
              <a:latin typeface="Source Sans Pro"/>
            </a:endParaRPr>
          </a:p>
          <a:p>
            <a:pPr eaLnBrk="0" fontAlgn="base" hangingPunct="0">
              <a:spcBef>
                <a:spcPct val="0"/>
              </a:spcBef>
              <a:spcAft>
                <a:spcPct val="0"/>
              </a:spcAft>
            </a:pPr>
            <a:r>
              <a:rPr lang="nl-NL" sz="1600" b="1">
                <a:solidFill>
                  <a:srgbClr val="CC0099"/>
                </a:solidFill>
                <a:latin typeface="Source Sans Pro"/>
              </a:rPr>
              <a:t>Kostprijs? </a:t>
            </a:r>
            <a:br>
              <a:rPr lang="nl-NL" sz="1600" b="1">
                <a:solidFill>
                  <a:srgbClr val="CC0099"/>
                </a:solidFill>
                <a:latin typeface="Source Sans Pro"/>
              </a:rPr>
            </a:br>
            <a:r>
              <a:rPr lang="nl-NL" sz="1600">
                <a:latin typeface="Source Sans Pro"/>
              </a:rPr>
              <a:t>Gratis </a:t>
            </a:r>
            <a:r>
              <a:rPr lang="nl-NL" sz="1600">
                <a:latin typeface="Source Sans Pro"/>
                <a:hlinkClick r:id="rId2"/>
              </a:rPr>
              <a:t>hier</a:t>
            </a:r>
            <a:r>
              <a:rPr lang="nl-NL" sz="1600">
                <a:latin typeface="Source Sans Pro"/>
              </a:rPr>
              <a:t> en </a:t>
            </a:r>
            <a:r>
              <a:rPr lang="nl-NL" sz="1600">
                <a:latin typeface="Source Sans Pro"/>
                <a:hlinkClick r:id="rId3"/>
              </a:rPr>
              <a:t>hier</a:t>
            </a:r>
            <a:r>
              <a:rPr lang="nl-NL" sz="1600">
                <a:latin typeface="Source Sans Pro"/>
              </a:rPr>
              <a:t> te ontlenen bij Logo Leieland.  </a:t>
            </a:r>
          </a:p>
          <a:p>
            <a:pPr eaLnBrk="0" fontAlgn="base" hangingPunct="0">
              <a:spcBef>
                <a:spcPct val="0"/>
              </a:spcBef>
              <a:spcAft>
                <a:spcPct val="0"/>
              </a:spcAft>
            </a:pPr>
            <a:endParaRPr lang="nl-NL" sz="1600">
              <a:latin typeface="Source Sans Pro"/>
            </a:endParaRPr>
          </a:p>
          <a:p>
            <a:pPr eaLnBrk="0" fontAlgn="base" hangingPunct="0">
              <a:spcBef>
                <a:spcPct val="0"/>
              </a:spcBef>
              <a:spcAft>
                <a:spcPct val="0"/>
              </a:spcAft>
            </a:pPr>
            <a:endParaRPr lang="nl-NL" sz="1600">
              <a:latin typeface="Source Sans Pro"/>
            </a:endParaRPr>
          </a:p>
          <a:p>
            <a:pPr lvl="0" eaLnBrk="0" fontAlgn="base" hangingPunct="0">
              <a:spcBef>
                <a:spcPct val="0"/>
              </a:spcBef>
              <a:spcAft>
                <a:spcPct val="0"/>
              </a:spcAft>
            </a:pPr>
            <a:r>
              <a:rPr lang="nl-NL" sz="1600" b="1">
                <a:solidFill>
                  <a:srgbClr val="CC0099"/>
                </a:solidFill>
                <a:latin typeface="Source Sans Pro"/>
              </a:rPr>
              <a:t>Meer info? </a:t>
            </a:r>
            <a:br>
              <a:rPr lang="nl-NL" sz="1600" b="1">
                <a:solidFill>
                  <a:srgbClr val="CC0099"/>
                </a:solidFill>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4"/>
              </a:rPr>
              <a:t>logo@logoleieland.be</a:t>
            </a:r>
            <a:r>
              <a:rPr lang="nl-NL" sz="1600">
                <a:latin typeface="Source Sans Pro"/>
              </a:rPr>
              <a:t>  </a:t>
            </a:r>
          </a:p>
          <a:p>
            <a:pPr lvl="0" eaLnBrk="0" fontAlgn="base" hangingPunct="0">
              <a:spcBef>
                <a:spcPct val="0"/>
              </a:spcBef>
              <a:spcAft>
                <a:spcPct val="0"/>
              </a:spcAft>
            </a:pPr>
            <a:endParaRPr lang="nl-NL" altLang="nl-BE" sz="1600">
              <a:latin typeface="Source Sans Pro"/>
            </a:endParaRPr>
          </a:p>
          <a:p>
            <a:pPr lvl="0" eaLnBrk="0" fontAlgn="base" hangingPunct="0">
              <a:spcBef>
                <a:spcPct val="0"/>
              </a:spcBef>
              <a:spcAft>
                <a:spcPct val="0"/>
              </a:spcAft>
            </a:pPr>
            <a:endParaRPr lang="nl-BE" altLang="nl-BE" sz="1600">
              <a:latin typeface="Source Sans Pro"/>
            </a:endParaRPr>
          </a:p>
        </p:txBody>
      </p:sp>
      <p:pic>
        <p:nvPicPr>
          <p:cNvPr id="23554" name="Picture 2" descr="https://logoleieland.be/sites/default/files/styles/material_picture/public/materials/rookrobot.jpg?itok=3W-ORuBc&amp;c=2b0347778aebcbbd3037c55aa4a0dc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04" y="3977957"/>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logoleieland.be/sites/default/files/styles/material_picture/public/materials/visual_display.jpg?itok=OzbbMEC_&amp;c=ee0df42f2cef00e27f9adfcf49a858b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88" y="1454213"/>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21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Studeren en medicatie gaan niet hand in hand</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32</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EDUCATIEF MATERIAAL</a:t>
            </a:r>
          </a:p>
        </p:txBody>
      </p:sp>
      <p:sp>
        <p:nvSpPr>
          <p:cNvPr id="5" name="Rechthoek 4"/>
          <p:cNvSpPr/>
          <p:nvPr/>
        </p:nvSpPr>
        <p:spPr>
          <a:xfrm>
            <a:off x="2771191" y="1843598"/>
            <a:ext cx="7949681" cy="4031873"/>
          </a:xfrm>
          <a:prstGeom prst="rect">
            <a:avLst/>
          </a:prstGeom>
        </p:spPr>
        <p:txBody>
          <a:bodyPr wrap="square">
            <a:spAutoFit/>
          </a:bodyPr>
          <a:lstStyle/>
          <a:p>
            <a:r>
              <a:rPr lang="nl-BE" sz="1600" b="1">
                <a:solidFill>
                  <a:srgbClr val="CC0099"/>
                </a:solidFill>
                <a:latin typeface="Source Sans Pro"/>
              </a:rPr>
              <a:t>Wat? </a:t>
            </a:r>
            <a:endParaRPr lang="nl-BE" sz="1600">
              <a:solidFill>
                <a:srgbClr val="CC0099"/>
              </a:solidFill>
              <a:latin typeface="Source Sans Pro"/>
            </a:endParaRPr>
          </a:p>
          <a:p>
            <a:r>
              <a:rPr lang="nl-BE" sz="1600">
                <a:latin typeface="Source Sans Pro"/>
              </a:rPr>
              <a:t>Examenperiodes zijn voor iedereen stresserend. Prestatie- en tijdsdruk kunnen jongeren in deze periode helemaal uitputten. Sommigen nemen hun toevlucht tot </a:t>
            </a:r>
            <a:r>
              <a:rPr lang="nl-BE" sz="1600">
                <a:latin typeface="Source Sans Pro"/>
                <a:hlinkClick r:id="rId2">
                  <a:extLst>
                    <a:ext uri="{A12FA001-AC4F-418D-AE19-62706E023703}">
                      <ahyp:hlinkClr xmlns:ahyp="http://schemas.microsoft.com/office/drawing/2018/hyperlinkcolor" val="tx"/>
                    </a:ext>
                  </a:extLst>
                </a:hlinkClick>
              </a:rPr>
              <a:t>stimulerende medicatie</a:t>
            </a:r>
            <a:r>
              <a:rPr lang="nl-BE" sz="1600">
                <a:latin typeface="Source Sans Pro"/>
              </a:rPr>
              <a:t>. Om beter te studeren, want je blijft langer wakker en fit. Andere studenten slikken </a:t>
            </a:r>
            <a:r>
              <a:rPr lang="nl-BE" sz="1600">
                <a:latin typeface="Source Sans Pro"/>
                <a:hlinkClick r:id="rId3"/>
              </a:rPr>
              <a:t>slaap- en kalmeermiddelen</a:t>
            </a:r>
            <a:r>
              <a:rPr lang="nl-BE" sz="1600">
                <a:latin typeface="Source Sans Pro"/>
              </a:rPr>
              <a:t> om de zenuwen de baas te kunnen of beter te slapen. Een enkeling zoekt zelfs een oplossing in de combinatie van die medicijnen.</a:t>
            </a:r>
          </a:p>
          <a:p>
            <a:endParaRPr lang="nl-BE" sz="1600">
              <a:latin typeface="Source Sans Pro"/>
            </a:endParaRPr>
          </a:p>
          <a:p>
            <a:r>
              <a:rPr lang="nl-BE" sz="1600">
                <a:latin typeface="Source Sans Pro"/>
              </a:rPr>
              <a:t>De folder </a:t>
            </a:r>
            <a:r>
              <a:rPr lang="nl-BE" sz="1600" i="1">
                <a:latin typeface="Source Sans Pro"/>
              </a:rPr>
              <a:t>‘studeren en medicatie gaan niet hand in hand’ </a:t>
            </a:r>
            <a:r>
              <a:rPr lang="nl-BE" sz="1600">
                <a:latin typeface="Source Sans Pro"/>
              </a:rPr>
              <a:t>geeft meer informatie over de effecten en risico's van medicatie bij het studeren. Inclusief tips om de examens zonder pillen door te komen. </a:t>
            </a:r>
          </a:p>
          <a:p>
            <a:r>
              <a:rPr lang="nl-BE" sz="1600">
                <a:latin typeface="Source Sans Pro"/>
              </a:rPr>
              <a:t> </a:t>
            </a:r>
            <a:endParaRPr lang="nl-BE" sz="1600">
              <a:solidFill>
                <a:srgbClr val="CC0099"/>
              </a:solidFill>
              <a:latin typeface="Source Sans Pro"/>
            </a:endParaRPr>
          </a:p>
          <a:p>
            <a:r>
              <a:rPr lang="nl-BE" sz="1600" b="1">
                <a:solidFill>
                  <a:srgbClr val="CC0099"/>
                </a:solidFill>
                <a:latin typeface="Source Sans Pro"/>
              </a:rPr>
              <a:t>Kostprijs?</a:t>
            </a:r>
            <a:endParaRPr lang="nl-BE" sz="1600">
              <a:solidFill>
                <a:srgbClr val="CC0099"/>
              </a:solidFill>
              <a:latin typeface="Source Sans Pro"/>
            </a:endParaRPr>
          </a:p>
          <a:p>
            <a:r>
              <a:rPr lang="nl-BE" sz="1600">
                <a:latin typeface="Source Sans Pro"/>
              </a:rPr>
              <a:t>Je kan de folder </a:t>
            </a:r>
            <a:r>
              <a:rPr lang="nl-BE" sz="1600">
                <a:latin typeface="Source Sans Pro"/>
                <a:hlinkClick r:id="rId4"/>
              </a:rPr>
              <a:t>hier</a:t>
            </a:r>
            <a:r>
              <a:rPr lang="nl-BE" sz="1600">
                <a:latin typeface="Source Sans Pro"/>
              </a:rPr>
              <a:t> gratis downloaden of bestellen (0,5 euro) bij de VAD</a:t>
            </a:r>
          </a:p>
          <a:p>
            <a:endParaRPr lang="nl-BE" sz="1600">
              <a:latin typeface="Source Sans Pro"/>
            </a:endParaRPr>
          </a:p>
          <a:p>
            <a:r>
              <a:rPr lang="nl-BE" sz="1600" b="1">
                <a:solidFill>
                  <a:srgbClr val="CC0099"/>
                </a:solidFill>
                <a:latin typeface="Source Sans Pro"/>
              </a:rPr>
              <a:t>Meer info?</a:t>
            </a:r>
            <a:br>
              <a:rPr lang="nl-BE" sz="1600" b="1">
                <a:solidFill>
                  <a:srgbClr val="CC0099"/>
                </a:solidFill>
                <a:latin typeface="Source Sans Pro"/>
              </a:rPr>
            </a:br>
            <a:r>
              <a:rPr lang="nl-BE" sz="1600">
                <a:latin typeface="Source Sans Pro"/>
              </a:rPr>
              <a:t>Website: meer informatie vind je </a:t>
            </a:r>
            <a:r>
              <a:rPr lang="nl-BE" sz="1600">
                <a:latin typeface="Source Sans Pro"/>
                <a:hlinkClick r:id="rId4">
                  <a:extLst>
                    <a:ext uri="{A12FA001-AC4F-418D-AE19-62706E023703}">
                      <ahyp:hlinkClr xmlns:ahyp="http://schemas.microsoft.com/office/drawing/2018/hyperlinkcolor" val="tx"/>
                    </a:ext>
                  </a:extLst>
                </a:hlinkClick>
              </a:rPr>
              <a:t>hier</a:t>
            </a:r>
            <a:r>
              <a:rPr lang="nl-BE" sz="1600">
                <a:latin typeface="Source Sans Pro"/>
              </a:rPr>
              <a:t>. </a:t>
            </a:r>
          </a:p>
        </p:txBody>
      </p:sp>
      <p:pic>
        <p:nvPicPr>
          <p:cNvPr id="7" name="Afbeelding 6" descr="Studeren en medicatie gaan niet hand in hand - VA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65" y="2013371"/>
            <a:ext cx="2395589" cy="3557004"/>
          </a:xfrm>
          <a:prstGeom prst="rect">
            <a:avLst/>
          </a:prstGeom>
          <a:noFill/>
          <a:ln>
            <a:noFill/>
          </a:ln>
        </p:spPr>
      </p:pic>
    </p:spTree>
    <p:extLst>
      <p:ext uri="{BB962C8B-B14F-4D97-AF65-F5344CB8AC3E}">
        <p14:creationId xmlns:p14="http://schemas.microsoft.com/office/powerpoint/2010/main" val="3104675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Tournée Minérale</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33</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845418" y="1458496"/>
            <a:ext cx="7167590" cy="4031873"/>
          </a:xfrm>
          <a:prstGeom prst="rect">
            <a:avLst/>
          </a:prstGeom>
        </p:spPr>
        <p:txBody>
          <a:bodyPr wrap="square">
            <a:spAutoFit/>
          </a:bodyPr>
          <a:lstStyle/>
          <a:p>
            <a:r>
              <a:rPr lang="nl-NL" sz="1600" b="1">
                <a:solidFill>
                  <a:srgbClr val="CC0099"/>
                </a:solidFill>
                <a:latin typeface="Source Sans Pro"/>
              </a:rPr>
              <a:t>Wat? </a:t>
            </a:r>
          </a:p>
          <a:p>
            <a:r>
              <a:rPr lang="nl-NL" sz="1600">
                <a:latin typeface="Source Sans Pro"/>
              </a:rPr>
              <a:t>In 2017 werd voor de eerste keer de </a:t>
            </a:r>
            <a:r>
              <a:rPr lang="nl-NL" sz="1600" b="1">
                <a:latin typeface="Source Sans Pro"/>
              </a:rPr>
              <a:t>sensibiliseringscampagne</a:t>
            </a:r>
            <a:r>
              <a:rPr lang="nl-NL" sz="1600">
                <a:latin typeface="Source Sans Pro"/>
              </a:rPr>
              <a:t> ‘Tournée Minérale’ opgestart dat oproept aan alle Belgen om in de maand februari een maand lang geen alcohol te drinken. Met de campagne ligt de focus vooral op de </a:t>
            </a:r>
            <a:r>
              <a:rPr lang="nl-NL" sz="1600" b="1">
                <a:latin typeface="Source Sans Pro"/>
              </a:rPr>
              <a:t>voordelen van het niet drinken van alcohol</a:t>
            </a:r>
            <a:r>
              <a:rPr lang="nl-NL" sz="1600">
                <a:latin typeface="Source Sans Pro"/>
              </a:rPr>
              <a:t>. Daarnaast wordt ook aangegeven dat alcohol drinken heel gewoon geworden is ondanks de vele risico’s die eraan verbonden zijn. Als school(team) kunnen jullie je ook inzetten om deel te nemen aan deze campagne. Zo kan je enkele activiteiten organiseren waarop alcoholvrije cocktails worden uitgedeeld, kunnen jullie de studenten aanmoedigen om deel te nemen aan deze actiemaand (uiteraard met de bedoeling om het alcoholgebruik te doen minderen)…. </a:t>
            </a:r>
          </a:p>
          <a:p>
            <a:endParaRPr lang="nl-NL" sz="1600">
              <a:latin typeface="Source Sans Pro"/>
            </a:endParaRPr>
          </a:p>
          <a:p>
            <a:r>
              <a:rPr lang="nl-NL" sz="1600" b="1">
                <a:solidFill>
                  <a:srgbClr val="CC0099"/>
                </a:solidFill>
                <a:latin typeface="Source Sans Pro"/>
              </a:rPr>
              <a:t>Meer info? </a:t>
            </a:r>
            <a:br>
              <a:rPr lang="nl-NL" sz="1600">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2"/>
              </a:rPr>
              <a:t>logo@logoleieland.be</a:t>
            </a:r>
            <a:br>
              <a:rPr lang="nl-NL" sz="1600">
                <a:latin typeface="Source Sans Pro"/>
              </a:rPr>
            </a:br>
            <a:r>
              <a:rPr lang="nl-NL" sz="1600">
                <a:latin typeface="Source Sans Pro"/>
              </a:rPr>
              <a:t>Website: meer informatie vind je </a:t>
            </a:r>
            <a:r>
              <a:rPr lang="nl-NL" sz="1600">
                <a:latin typeface="Source Sans Pro"/>
                <a:hlinkClick r:id="rId3"/>
              </a:rPr>
              <a:t>hier</a:t>
            </a:r>
            <a:r>
              <a:rPr lang="nl-NL" sz="1600">
                <a:latin typeface="Source Sans Pro"/>
              </a:rPr>
              <a:t>.</a:t>
            </a:r>
            <a:endParaRPr lang="nl-BE" sz="1600">
              <a:latin typeface="Source Sans Pro"/>
            </a:endParaRPr>
          </a:p>
        </p:txBody>
      </p:sp>
      <p:pic>
        <p:nvPicPr>
          <p:cNvPr id="7" name="Afbeelding 6">
            <a:extLst>
              <a:ext uri="{FF2B5EF4-FFF2-40B4-BE49-F238E27FC236}">
                <a16:creationId xmlns:a16="http://schemas.microsoft.com/office/drawing/2014/main" id="{C31E3762-FDE7-8F06-52BE-2F86BD9FDD96}"/>
              </a:ext>
            </a:extLst>
          </p:cNvPr>
          <p:cNvPicPr>
            <a:picLocks noChangeAspect="1"/>
          </p:cNvPicPr>
          <p:nvPr/>
        </p:nvPicPr>
        <p:blipFill>
          <a:blip r:embed="rId4"/>
          <a:stretch>
            <a:fillRect/>
          </a:stretch>
        </p:blipFill>
        <p:spPr>
          <a:xfrm>
            <a:off x="656829" y="1776278"/>
            <a:ext cx="2494286" cy="3396308"/>
          </a:xfrm>
          <a:prstGeom prst="rect">
            <a:avLst/>
          </a:prstGeom>
        </p:spPr>
      </p:pic>
    </p:spTree>
    <p:extLst>
      <p:ext uri="{BB962C8B-B14F-4D97-AF65-F5344CB8AC3E}">
        <p14:creationId xmlns:p14="http://schemas.microsoft.com/office/powerpoint/2010/main" val="2306381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Student zijn is…</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34</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833842" y="1348800"/>
            <a:ext cx="7519957" cy="4524315"/>
          </a:xfrm>
          <a:prstGeom prst="rect">
            <a:avLst/>
          </a:prstGeom>
        </p:spPr>
        <p:txBody>
          <a:bodyPr wrap="square">
            <a:spAutoFit/>
          </a:bodyPr>
          <a:lstStyle/>
          <a:p>
            <a:r>
              <a:rPr lang="nl-BE" sz="1600" b="1">
                <a:solidFill>
                  <a:srgbClr val="CC0099"/>
                </a:solidFill>
                <a:latin typeface="Source Sans Pro"/>
              </a:rPr>
              <a:t>Wat?</a:t>
            </a:r>
            <a:endParaRPr lang="nl-BE" sz="1600">
              <a:solidFill>
                <a:srgbClr val="CC0099"/>
              </a:solidFill>
              <a:latin typeface="Source Sans Pro"/>
            </a:endParaRPr>
          </a:p>
          <a:p>
            <a:r>
              <a:rPr lang="nl-BE" sz="1600">
                <a:latin typeface="Source Sans Pro"/>
              </a:rPr>
              <a:t>Uit onderzoek is gebleken dat vooral de minderheid - die meer dan tien glazen per week drinkt - het negatieve maatschappijbeeld over studenten en alcohol bepaalt. In de campagne ‘Student zijn is meer dan zuipen’ tonen studenten </a:t>
            </a:r>
            <a:r>
              <a:rPr lang="nl-BE" sz="1600" b="1">
                <a:latin typeface="Source Sans Pro"/>
              </a:rPr>
              <a:t>wat het studentenleven allemaal te bieden heeft </a:t>
            </a:r>
            <a:r>
              <a:rPr lang="nl-BE" sz="1600">
                <a:latin typeface="Source Sans Pro"/>
              </a:rPr>
              <a:t>en hoe relatief alcohol daarin is. Op die manier versterken ze de norm dat de meeste studenten </a:t>
            </a:r>
            <a:r>
              <a:rPr lang="nl-BE" sz="1600" b="1">
                <a:latin typeface="Source Sans Pro"/>
              </a:rPr>
              <a:t>verstandig omgaan met alcohol en zorg dragen voor elkaar</a:t>
            </a:r>
            <a:r>
              <a:rPr lang="nl-BE" sz="1600">
                <a:latin typeface="Source Sans Pro"/>
              </a:rPr>
              <a:t>. Deze campagne wil het draagvlak onder studenten vergroten om kritisch te blijven kijken naar de rol en plaats van alcohol.</a:t>
            </a:r>
          </a:p>
          <a:p>
            <a:r>
              <a:rPr lang="nl-BE" sz="1600">
                <a:latin typeface="Source Sans Pro"/>
              </a:rPr>
              <a:t>Jongeren vertellen aan de hand van </a:t>
            </a:r>
            <a:r>
              <a:rPr lang="nl-BE" sz="1600" b="1">
                <a:latin typeface="Source Sans Pro"/>
              </a:rPr>
              <a:t>videofragmenten</a:t>
            </a:r>
            <a:r>
              <a:rPr lang="nl-BE" sz="1600">
                <a:latin typeface="Source Sans Pro"/>
              </a:rPr>
              <a:t> hoe ze omgaan met alcohol en geven een inkijk in hun eigen studentenleven.  </a:t>
            </a:r>
          </a:p>
          <a:p>
            <a:r>
              <a:rPr lang="nl-BE" sz="1600">
                <a:latin typeface="Source Sans Pro"/>
              </a:rPr>
              <a:t>Er is ook een </a:t>
            </a:r>
            <a:r>
              <a:rPr lang="nl-BE" sz="1600" b="1">
                <a:latin typeface="Source Sans Pro"/>
              </a:rPr>
              <a:t>instagrampagina</a:t>
            </a:r>
            <a:r>
              <a:rPr lang="nl-BE" sz="1600">
                <a:latin typeface="Source Sans Pro"/>
              </a:rPr>
              <a:t> waarop filmpjes en tips worden gedeeld. </a:t>
            </a:r>
          </a:p>
          <a:p>
            <a:r>
              <a:rPr lang="nl-BE" sz="1600">
                <a:latin typeface="Source Sans Pro"/>
              </a:rPr>
              <a:t> </a:t>
            </a:r>
          </a:p>
          <a:p>
            <a:r>
              <a:rPr lang="nl-BE" sz="1600" b="1">
                <a:solidFill>
                  <a:srgbClr val="CC0099"/>
                </a:solidFill>
                <a:latin typeface="Source Sans Pro"/>
              </a:rPr>
              <a:t>Kostprijs?</a:t>
            </a:r>
            <a:endParaRPr lang="nl-BE" sz="1600">
              <a:solidFill>
                <a:srgbClr val="CC0099"/>
              </a:solidFill>
              <a:latin typeface="Source Sans Pro"/>
            </a:endParaRPr>
          </a:p>
          <a:p>
            <a:r>
              <a:rPr lang="nl-BE" sz="1600">
                <a:latin typeface="Source Sans Pro"/>
              </a:rPr>
              <a:t>Affiches zijn gratis </a:t>
            </a:r>
            <a:r>
              <a:rPr lang="nl-BE" sz="1600">
                <a:latin typeface="Source Sans Pro"/>
                <a:hlinkClick r:id="rId2"/>
              </a:rPr>
              <a:t>hier</a:t>
            </a:r>
            <a:r>
              <a:rPr lang="nl-BE" sz="1600">
                <a:latin typeface="Source Sans Pro"/>
              </a:rPr>
              <a:t> te bestellen. </a:t>
            </a:r>
          </a:p>
          <a:p>
            <a:r>
              <a:rPr lang="nl-BE" sz="1600">
                <a:latin typeface="Source Sans Pro"/>
              </a:rPr>
              <a:t> </a:t>
            </a:r>
          </a:p>
          <a:p>
            <a:r>
              <a:rPr lang="nl-BE" sz="1600" b="1">
                <a:solidFill>
                  <a:srgbClr val="CC0099"/>
                </a:solidFill>
                <a:latin typeface="Source Sans Pro"/>
              </a:rPr>
              <a:t>Meer info?</a:t>
            </a:r>
          </a:p>
          <a:p>
            <a:r>
              <a:rPr lang="nl-BE" sz="1600">
                <a:latin typeface="Source Sans Pro"/>
              </a:rPr>
              <a:t>Website: meer informatie vind je </a:t>
            </a:r>
            <a:r>
              <a:rPr lang="nl-BE" sz="1600">
                <a:latin typeface="Source Sans Pro"/>
                <a:hlinkClick r:id="rId3">
                  <a:extLst>
                    <a:ext uri="{A12FA001-AC4F-418D-AE19-62706E023703}">
                      <ahyp:hlinkClr xmlns:ahyp="http://schemas.microsoft.com/office/drawing/2018/hyperlinkcolor" val="tx"/>
                    </a:ext>
                  </a:extLst>
                </a:hlinkClick>
              </a:rPr>
              <a:t>hier</a:t>
            </a:r>
            <a:r>
              <a:rPr lang="nl-BE" sz="1600">
                <a:latin typeface="Source Sans Pro"/>
              </a:rPr>
              <a:t> en </a:t>
            </a:r>
            <a:r>
              <a:rPr lang="nl-BE" sz="1600">
                <a:latin typeface="Source Sans Pro"/>
                <a:hlinkClick r:id="rId4">
                  <a:extLst>
                    <a:ext uri="{A12FA001-AC4F-418D-AE19-62706E023703}">
                      <ahyp:hlinkClr xmlns:ahyp="http://schemas.microsoft.com/office/drawing/2018/hyperlinkcolor" val="tx"/>
                    </a:ext>
                  </a:extLst>
                </a:hlinkClick>
              </a:rPr>
              <a:t>hier</a:t>
            </a:r>
            <a:r>
              <a:rPr lang="nl-BE" sz="1600">
                <a:latin typeface="Source Sans Pro"/>
              </a:rPr>
              <a:t>. </a:t>
            </a:r>
          </a:p>
          <a:p>
            <a:r>
              <a:rPr lang="nl-BE" sz="1600">
                <a:latin typeface="Source Sans Pro"/>
              </a:rPr>
              <a:t>Filmpje ‘studenten amuseren zich ook zonder alcohol’ vind je </a:t>
            </a:r>
            <a:r>
              <a:rPr lang="nl-BE" sz="1600">
                <a:latin typeface="Source Sans Pro"/>
                <a:hlinkClick r:id="rId5"/>
              </a:rPr>
              <a:t>hier</a:t>
            </a:r>
            <a:r>
              <a:rPr lang="nl-BE" sz="1600">
                <a:latin typeface="Source Sans Pro"/>
              </a:rPr>
              <a:t>. </a:t>
            </a:r>
          </a:p>
        </p:txBody>
      </p:sp>
      <p:pic>
        <p:nvPicPr>
          <p:cNvPr id="8" name="Afbeelding 7" descr="https://www.vad.be/cache/img/50f661addc974a7eee6acd130d86fedc-A1POSTER_VAD_-_JPG_web.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720" y="1771968"/>
            <a:ext cx="2729230" cy="3638232"/>
          </a:xfrm>
          <a:prstGeom prst="rect">
            <a:avLst/>
          </a:prstGeom>
          <a:noFill/>
          <a:ln>
            <a:noFill/>
          </a:ln>
        </p:spPr>
      </p:pic>
    </p:spTree>
    <p:extLst>
      <p:ext uri="{BB962C8B-B14F-4D97-AF65-F5344CB8AC3E}">
        <p14:creationId xmlns:p14="http://schemas.microsoft.com/office/powerpoint/2010/main" val="221377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Tabak, alcohol en drugs op school</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35</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7754112" y="439579"/>
            <a:ext cx="4161393"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VORMING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472570" y="1683688"/>
            <a:ext cx="7167590" cy="3785652"/>
          </a:xfrm>
          <a:prstGeom prst="rect">
            <a:avLst/>
          </a:prstGeom>
        </p:spPr>
        <p:txBody>
          <a:bodyPr wrap="square">
            <a:spAutoFit/>
          </a:bodyPr>
          <a:lstStyle/>
          <a:p>
            <a:r>
              <a:rPr lang="nl-NL" sz="1600" b="1">
                <a:solidFill>
                  <a:srgbClr val="CC0099"/>
                </a:solidFill>
                <a:latin typeface="Source Sans Pro"/>
              </a:rPr>
              <a:t>Wat? </a:t>
            </a:r>
          </a:p>
          <a:p>
            <a:r>
              <a:rPr lang="nl-NL" sz="1600">
                <a:latin typeface="Source Sans Pro"/>
              </a:rPr>
              <a:t>Via een vorming voor zowel leerkrachten, leerlingenbegeleiders, CLB, directie… doet men aan deskundigheidsbevordering en dit op maat van de school. Inhoudelijk kunnen volgende thema’s worden aangeboden: productinformatie, omgaan met gebruik, grenzen stellen, motiverende gespreksvoering,... </a:t>
            </a:r>
          </a:p>
          <a:p>
            <a:endParaRPr lang="nl-NL" sz="1600">
              <a:latin typeface="Source Sans Pro"/>
            </a:endParaRPr>
          </a:p>
          <a:p>
            <a:endParaRPr lang="nl-NL" sz="1600" b="1">
              <a:solidFill>
                <a:srgbClr val="CC0099"/>
              </a:solidFill>
              <a:latin typeface="Source Sans Pro"/>
            </a:endParaRPr>
          </a:p>
          <a:p>
            <a:r>
              <a:rPr lang="nl-NL" sz="1600" b="1">
                <a:solidFill>
                  <a:srgbClr val="CC0099"/>
                </a:solidFill>
                <a:latin typeface="Source Sans Pro"/>
              </a:rPr>
              <a:t>Kostprijs? </a:t>
            </a:r>
            <a:br>
              <a:rPr lang="nl-NL" sz="1600">
                <a:latin typeface="Source Sans Pro"/>
              </a:rPr>
            </a:br>
            <a:r>
              <a:rPr lang="nl-NL" sz="1600">
                <a:latin typeface="Source Sans Pro"/>
              </a:rPr>
              <a:t>Op maat </a:t>
            </a:r>
          </a:p>
          <a:p>
            <a:endParaRPr lang="nl-NL" sz="1600" b="1">
              <a:solidFill>
                <a:srgbClr val="CC0099"/>
              </a:solidFill>
              <a:latin typeface="Source Sans Pro"/>
            </a:endParaRPr>
          </a:p>
          <a:p>
            <a:endParaRPr lang="nl-NL" sz="1600" b="1">
              <a:solidFill>
                <a:srgbClr val="CC0099"/>
              </a:solidFill>
              <a:latin typeface="Source Sans Pro"/>
            </a:endParaRPr>
          </a:p>
          <a:p>
            <a:r>
              <a:rPr lang="nl-NL" sz="1600" b="1">
                <a:solidFill>
                  <a:srgbClr val="CC0099"/>
                </a:solidFill>
                <a:latin typeface="Source Sans Pro"/>
              </a:rPr>
              <a:t>Meer info? </a:t>
            </a:r>
            <a:br>
              <a:rPr lang="nl-NL" sz="1600">
                <a:latin typeface="Source Sans Pro"/>
              </a:rPr>
            </a:br>
            <a:r>
              <a:rPr lang="nl-NL" sz="1600">
                <a:latin typeface="Source Sans Pro"/>
              </a:rPr>
              <a:t>Telefoon: 051/25.99.30 </a:t>
            </a:r>
            <a:br>
              <a:rPr lang="nl-NL" sz="1600">
                <a:latin typeface="Source Sans Pro"/>
              </a:rPr>
            </a:br>
            <a:r>
              <a:rPr lang="nl-NL" sz="1600">
                <a:latin typeface="Source Sans Pro"/>
              </a:rPr>
              <a:t>E-mail: </a:t>
            </a:r>
            <a:r>
              <a:rPr lang="nl-NL" sz="1600">
                <a:latin typeface="Source Sans Pro"/>
                <a:hlinkClick r:id="rId2"/>
              </a:rPr>
              <a:t>preventieTAD@cgglargo.be</a:t>
            </a:r>
            <a:br>
              <a:rPr lang="nl-NL" sz="1600">
                <a:latin typeface="Source Sans Pro"/>
              </a:rPr>
            </a:br>
            <a:r>
              <a:rPr lang="nl-NL" sz="1600">
                <a:latin typeface="Source Sans Pro"/>
              </a:rPr>
              <a:t>Website: meer informatie vind je </a:t>
            </a:r>
            <a:r>
              <a:rPr lang="nl-NL" sz="1600">
                <a:latin typeface="Source Sans Pro"/>
                <a:hlinkClick r:id="rId3"/>
              </a:rPr>
              <a:t>hier</a:t>
            </a:r>
            <a:r>
              <a:rPr lang="nl-NL" sz="1600">
                <a:latin typeface="Source Sans Pro"/>
              </a:rPr>
              <a:t>.</a:t>
            </a:r>
            <a:endParaRPr lang="nl-BE" sz="1600">
              <a:latin typeface="Source Sans Pro"/>
            </a:endParaRPr>
          </a:p>
        </p:txBody>
      </p:sp>
      <p:pic>
        <p:nvPicPr>
          <p:cNvPr id="8" name="Afbeelding 7"/>
          <p:cNvPicPr>
            <a:picLocks noChangeAspect="1"/>
          </p:cNvPicPr>
          <p:nvPr/>
        </p:nvPicPr>
        <p:blipFill rotWithShape="1">
          <a:blip r:embed="rId4"/>
          <a:srcRect l="3929" t="10815" r="53493" b="77185"/>
          <a:stretch/>
        </p:blipFill>
        <p:spPr>
          <a:xfrm>
            <a:off x="6667424" y="5368491"/>
            <a:ext cx="3886352" cy="1229666"/>
          </a:xfrm>
          <a:prstGeom prst="rect">
            <a:avLst/>
          </a:prstGeom>
        </p:spPr>
      </p:pic>
    </p:spTree>
    <p:extLst>
      <p:ext uri="{BB962C8B-B14F-4D97-AF65-F5344CB8AC3E}">
        <p14:creationId xmlns:p14="http://schemas.microsoft.com/office/powerpoint/2010/main" val="298775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Infosessie rookstop</a:t>
            </a: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36</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9686925" y="439579"/>
            <a:ext cx="2228580"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WORKSHOP</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527704" y="1665704"/>
            <a:ext cx="7720183" cy="3785652"/>
          </a:xfrm>
          <a:prstGeom prst="rect">
            <a:avLst/>
          </a:prstGeom>
        </p:spPr>
        <p:txBody>
          <a:bodyPr wrap="square">
            <a:spAutoFit/>
          </a:bodyPr>
          <a:lstStyle/>
          <a:p>
            <a:r>
              <a:rPr lang="nl-NL" sz="1600" b="1">
                <a:solidFill>
                  <a:srgbClr val="CC0099"/>
                </a:solidFill>
                <a:latin typeface="Source Sans Pro"/>
              </a:rPr>
              <a:t>Wat? </a:t>
            </a:r>
            <a:br>
              <a:rPr lang="nl-NL" sz="1600">
                <a:latin typeface="Source Sans Pro"/>
              </a:rPr>
            </a:br>
            <a:r>
              <a:rPr lang="nl-NL" sz="1600">
                <a:latin typeface="Source Sans Pro"/>
              </a:rPr>
              <a:t>Wil je binnen je school graag een infosessie laten doorgaan omtrent roken en rookstop? Wil je jongeren informatie meegeven omtrent de nadelen en gevolgen van roken? Een </a:t>
            </a:r>
            <a:r>
              <a:rPr lang="nl-NL" sz="1600" b="1">
                <a:latin typeface="Source Sans Pro"/>
              </a:rPr>
              <a:t>erkend </a:t>
            </a:r>
            <a:r>
              <a:rPr lang="nl-NL" sz="1600" b="1" err="1">
                <a:latin typeface="Source Sans Pro"/>
              </a:rPr>
              <a:t>tabakoloog</a:t>
            </a:r>
            <a:r>
              <a:rPr lang="nl-NL" sz="1600" b="1">
                <a:latin typeface="Source Sans Pro"/>
              </a:rPr>
              <a:t> </a:t>
            </a:r>
            <a:r>
              <a:rPr lang="nl-NL" sz="1600">
                <a:latin typeface="Source Sans Pro"/>
              </a:rPr>
              <a:t>kan je hierbij verder helpen. Er wordt informatie gegeven over roken en rookgedrag, de manieren waarop je kan stoppen met roken… Logo Leieland kan je verder helpen bij het zoeken naar een </a:t>
            </a:r>
            <a:r>
              <a:rPr lang="nl-NL" sz="1600" err="1">
                <a:latin typeface="Source Sans Pro"/>
              </a:rPr>
              <a:t>tabakoloog</a:t>
            </a:r>
            <a:r>
              <a:rPr lang="nl-NL" sz="1600">
                <a:latin typeface="Source Sans Pro"/>
              </a:rPr>
              <a:t> en het aanleveren van materialen (folders, rookstopkaartjes…). </a:t>
            </a:r>
          </a:p>
          <a:p>
            <a:endParaRPr lang="nl-NL" sz="1600">
              <a:latin typeface="Source Sans Pro"/>
            </a:endParaRPr>
          </a:p>
          <a:p>
            <a:r>
              <a:rPr lang="nl-NL" sz="1600" b="1">
                <a:solidFill>
                  <a:srgbClr val="CC0099"/>
                </a:solidFill>
                <a:latin typeface="Source Sans Pro"/>
              </a:rPr>
              <a:t>Kostprijs? </a:t>
            </a:r>
            <a:br>
              <a:rPr lang="nl-NL" sz="1600">
                <a:latin typeface="Source Sans Pro"/>
              </a:rPr>
            </a:br>
            <a:r>
              <a:rPr lang="nl-NL" sz="1600">
                <a:latin typeface="Source Sans Pro"/>
              </a:rPr>
              <a:t>75 euro per uur + kilometervergoeding</a:t>
            </a:r>
          </a:p>
          <a:p>
            <a:r>
              <a:rPr lang="nl-NL" sz="1600">
                <a:latin typeface="Source Sans Pro"/>
              </a:rPr>
              <a:t>Materialen gratis aan te vragen bij Logo Leieland </a:t>
            </a:r>
          </a:p>
          <a:p>
            <a:endParaRPr lang="nl-NL" sz="1600">
              <a:latin typeface="Source Sans Pro"/>
            </a:endParaRPr>
          </a:p>
          <a:p>
            <a:r>
              <a:rPr lang="nl-NL" sz="1600" b="1">
                <a:solidFill>
                  <a:srgbClr val="CC0099"/>
                </a:solidFill>
                <a:latin typeface="Source Sans Pro"/>
              </a:rPr>
              <a:t>Meer info? </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2"/>
              </a:rPr>
              <a:t>logo@logoleieland.be</a:t>
            </a:r>
            <a:r>
              <a:rPr lang="nl-NL" sz="1600">
                <a:latin typeface="Source Sans Pro"/>
              </a:rPr>
              <a:t>  </a:t>
            </a:r>
          </a:p>
        </p:txBody>
      </p:sp>
      <p:pic>
        <p:nvPicPr>
          <p:cNvPr id="27650" name="Picture 2" descr="Confident teacher explaining lesson to pupils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039" y="4064726"/>
            <a:ext cx="3082417" cy="205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36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2570" y="896779"/>
            <a:ext cx="9292334" cy="4915217"/>
          </a:xfrm>
        </p:spPr>
        <p:txBody>
          <a:bodyPr>
            <a:normAutofit/>
          </a:bodyPr>
          <a:lstStyle/>
          <a:p>
            <a:pPr marL="0" indent="0">
              <a:buNone/>
            </a:pPr>
            <a:r>
              <a:rPr lang="nl-BE" sz="2400" b="1">
                <a:solidFill>
                  <a:srgbClr val="CC0099"/>
                </a:solidFill>
                <a:latin typeface="Source Sans Pro"/>
              </a:rPr>
              <a:t>Alcohol- en drugsbeleid op school (DOS)</a:t>
            </a:r>
            <a:endParaRPr lang="nl-BE" sz="2400">
              <a:solidFill>
                <a:srgbClr val="CC0099"/>
              </a:solidFill>
              <a:latin typeface="Source Sans Pro"/>
            </a:endParaRPr>
          </a:p>
          <a:p>
            <a:pPr marL="0" indent="0">
              <a:buNone/>
            </a:pP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37</a:t>
            </a:fld>
            <a:endParaRPr lang="nl-BE"/>
          </a:p>
        </p:txBody>
      </p:sp>
      <p:sp>
        <p:nvSpPr>
          <p:cNvPr id="10" name="Rechthoek 9"/>
          <p:cNvSpPr>
            <a:spLocks noChangeArrowheads="1"/>
          </p:cNvSpPr>
          <p:nvPr/>
        </p:nvSpPr>
        <p:spPr bwMode="auto">
          <a:xfrm rot="-5400000">
            <a:off x="9035234" y="3835491"/>
            <a:ext cx="5586549" cy="458470"/>
          </a:xfrm>
          <a:prstGeom prst="rect">
            <a:avLst/>
          </a:prstGeom>
          <a:solidFill>
            <a:srgbClr val="CC0099"/>
          </a:solidFill>
          <a:ln w="12700">
            <a:solidFill>
              <a:srgbClr val="C90735"/>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TABAK, ALCOHOL, DRUGS, GAMEN</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5097" y="439579"/>
            <a:ext cx="3790408" cy="413385"/>
          </a:xfrm>
          <a:prstGeom prst="rect">
            <a:avLst/>
          </a:prstGeom>
          <a:solidFill>
            <a:srgbClr val="CC0099"/>
          </a:solidFill>
          <a:ln>
            <a:solidFill>
              <a:srgbClr val="CC0099"/>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 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4277650" y="1704717"/>
            <a:ext cx="7076150" cy="4524315"/>
          </a:xfrm>
          <a:prstGeom prst="rect">
            <a:avLst/>
          </a:prstGeom>
        </p:spPr>
        <p:txBody>
          <a:bodyPr wrap="square">
            <a:spAutoFit/>
          </a:bodyPr>
          <a:lstStyle/>
          <a:p>
            <a:r>
              <a:rPr lang="nl-NL" sz="1600" b="1">
                <a:solidFill>
                  <a:srgbClr val="CC0099"/>
                </a:solidFill>
                <a:latin typeface="Source Sans Pro"/>
              </a:rPr>
              <a:t>Wat? </a:t>
            </a:r>
            <a:br>
              <a:rPr lang="nl-NL" sz="1600" b="1">
                <a:solidFill>
                  <a:srgbClr val="CC0099"/>
                </a:solidFill>
                <a:latin typeface="Source Sans Pro"/>
              </a:rPr>
            </a:br>
            <a:r>
              <a:rPr lang="nl-NL" sz="1600">
                <a:latin typeface="Source Sans Pro"/>
              </a:rPr>
              <a:t>Hoe gaat men op school op de beste manier om met alcohol, illegale drugs, genotsmiddelen, psychoactieve medicatie, gokken en problematisch gamen? Een Drugbeleid op School (DOS) biedt een antwoord op deze vragen. Met een drugbeleid </a:t>
            </a:r>
            <a:r>
              <a:rPr lang="nl-NL" sz="1600" b="1">
                <a:latin typeface="Source Sans Pro"/>
              </a:rPr>
              <a:t>anticipeer je als school op mogelijke problemen rond tabak, alcohol of drugs</a:t>
            </a:r>
            <a:r>
              <a:rPr lang="nl-NL" sz="1600">
                <a:latin typeface="Source Sans Pro"/>
              </a:rPr>
              <a:t>. Een Drugbeleid Op School is opgebouwd rond de pijlers: regelgeving, begeleiding, educatie en structurele maatregelen. De preventiedienst van </a:t>
            </a:r>
            <a:r>
              <a:rPr lang="nl-NL" sz="1600" b="1">
                <a:latin typeface="Source Sans Pro"/>
              </a:rPr>
              <a:t>CGG Largo kan u coachen</a:t>
            </a:r>
            <a:r>
              <a:rPr lang="nl-NL" sz="1600">
                <a:latin typeface="Source Sans Pro"/>
              </a:rPr>
              <a:t> bij de opmaak van een drugbeleid op school. Je kan met de </a:t>
            </a:r>
            <a:r>
              <a:rPr lang="nl-NL" sz="1600" b="1">
                <a:latin typeface="Source Sans Pro"/>
              </a:rPr>
              <a:t>gids van de VAD </a:t>
            </a:r>
            <a:r>
              <a:rPr lang="nl-NL" sz="1600">
                <a:latin typeface="Source Sans Pro"/>
              </a:rPr>
              <a:t>(werkvormen, tips, achtergrondinformatie en </a:t>
            </a:r>
            <a:r>
              <a:rPr lang="nl-NL" sz="1600" err="1">
                <a:latin typeface="Source Sans Pro"/>
              </a:rPr>
              <a:t>good</a:t>
            </a:r>
            <a:r>
              <a:rPr lang="nl-NL" sz="1600">
                <a:latin typeface="Source Sans Pro"/>
              </a:rPr>
              <a:t> </a:t>
            </a:r>
            <a:r>
              <a:rPr lang="nl-NL" sz="1600" err="1">
                <a:latin typeface="Source Sans Pro"/>
              </a:rPr>
              <a:t>practices</a:t>
            </a:r>
            <a:r>
              <a:rPr lang="nl-NL" sz="1600">
                <a:latin typeface="Source Sans Pro"/>
              </a:rPr>
              <a:t>) ook </a:t>
            </a:r>
            <a:r>
              <a:rPr lang="nl-NL" sz="1600" b="1">
                <a:latin typeface="Source Sans Pro"/>
              </a:rPr>
              <a:t>zelfstandig</a:t>
            </a:r>
            <a:r>
              <a:rPr lang="nl-NL" sz="1600">
                <a:latin typeface="Source Sans Pro"/>
              </a:rPr>
              <a:t> aan de slag. </a:t>
            </a:r>
          </a:p>
          <a:p>
            <a:endParaRPr lang="nl-NL" sz="1600">
              <a:latin typeface="Source Sans Pro"/>
            </a:endParaRPr>
          </a:p>
          <a:p>
            <a:r>
              <a:rPr lang="nl-NL" sz="1600" b="1">
                <a:solidFill>
                  <a:srgbClr val="CC0099"/>
                </a:solidFill>
                <a:latin typeface="Source Sans Pro"/>
              </a:rPr>
              <a:t>Kostprijs? </a:t>
            </a:r>
            <a:br>
              <a:rPr lang="nl-NL" sz="1600" b="1">
                <a:solidFill>
                  <a:srgbClr val="CC0099"/>
                </a:solidFill>
                <a:latin typeface="Source Sans Pro"/>
              </a:rPr>
            </a:br>
            <a:r>
              <a:rPr lang="nl-NL" sz="1600">
                <a:latin typeface="Source Sans Pro"/>
              </a:rPr>
              <a:t>Gratis Gids van VAD gratis </a:t>
            </a:r>
            <a:r>
              <a:rPr lang="nl-NL" sz="1600">
                <a:latin typeface="Source Sans Pro"/>
                <a:hlinkClick r:id="rId2"/>
              </a:rPr>
              <a:t>hier</a:t>
            </a:r>
            <a:r>
              <a:rPr lang="nl-NL" sz="1600">
                <a:latin typeface="Source Sans Pro"/>
              </a:rPr>
              <a:t> te downloaden. </a:t>
            </a:r>
          </a:p>
          <a:p>
            <a:r>
              <a:rPr lang="nl-NL" sz="1600">
                <a:latin typeface="Source Sans Pro"/>
              </a:rPr>
              <a:t>Kostprijs coaching: op aanvraag</a:t>
            </a:r>
            <a:br>
              <a:rPr lang="nl-NL" sz="1600">
                <a:latin typeface="Source Sans Pro"/>
              </a:rPr>
            </a:br>
            <a:endParaRPr lang="nl-NL" sz="1600">
              <a:latin typeface="Source Sans Pro"/>
            </a:endParaRPr>
          </a:p>
          <a:p>
            <a:r>
              <a:rPr lang="nl-NL" sz="1600" b="1">
                <a:solidFill>
                  <a:srgbClr val="CC0099"/>
                </a:solidFill>
                <a:latin typeface="Source Sans Pro"/>
              </a:rPr>
              <a:t>Meer info? </a:t>
            </a:r>
          </a:p>
          <a:p>
            <a:r>
              <a:rPr lang="nl-NL" sz="1600">
                <a:latin typeface="Source Sans Pro"/>
              </a:rPr>
              <a:t>Telefoon: 051/25.99.30 </a:t>
            </a:r>
            <a:br>
              <a:rPr lang="nl-NL" sz="1600">
                <a:latin typeface="Source Sans Pro"/>
              </a:rPr>
            </a:br>
            <a:r>
              <a:rPr lang="nl-NL" sz="1600">
                <a:latin typeface="Source Sans Pro"/>
              </a:rPr>
              <a:t>E-mail: </a:t>
            </a:r>
            <a:r>
              <a:rPr lang="nl-NL" sz="1600">
                <a:latin typeface="Source Sans Pro"/>
                <a:hlinkClick r:id="rId3"/>
              </a:rPr>
              <a:t>preventieTAD@cgglargo.be</a:t>
            </a:r>
            <a:r>
              <a:rPr lang="nl-NL" sz="1600">
                <a:latin typeface="Source Sans Pro"/>
              </a:rPr>
              <a:t> </a:t>
            </a:r>
            <a:endParaRPr lang="nl-BE" sz="1600">
              <a:latin typeface="Source Sans Pro"/>
            </a:endParaRPr>
          </a:p>
        </p:txBody>
      </p:sp>
      <p:pic>
        <p:nvPicPr>
          <p:cNvPr id="33794" name="Picture 2" descr="https://www.vad.be/cache/img/0e012b99516e52f5af07ebd1dbf05851-Cover_D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14" y="2085582"/>
            <a:ext cx="3297890" cy="427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42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6429246" cy="5230178"/>
          </a:xfrm>
        </p:spPr>
        <p:txBody>
          <a:bodyPr>
            <a:normAutofit/>
          </a:bodyPr>
          <a:lstStyle/>
          <a:p>
            <a:pPr marL="0" indent="0">
              <a:buNone/>
            </a:pPr>
            <a:r>
              <a:rPr lang="nl-BE" sz="2400" b="1">
                <a:solidFill>
                  <a:schemeClr val="accent6"/>
                </a:solidFill>
                <a:latin typeface="Source Sans Pro"/>
              </a:rPr>
              <a:t>Basisadviezen mondgezondheid </a:t>
            </a:r>
            <a:endParaRPr lang="nl-BE" sz="2400">
              <a:solidFill>
                <a:schemeClr val="accent6"/>
              </a:solidFill>
              <a:latin typeface="Source Sans Pro"/>
            </a:endParaRPr>
          </a:p>
          <a:p>
            <a:pPr marL="0" indent="0">
              <a:buNone/>
            </a:pPr>
            <a:endParaRPr lang="nl-BE">
              <a:latin typeface="Source Sans Pro"/>
            </a:endParaRPr>
          </a:p>
          <a:p>
            <a:pPr marL="0" indent="0">
              <a:buNone/>
            </a:pPr>
            <a:r>
              <a:rPr lang="nl-BE" sz="1600" b="1">
                <a:solidFill>
                  <a:schemeClr val="accent6"/>
                </a:solidFill>
                <a:latin typeface="Source Sans Pro"/>
              </a:rPr>
              <a:t>Wat? </a:t>
            </a:r>
            <a:br>
              <a:rPr lang="nl-BE" sz="1600">
                <a:solidFill>
                  <a:schemeClr val="accent6"/>
                </a:solidFill>
                <a:latin typeface="Source Sans Pro"/>
              </a:rPr>
            </a:br>
            <a:r>
              <a:rPr lang="nl-NL" sz="1600">
                <a:latin typeface="Source Sans Pro"/>
              </a:rPr>
              <a:t>Deze folder (omtrent doelgroep jongeren en volwassenen) met tekst en illustraties geeft tips voor een gezonde mond: Welke tandenborstel gebruik je best? Hoeveel fluoride zit er in je tandpasta? Wat is mondvriendelijke voeding? De basisadviezen van Gezonde Mond proberen hierop een antwoord te geven.</a:t>
            </a:r>
            <a:r>
              <a:rPr lang="nl-BE" sz="1600">
                <a:latin typeface="Source Sans Pro"/>
              </a:rPr>
              <a:t> </a:t>
            </a:r>
          </a:p>
          <a:p>
            <a:pPr marL="0" indent="0">
              <a:buNone/>
            </a:pPr>
            <a:endParaRPr lang="nl-BE" sz="1600" b="1">
              <a:solidFill>
                <a:schemeClr val="accent6"/>
              </a:solidFill>
              <a:latin typeface="Source Sans Pro"/>
            </a:endParaRPr>
          </a:p>
          <a:p>
            <a:pPr marL="0" indent="0">
              <a:buNone/>
            </a:pPr>
            <a:r>
              <a:rPr lang="nl-BE" sz="1600" b="1">
                <a:solidFill>
                  <a:schemeClr val="accent6"/>
                </a:solidFill>
                <a:latin typeface="Source Sans Pro"/>
              </a:rPr>
              <a:t>Kostprijs?</a:t>
            </a:r>
            <a:br>
              <a:rPr lang="nl-BE" sz="1600">
                <a:solidFill>
                  <a:schemeClr val="accent6"/>
                </a:solidFill>
                <a:latin typeface="Source Sans Pro"/>
              </a:rPr>
            </a:br>
            <a:r>
              <a:rPr lang="nl-BE" sz="1600">
                <a:latin typeface="Source Sans Pro"/>
              </a:rPr>
              <a:t>Gratis </a:t>
            </a:r>
            <a:r>
              <a:rPr lang="nl-BE" sz="1600">
                <a:latin typeface="Source Sans Pro"/>
                <a:hlinkClick r:id="rId2"/>
              </a:rPr>
              <a:t>hier</a:t>
            </a:r>
            <a:r>
              <a:rPr lang="nl-BE" sz="1600">
                <a:latin typeface="Source Sans Pro"/>
              </a:rPr>
              <a:t> te downloaden. </a:t>
            </a:r>
            <a:br>
              <a:rPr lang="nl-BE" sz="1600">
                <a:latin typeface="Source Sans Pro"/>
              </a:rPr>
            </a:br>
            <a:endParaRPr lang="nl-BE" sz="1600">
              <a:latin typeface="Source Sans Pro"/>
            </a:endParaRPr>
          </a:p>
          <a:p>
            <a:pPr marL="0" indent="0">
              <a:buNone/>
            </a:pPr>
            <a:br>
              <a:rPr lang="nl-BE" sz="1600" b="1">
                <a:solidFill>
                  <a:schemeClr val="accent6"/>
                </a:solidFill>
                <a:latin typeface="Source Sans Pro"/>
              </a:rPr>
            </a:br>
            <a:r>
              <a:rPr lang="nl-BE" sz="1600" b="1">
                <a:solidFill>
                  <a:schemeClr val="accent6"/>
                </a:solidFill>
                <a:latin typeface="Source Sans Pro"/>
              </a:rPr>
              <a:t>Meer info?</a:t>
            </a:r>
            <a:br>
              <a:rPr lang="nl-BE" sz="1600">
                <a:solidFill>
                  <a:schemeClr val="accent6"/>
                </a:solidFill>
                <a:latin typeface="Source Sans Pro"/>
              </a:rPr>
            </a:br>
            <a:r>
              <a:rPr lang="nl-BE" sz="1600">
                <a:latin typeface="Source Sans Pro"/>
              </a:rPr>
              <a:t>Tel: 056/44.07.94</a:t>
            </a:r>
            <a:br>
              <a:rPr lang="nl-BE" sz="1600">
                <a:latin typeface="Source Sans Pro"/>
              </a:rPr>
            </a:br>
            <a:r>
              <a:rPr lang="nl-BE" sz="1600">
                <a:effectLst/>
                <a:latin typeface="Source Sans Pro"/>
              </a:rPr>
              <a:t>E-mail: </a:t>
            </a:r>
            <a:r>
              <a:rPr lang="nl-BE" sz="1600" u="sng">
                <a:latin typeface="Source Sans Pro"/>
                <a:hlinkClick r:id="rId3"/>
              </a:rPr>
              <a:t>logo@logoleieland.be</a:t>
            </a:r>
            <a:br>
              <a:rPr lang="nl-BE" sz="1600">
                <a:latin typeface="Source Sans Pro"/>
              </a:rPr>
            </a:br>
            <a:r>
              <a:rPr lang="nl-BE" sz="1600">
                <a:latin typeface="Source Sans Pro"/>
              </a:rPr>
              <a:t>Website: meer informatie vind je </a:t>
            </a:r>
            <a:r>
              <a:rPr lang="nl-BE" sz="1600">
                <a:latin typeface="Source Sans Pro"/>
                <a:hlinkClick r:id="rId4"/>
              </a:rPr>
              <a:t>hier</a:t>
            </a:r>
            <a:r>
              <a:rPr lang="nl-BE" sz="1600">
                <a:latin typeface="Source Sans Pro"/>
              </a:rPr>
              <a:t>. </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6"/>
          </a:solidFill>
          <a:ln w="12700">
            <a:solidFill>
              <a:schemeClr val="accent6"/>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HYGIËNE</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ONDERSTEUNING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24" name="Picture 4" descr="Basisadviezen voor een Gezonde Mond vanaf 12 jaar - Gezonde M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449" y="1911349"/>
            <a:ext cx="3447745" cy="338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92D050"/>
                </a:solidFill>
                <a:latin typeface="Source Sans Pro"/>
              </a:rPr>
              <a:t>CO2-meter</a:t>
            </a:r>
            <a:endParaRPr lang="nl-BE">
              <a:latin typeface="Source Sans Pro"/>
            </a:endParaRPr>
          </a:p>
          <a:p>
            <a:pPr marL="0" indent="0">
              <a:buNone/>
            </a:pPr>
            <a:endParaRPr lang="nl-BE" sz="1600" b="1">
              <a:solidFill>
                <a:srgbClr val="92D050"/>
              </a:solidFill>
              <a:latin typeface="Source Sans Pro"/>
            </a:endParaRPr>
          </a:p>
          <a:p>
            <a:pPr marL="0" indent="0">
              <a:buNone/>
            </a:pPr>
            <a:r>
              <a:rPr lang="nl-BE" sz="1600" b="1">
                <a:solidFill>
                  <a:srgbClr val="92D050"/>
                </a:solidFill>
                <a:latin typeface="Source Sans Pro"/>
              </a:rPr>
              <a:t>Wat?</a:t>
            </a:r>
            <a:r>
              <a:rPr lang="nl-BE" sz="1600">
                <a:solidFill>
                  <a:srgbClr val="92D050"/>
                </a:solidFill>
                <a:latin typeface="Source Sans Pro"/>
              </a:rPr>
              <a:t> </a:t>
            </a:r>
            <a:br>
              <a:rPr lang="nl-BE" sz="1600">
                <a:latin typeface="Source Sans Pro"/>
              </a:rPr>
            </a:br>
            <a:r>
              <a:rPr lang="nl-NL" sz="1600">
                <a:latin typeface="Source Sans Pro"/>
              </a:rPr>
              <a:t>In het kader van projecten kan de CO2-meter ontleend worden. Dit maakt de luchtkwaliteit binnen een bepaalde ruimte zichtbaar en signaleert over het belang van ventilatie.</a:t>
            </a:r>
            <a:endParaRPr lang="nl-BE" sz="1600">
              <a:latin typeface="Source Sans Pro"/>
            </a:endParaRPr>
          </a:p>
          <a:p>
            <a:pPr marL="0" indent="0">
              <a:buNone/>
            </a:pPr>
            <a:endParaRPr lang="nl-BE" sz="1600" b="1">
              <a:solidFill>
                <a:srgbClr val="92D050"/>
              </a:solidFill>
              <a:latin typeface="Source Sans Pro"/>
            </a:endParaRPr>
          </a:p>
          <a:p>
            <a:pPr marL="0" indent="0">
              <a:buNone/>
            </a:pPr>
            <a:r>
              <a:rPr lang="nl-BE" sz="1600" b="1">
                <a:solidFill>
                  <a:srgbClr val="92D050"/>
                </a:solidFill>
                <a:latin typeface="Source Sans Pro"/>
              </a:rPr>
              <a:t>Kostprijs?</a:t>
            </a:r>
            <a:br>
              <a:rPr lang="nl-BE" sz="1600">
                <a:solidFill>
                  <a:srgbClr val="92D050"/>
                </a:solidFill>
                <a:latin typeface="Source Sans Pro"/>
              </a:rPr>
            </a:br>
            <a:r>
              <a:rPr lang="nl-BE" sz="1600">
                <a:latin typeface="Source Sans Pro"/>
              </a:rPr>
              <a:t>Gratis </a:t>
            </a:r>
            <a:r>
              <a:rPr lang="nl-BE" sz="1600">
                <a:latin typeface="Source Sans Pro"/>
                <a:hlinkClick r:id="rId2"/>
              </a:rPr>
              <a:t>hier</a:t>
            </a:r>
            <a:r>
              <a:rPr lang="nl-BE" sz="1600">
                <a:latin typeface="Source Sans Pro"/>
              </a:rPr>
              <a:t> te ontlenen.</a:t>
            </a:r>
          </a:p>
          <a:p>
            <a:pPr marL="0" indent="0">
              <a:buNone/>
            </a:pPr>
            <a:br>
              <a:rPr lang="nl-BE" sz="1600">
                <a:latin typeface="Source Sans Pro"/>
              </a:rPr>
            </a:br>
            <a:r>
              <a:rPr lang="nl-BE" sz="1600" b="1">
                <a:solidFill>
                  <a:srgbClr val="92D050"/>
                </a:solidFill>
                <a:latin typeface="Source Sans Pro"/>
              </a:rPr>
              <a:t>Meer info?</a:t>
            </a:r>
            <a:br>
              <a:rPr lang="nl-BE" sz="1600">
                <a:solidFill>
                  <a:srgbClr val="92D050"/>
                </a:solidFill>
                <a:latin typeface="Source Sans Pro"/>
              </a:rPr>
            </a:br>
            <a:r>
              <a:rPr lang="nl-BE" sz="1600">
                <a:latin typeface="Source Sans Pro"/>
              </a:rPr>
              <a:t>Tel: 056/44.07.94</a:t>
            </a:r>
            <a:br>
              <a:rPr lang="nl-BE" sz="1600">
                <a:latin typeface="Source Sans Pro"/>
              </a:rPr>
            </a:br>
            <a:r>
              <a:rPr lang="nl-BE" sz="1600">
                <a:effectLst/>
                <a:latin typeface="Source Sans Pro"/>
              </a:rPr>
              <a:t>E-mail: </a:t>
            </a:r>
            <a:r>
              <a:rPr lang="nl-BE" sz="1600" u="sng">
                <a:latin typeface="Source Sans Pro"/>
                <a:hlinkClick r:id="rId3"/>
              </a:rPr>
              <a:t>logo@logoleieland.be</a:t>
            </a:r>
            <a:br>
              <a:rPr lang="nl-BE" sz="1600">
                <a:latin typeface="Source Sans Pro"/>
              </a:rPr>
            </a:br>
            <a:r>
              <a:rPr lang="nl-BE" sz="1600">
                <a:latin typeface="Source Sans Pro"/>
              </a:rPr>
              <a:t>Website: meer informatie vind je </a:t>
            </a:r>
            <a:r>
              <a:rPr lang="nl-BE" sz="1600">
                <a:latin typeface="Source Sans Pro"/>
                <a:hlinkClick r:id="rId2"/>
              </a:rPr>
              <a:t>hier</a:t>
            </a:r>
            <a:r>
              <a:rPr lang="nl-BE"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39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098" name="Picture 2" descr="https://logoleieland.be/sites/default/files/styles/material_picture/public/materials/CO2%20meter_0.jpg?itok=lAEK1hIB&amp;c=9ee3cc26ea542ba3439d065d02f66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647" y="3201510"/>
            <a:ext cx="4003358" cy="300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9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252" y="996133"/>
            <a:ext cx="10515600" cy="5300163"/>
          </a:xfrm>
        </p:spPr>
        <p:txBody>
          <a:bodyPr>
            <a:normAutofit/>
          </a:bodyPr>
          <a:lstStyle/>
          <a:p>
            <a:pPr marL="0" indent="0">
              <a:buNone/>
            </a:pPr>
            <a:r>
              <a:rPr lang="nl-BE" sz="1600">
                <a:latin typeface="Source Sans Pro"/>
              </a:rPr>
              <a:t>Beste docent, directie, medewerker,</a:t>
            </a:r>
            <a:br>
              <a:rPr lang="nl-BE" sz="1600">
                <a:latin typeface="Source Sans Pro"/>
              </a:rPr>
            </a:br>
            <a:br>
              <a:rPr lang="nl-BE" sz="1600">
                <a:latin typeface="Source Sans Pro"/>
              </a:rPr>
            </a:br>
            <a:r>
              <a:rPr lang="nl-BE" sz="1600">
                <a:latin typeface="Source Sans Pro"/>
              </a:rPr>
              <a:t>Bij deze stellen wij graag het aanbod voor om binnen jouw school of klas werk te maken van gezondheid! Uiteraard is dit slechts een greep uit het volledige aanbod van allerhande partners met een aanbod omtrent gezondheid.</a:t>
            </a:r>
          </a:p>
          <a:p>
            <a:pPr marL="0" indent="0">
              <a:buNone/>
            </a:pPr>
            <a:r>
              <a:rPr lang="nl-BE" sz="1600">
                <a:latin typeface="Source Sans Pro"/>
              </a:rPr>
              <a:t>Laat je inspireren door tal van </a:t>
            </a:r>
            <a:r>
              <a:rPr lang="nl-BE" sz="1600" b="1">
                <a:latin typeface="Source Sans Pro"/>
              </a:rPr>
              <a:t>projecten, methodieken, vormingen</a:t>
            </a:r>
            <a:r>
              <a:rPr lang="nl-BE" sz="1600">
                <a:latin typeface="Source Sans Pro"/>
              </a:rPr>
              <a:t>… en verruim je blik op het gezondheidsbeleid op school!</a:t>
            </a:r>
            <a:br>
              <a:rPr lang="nl-BE" sz="1600">
                <a:latin typeface="Source Sans Pro"/>
              </a:rPr>
            </a:br>
            <a:r>
              <a:rPr lang="nl-BE" sz="1600">
                <a:latin typeface="Source Sans Pro"/>
              </a:rPr>
              <a:t>Er is een aparte gids beschikbaar voor zowel het </a:t>
            </a:r>
            <a:r>
              <a:rPr lang="nl-BE" sz="1600" b="1">
                <a:latin typeface="Source Sans Pro"/>
              </a:rPr>
              <a:t>kleuter-, lager-, secundair- als hoger onderwijs</a:t>
            </a:r>
            <a:r>
              <a:rPr lang="nl-BE" sz="1600">
                <a:latin typeface="Source Sans Pro"/>
              </a:rPr>
              <a:t>. Wanneer een methodiek zich specifiek richt naar leerlingen uit het </a:t>
            </a:r>
            <a:r>
              <a:rPr lang="nl-BE" sz="1600" b="1">
                <a:latin typeface="Source Sans Pro"/>
              </a:rPr>
              <a:t>buitengewoon onderwijs,</a:t>
            </a:r>
            <a:r>
              <a:rPr lang="nl-BE" sz="1600">
                <a:latin typeface="Source Sans Pro"/>
              </a:rPr>
              <a:t> dan wordt dit expliciet vermeld.</a:t>
            </a:r>
          </a:p>
          <a:p>
            <a:pPr marL="0" indent="0">
              <a:buNone/>
            </a:pPr>
            <a:r>
              <a:rPr lang="nl-BE" sz="1600">
                <a:latin typeface="Source Sans Pro"/>
              </a:rPr>
              <a:t>Je kan telkens op zoek gaan per thema naar wat je precies zoekt of blader even door de brochure om ideeën op te doen. De volgende </a:t>
            </a:r>
            <a:r>
              <a:rPr lang="nl-BE" sz="1600" b="1">
                <a:latin typeface="Source Sans Pro"/>
              </a:rPr>
              <a:t>thema’s</a:t>
            </a:r>
            <a:r>
              <a:rPr lang="nl-BE" sz="1600">
                <a:latin typeface="Source Sans Pro"/>
              </a:rPr>
              <a:t> kan je terug vinden in de gids:</a:t>
            </a:r>
          </a:p>
          <a:p>
            <a:pPr lvl="1"/>
            <a:r>
              <a:rPr lang="nl-BE" sz="1600" b="1">
                <a:latin typeface="Source Sans Pro"/>
              </a:rPr>
              <a:t>Voeding en beweging</a:t>
            </a:r>
            <a:r>
              <a:rPr lang="nl-BE" sz="1600">
                <a:latin typeface="Source Sans Pro"/>
              </a:rPr>
              <a:t> (werken rond gezonde voeding, bewegingstussendoortjes, sporten, speelimpulsen, tegen gaan van sedentair gedrag…) </a:t>
            </a:r>
          </a:p>
          <a:p>
            <a:pPr lvl="1"/>
            <a:r>
              <a:rPr lang="nl-BE" sz="1600" b="1">
                <a:latin typeface="Source Sans Pro"/>
              </a:rPr>
              <a:t>Mentaal welbevinden </a:t>
            </a:r>
            <a:r>
              <a:rPr lang="nl-BE" sz="1600">
                <a:latin typeface="Source Sans Pro"/>
              </a:rPr>
              <a:t> (versterken van de veerkracht, het welbevinden, praten over gevoelens…) </a:t>
            </a:r>
          </a:p>
          <a:p>
            <a:pPr lvl="1"/>
            <a:r>
              <a:rPr lang="nl-BE" sz="1600" b="1">
                <a:latin typeface="Source Sans Pro"/>
              </a:rPr>
              <a:t>Tabak, alcohol, drugs en gamen</a:t>
            </a:r>
            <a:r>
              <a:rPr lang="nl-BE" sz="1600">
                <a:latin typeface="Source Sans Pro"/>
              </a:rPr>
              <a:t> (maar ook werken aan sociale vaardigheden en versterken van de weerbaarheid bij jonge kinderen) </a:t>
            </a:r>
          </a:p>
          <a:p>
            <a:pPr lvl="1"/>
            <a:r>
              <a:rPr lang="nl-BE" sz="1600" b="1">
                <a:latin typeface="Source Sans Pro"/>
              </a:rPr>
              <a:t>Hygiëne</a:t>
            </a:r>
            <a:r>
              <a:rPr lang="nl-BE" sz="1600">
                <a:latin typeface="Source Sans Pro"/>
              </a:rPr>
              <a:t> (luizen, mond- en tandhygiëne…) </a:t>
            </a:r>
          </a:p>
          <a:p>
            <a:pPr lvl="1"/>
            <a:r>
              <a:rPr lang="nl-BE" sz="1600" b="1">
                <a:latin typeface="Source Sans Pro"/>
              </a:rPr>
              <a:t>Relaties en seksualiteit</a:t>
            </a:r>
            <a:r>
              <a:rPr lang="nl-BE" sz="1600">
                <a:latin typeface="Source Sans Pro"/>
              </a:rPr>
              <a:t> (verliefd zijn, veilig vrijen, (seksueel) grensoverschrijdend gedrag…) </a:t>
            </a:r>
          </a:p>
          <a:p>
            <a:pPr lvl="1"/>
            <a:r>
              <a:rPr lang="nl-BE" sz="1600" b="1">
                <a:latin typeface="Source Sans Pro"/>
              </a:rPr>
              <a:t>Gezondheid en milieu</a:t>
            </a:r>
            <a:r>
              <a:rPr lang="nl-BE" sz="1600">
                <a:latin typeface="Source Sans Pro"/>
              </a:rPr>
              <a:t> (teken, zonnen, binnenmilieu…)</a:t>
            </a:r>
          </a:p>
          <a:p>
            <a:pPr lvl="1"/>
            <a:r>
              <a:rPr lang="nl-BE" sz="1600" b="1">
                <a:latin typeface="Source Sans Pro"/>
              </a:rPr>
              <a:t>Thema-overstijgend</a:t>
            </a:r>
            <a:r>
              <a:rPr lang="nl-BE" sz="1600">
                <a:latin typeface="Source Sans Pro"/>
              </a:rPr>
              <a:t> (gezondheidsbeleid op school, gezond opvoeden…)</a:t>
            </a:r>
          </a:p>
          <a:p>
            <a:pPr lvl="0"/>
            <a:endParaRPr lang="nl-BE" sz="2900">
              <a:latin typeface="Source Sans Pro"/>
            </a:endParaRPr>
          </a:p>
        </p:txBody>
      </p:sp>
      <p:sp>
        <p:nvSpPr>
          <p:cNvPr id="8" name="Rechthoek 7"/>
          <p:cNvSpPr/>
          <p:nvPr/>
        </p:nvSpPr>
        <p:spPr>
          <a:xfrm>
            <a:off x="433252" y="355011"/>
            <a:ext cx="3254375" cy="413385"/>
          </a:xfrm>
          <a:prstGeom prst="rec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BE" sz="2400" b="1">
                <a:latin typeface="Source Sans Pro"/>
              </a:rPr>
              <a:t>INLEIDING</a:t>
            </a:r>
            <a:r>
              <a:rPr lang="nl-BE" b="1"/>
              <a:t> </a:t>
            </a:r>
            <a:endParaRPr lang="nl-BE"/>
          </a:p>
        </p:txBody>
      </p:sp>
      <p:sp>
        <p:nvSpPr>
          <p:cNvPr id="6" name="Tijdelijke aanduiding voor dianummer 5"/>
          <p:cNvSpPr>
            <a:spLocks noGrp="1"/>
          </p:cNvSpPr>
          <p:nvPr>
            <p:ph type="sldNum" sz="quarter" idx="12"/>
          </p:nvPr>
        </p:nvSpPr>
        <p:spPr/>
        <p:txBody>
          <a:bodyPr/>
          <a:lstStyle/>
          <a:p>
            <a:fld id="{7C0F7DF6-0891-4C89-AB79-072BFD111A44}" type="slidenum">
              <a:rPr lang="nl-BE" smtClean="0"/>
              <a:t>4</a:t>
            </a:fld>
            <a:endParaRPr lang="nl-BE"/>
          </a:p>
        </p:txBody>
      </p:sp>
    </p:spTree>
    <p:extLst>
      <p:ext uri="{BB962C8B-B14F-4D97-AF65-F5344CB8AC3E}">
        <p14:creationId xmlns:p14="http://schemas.microsoft.com/office/powerpoint/2010/main" val="2024137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rgbClr val="92D050"/>
                </a:solidFill>
                <a:latin typeface="Source Sans Pro"/>
              </a:rPr>
              <a:t>Warme dagen</a:t>
            </a:r>
            <a:endParaRPr lang="nl-BE">
              <a:latin typeface="Source Sans Pro"/>
            </a:endParaRPr>
          </a:p>
          <a:p>
            <a:pPr marL="0" indent="0">
              <a:buNone/>
            </a:pPr>
            <a:endParaRPr lang="nl-BE" sz="1600" b="1">
              <a:solidFill>
                <a:srgbClr val="92D050"/>
              </a:solidFill>
              <a:latin typeface="Source Sans Pro"/>
            </a:endParaRPr>
          </a:p>
          <a:p>
            <a:pPr marL="0" indent="0">
              <a:buNone/>
            </a:pPr>
            <a:r>
              <a:rPr lang="nl-BE" sz="1600" b="1">
                <a:solidFill>
                  <a:srgbClr val="92D050"/>
                </a:solidFill>
                <a:latin typeface="Source Sans Pro"/>
              </a:rPr>
              <a:t>Wat?</a:t>
            </a:r>
            <a:r>
              <a:rPr lang="nl-BE" sz="1600">
                <a:solidFill>
                  <a:srgbClr val="92D050"/>
                </a:solidFill>
                <a:latin typeface="Source Sans Pro"/>
              </a:rPr>
              <a:t> </a:t>
            </a:r>
            <a:br>
              <a:rPr lang="nl-BE" sz="1600">
                <a:latin typeface="Source Sans Pro"/>
              </a:rPr>
            </a:br>
            <a:r>
              <a:rPr lang="nl-BE" sz="1600">
                <a:latin typeface="Source Sans Pro"/>
              </a:rPr>
              <a:t>Maak als school mee de campagne ‘Warme dagen’ bekend via bijvoorbeeld de affiche, facebookberichten met tips, afbeeldingen…</a:t>
            </a:r>
          </a:p>
          <a:p>
            <a:endParaRPr lang="nl-BE" sz="1600" b="1">
              <a:latin typeface="Source Sans Pro"/>
            </a:endParaRPr>
          </a:p>
          <a:p>
            <a:pPr marL="0" indent="0">
              <a:buNone/>
            </a:pPr>
            <a:r>
              <a:rPr lang="nl-BE" sz="1600" b="1">
                <a:solidFill>
                  <a:srgbClr val="92D050"/>
                </a:solidFill>
                <a:latin typeface="Source Sans Pro"/>
              </a:rPr>
              <a:t>Kostprijs?</a:t>
            </a:r>
            <a:br>
              <a:rPr lang="nl-BE" sz="1600">
                <a:solidFill>
                  <a:srgbClr val="92D050"/>
                </a:solidFill>
                <a:latin typeface="Source Sans Pro"/>
              </a:rPr>
            </a:br>
            <a:r>
              <a:rPr lang="nl-BE" sz="1600">
                <a:latin typeface="Source Sans Pro"/>
              </a:rPr>
              <a:t>Gratis </a:t>
            </a:r>
            <a:r>
              <a:rPr lang="nl-BE" sz="1600">
                <a:latin typeface="Source Sans Pro"/>
                <a:hlinkClick r:id="rId2"/>
              </a:rPr>
              <a:t>hier</a:t>
            </a:r>
            <a:r>
              <a:rPr lang="nl-BE" sz="1600">
                <a:latin typeface="Source Sans Pro"/>
              </a:rPr>
              <a:t> te downloaden en te bestellen. </a:t>
            </a:r>
            <a:br>
              <a:rPr lang="nl-BE" sz="1600">
                <a:latin typeface="Source Sans Pro"/>
              </a:rPr>
            </a:br>
            <a:br>
              <a:rPr lang="nl-BE" sz="1600">
                <a:latin typeface="Source Sans Pro"/>
              </a:rPr>
            </a:br>
            <a:endParaRPr lang="nl-BE" sz="1600">
              <a:latin typeface="Source Sans Pro"/>
            </a:endParaRPr>
          </a:p>
          <a:p>
            <a:pPr marL="0" indent="0">
              <a:buNone/>
            </a:pPr>
            <a:r>
              <a:rPr lang="nl-BE" sz="1600" b="1">
                <a:solidFill>
                  <a:srgbClr val="92D050"/>
                </a:solidFill>
                <a:latin typeface="Source Sans Pro"/>
              </a:rPr>
              <a:t>Meer info?</a:t>
            </a:r>
            <a:br>
              <a:rPr lang="nl-BE" sz="1600">
                <a:solidFill>
                  <a:srgbClr val="92D050"/>
                </a:solidFill>
                <a:latin typeface="Source Sans Pro"/>
              </a:rPr>
            </a:br>
            <a:r>
              <a:rPr lang="nl-BE" sz="1600">
                <a:latin typeface="Source Sans Pro"/>
              </a:rPr>
              <a:t>Tel: 056/44.07.94</a:t>
            </a:r>
            <a:br>
              <a:rPr lang="nl-BE" sz="1600">
                <a:latin typeface="Source Sans Pro"/>
              </a:rPr>
            </a:br>
            <a:r>
              <a:rPr lang="nl-BE" sz="1600">
                <a:effectLst/>
                <a:latin typeface="Source Sans Pro"/>
              </a:rPr>
              <a:t>E-mail: </a:t>
            </a:r>
            <a:r>
              <a:rPr lang="nl-BE" sz="1600" u="sng">
                <a:latin typeface="Source Sans Pro"/>
                <a:hlinkClick r:id="rId3"/>
              </a:rPr>
              <a:t>logo@logoleieland.be</a:t>
            </a:r>
            <a:br>
              <a:rPr lang="nl-BE" sz="1600">
                <a:latin typeface="Source Sans Pro"/>
              </a:rPr>
            </a:br>
            <a:r>
              <a:rPr lang="nl-BE" sz="1600">
                <a:latin typeface="Source Sans Pro"/>
              </a:rPr>
              <a:t>Website: meer informatie vind je </a:t>
            </a:r>
            <a:r>
              <a:rPr lang="nl-BE" sz="1600">
                <a:latin typeface="Source Sans Pro"/>
                <a:hlinkClick r:id="rId2"/>
              </a:rPr>
              <a:t>hier</a:t>
            </a:r>
            <a:r>
              <a:rPr lang="nl-BE" sz="1600">
                <a:latin typeface="Source Sans Pro"/>
              </a:rPr>
              <a:t>.</a:t>
            </a:r>
          </a:p>
          <a:p>
            <a:pPr marL="0" indent="0">
              <a:buNone/>
            </a:pPr>
            <a:endParaRPr lang="nl-BE">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40</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0482" name="Picture 2" descr="Informatieve affiche 'Warme dagen, zorg dragen' voor kinderen | Logo Midden  WV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656" y="2124210"/>
            <a:ext cx="3233241" cy="459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35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fontScale="92500" lnSpcReduction="10000"/>
          </a:bodyPr>
          <a:lstStyle/>
          <a:p>
            <a:pPr marL="0" indent="0">
              <a:buNone/>
            </a:pPr>
            <a:r>
              <a:rPr lang="nl-BE" sz="2600" b="1">
                <a:solidFill>
                  <a:srgbClr val="92D050"/>
                </a:solidFill>
                <a:latin typeface="Source Sans Pro"/>
              </a:rPr>
              <a:t>Wees niet gek, doe de tekencheck</a:t>
            </a:r>
            <a:endParaRPr lang="nl-BE" sz="2600">
              <a:solidFill>
                <a:srgbClr val="92D050"/>
              </a:solidFill>
              <a:latin typeface="Source Sans Pro"/>
            </a:endParaRPr>
          </a:p>
          <a:p>
            <a:pPr marL="0" indent="0">
              <a:buNone/>
            </a:pPr>
            <a:endParaRPr lang="nl-BE">
              <a:latin typeface="Source Sans Pro"/>
            </a:endParaRPr>
          </a:p>
          <a:p>
            <a:pPr marL="0" indent="0">
              <a:buNone/>
            </a:pPr>
            <a:r>
              <a:rPr lang="nl-NL" sz="1700" b="1">
                <a:solidFill>
                  <a:srgbClr val="92D050"/>
                </a:solidFill>
                <a:latin typeface="Source Sans Pro"/>
              </a:rPr>
              <a:t>Wat? </a:t>
            </a:r>
            <a:br>
              <a:rPr lang="nl-NL" sz="1700">
                <a:latin typeface="Source Sans Pro"/>
              </a:rPr>
            </a:br>
            <a:r>
              <a:rPr lang="nl-NL" sz="1700">
                <a:latin typeface="Source Sans Pro"/>
              </a:rPr>
              <a:t>Er zijn heel wat misverstanden omtrent teken, tekenbeten en de ziekte van Lyme. De campagne “Wees niet gek- Doe de tekencheck” wil mogelijke </a:t>
            </a:r>
            <a:r>
              <a:rPr lang="nl-NL" sz="1700" b="1">
                <a:latin typeface="Source Sans Pro"/>
              </a:rPr>
              <a:t>misverstanden corrigeren en informeert </a:t>
            </a:r>
            <a:r>
              <a:rPr lang="nl-NL" sz="1700">
                <a:latin typeface="Source Sans Pro"/>
              </a:rPr>
              <a:t>wat je kan doen om de ziekte van Lyme te voorkomen of te genezen. De campagne besteed aandacht aan 3 duidelijke handelingen die belangrijk zijn voor preventie: </a:t>
            </a:r>
            <a:r>
              <a:rPr lang="nl-NL" sz="1700" b="1">
                <a:latin typeface="Source Sans Pro"/>
              </a:rPr>
              <a:t>controleren, verwijderen en de symptomen opvolgen</a:t>
            </a:r>
            <a:r>
              <a:rPr lang="nl-NL" sz="1700">
                <a:latin typeface="Source Sans Pro"/>
              </a:rPr>
              <a:t>. </a:t>
            </a:r>
            <a:br>
              <a:rPr lang="nl-NL" sz="1700">
                <a:latin typeface="Source Sans Pro"/>
              </a:rPr>
            </a:br>
            <a:r>
              <a:rPr lang="nl-NL" sz="1700">
                <a:latin typeface="Source Sans Pro"/>
              </a:rPr>
              <a:t>Als school is het zeker ook belangrijk om hiervoor voldoende aandacht hebben. Folders, affiches, afbeeldingen en andere educatieve materialen kunnen hierbij van pas komen. Deze zijn te vinden op de website </a:t>
            </a:r>
            <a:r>
              <a:rPr lang="nl-NL" sz="1700">
                <a:latin typeface="Source Sans Pro"/>
                <a:hlinkClick r:id="rId2">
                  <a:extLst>
                    <a:ext uri="{A12FA001-AC4F-418D-AE19-62706E023703}">
                      <ahyp:hlinkClr xmlns:ahyp="http://schemas.microsoft.com/office/drawing/2018/hyperlinkcolor" val="tx"/>
                    </a:ext>
                  </a:extLst>
                </a:hlinkClick>
              </a:rPr>
              <a:t>http://tekenbeten.be/gratis-campagnemateriaal-voor-organisaties</a:t>
            </a:r>
            <a:r>
              <a:rPr lang="nl-NL" sz="1700">
                <a:latin typeface="Source Sans Pro"/>
              </a:rPr>
              <a:t> </a:t>
            </a:r>
          </a:p>
          <a:p>
            <a:pPr marL="0" indent="0">
              <a:buNone/>
            </a:pPr>
            <a:endParaRPr lang="nl-NL" sz="1700" b="1">
              <a:solidFill>
                <a:srgbClr val="92D050"/>
              </a:solidFill>
              <a:latin typeface="Source Sans Pro"/>
            </a:endParaRPr>
          </a:p>
          <a:p>
            <a:pPr marL="0" indent="0">
              <a:buNone/>
            </a:pPr>
            <a:r>
              <a:rPr lang="nl-NL" sz="1700" b="1">
                <a:solidFill>
                  <a:srgbClr val="92D050"/>
                </a:solidFill>
                <a:latin typeface="Source Sans Pro"/>
              </a:rPr>
              <a:t>Kostprijs? </a:t>
            </a:r>
            <a:br>
              <a:rPr lang="nl-NL" sz="1700" b="1">
                <a:solidFill>
                  <a:srgbClr val="92D050"/>
                </a:solidFill>
                <a:latin typeface="Source Sans Pro"/>
              </a:rPr>
            </a:br>
            <a:r>
              <a:rPr lang="nl-NL" sz="1700">
                <a:latin typeface="Source Sans Pro"/>
              </a:rPr>
              <a:t>Gratis: Het educatief materiaal is gratis </a:t>
            </a:r>
            <a:r>
              <a:rPr lang="nl-NL" sz="1700">
                <a:latin typeface="Source Sans Pro"/>
                <a:hlinkClick r:id="rId2"/>
              </a:rPr>
              <a:t>hier</a:t>
            </a:r>
            <a:r>
              <a:rPr lang="nl-NL" sz="1700">
                <a:latin typeface="Source Sans Pro"/>
              </a:rPr>
              <a:t> te downloaden.</a:t>
            </a:r>
          </a:p>
          <a:p>
            <a:pPr marL="0" indent="0">
              <a:buNone/>
            </a:pPr>
            <a:endParaRPr lang="nl-NL" sz="1700">
              <a:latin typeface="Source Sans Pro"/>
            </a:endParaRPr>
          </a:p>
          <a:p>
            <a:pPr marL="0" indent="0">
              <a:buNone/>
            </a:pPr>
            <a:r>
              <a:rPr lang="nl-NL" sz="1700" b="1">
                <a:solidFill>
                  <a:srgbClr val="92D050"/>
                </a:solidFill>
                <a:latin typeface="Source Sans Pro"/>
              </a:rPr>
              <a:t>Meer info? </a:t>
            </a:r>
            <a:br>
              <a:rPr lang="nl-NL" sz="1700">
                <a:latin typeface="Source Sans Pro"/>
              </a:rPr>
            </a:br>
            <a:r>
              <a:rPr lang="nl-NL" sz="1700">
                <a:latin typeface="Source Sans Pro"/>
              </a:rPr>
              <a:t>Telefoon: 056/44.07.94 </a:t>
            </a:r>
            <a:br>
              <a:rPr lang="nl-NL" sz="1700">
                <a:latin typeface="Source Sans Pro"/>
              </a:rPr>
            </a:br>
            <a:r>
              <a:rPr lang="nl-NL" sz="1700">
                <a:latin typeface="Source Sans Pro"/>
              </a:rPr>
              <a:t>E-mail: </a:t>
            </a:r>
            <a:r>
              <a:rPr lang="nl-NL" sz="1700">
                <a:latin typeface="Source Sans Pro"/>
                <a:hlinkClick r:id="rId3"/>
              </a:rPr>
              <a:t>logo@logoleieland.be</a:t>
            </a:r>
            <a:r>
              <a:rPr lang="nl-NL" sz="1700">
                <a:latin typeface="Source Sans Pro"/>
              </a:rPr>
              <a:t> </a:t>
            </a:r>
            <a:br>
              <a:rPr lang="nl-NL" sz="1700">
                <a:latin typeface="Source Sans Pro"/>
              </a:rPr>
            </a:br>
            <a:r>
              <a:rPr lang="nl-NL" sz="1700">
                <a:latin typeface="Source Sans Pro"/>
              </a:rPr>
              <a:t>Website: </a:t>
            </a:r>
            <a:r>
              <a:rPr lang="nl-NL" sz="1700">
                <a:latin typeface="Source Sans Pro"/>
                <a:hlinkClick r:id="rId4"/>
              </a:rPr>
              <a:t>www.tekenbeten.be</a:t>
            </a:r>
            <a:endParaRPr lang="nl-BE" sz="17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41</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1508" name="Picture 4" descr="Gratis campagnemateriaal voor organisaties - Tekenbet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467" y="4336869"/>
            <a:ext cx="3406887" cy="22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9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8062974" cy="5389612"/>
          </a:xfrm>
        </p:spPr>
        <p:txBody>
          <a:bodyPr>
            <a:normAutofit/>
          </a:bodyPr>
          <a:lstStyle/>
          <a:p>
            <a:pPr marL="0" indent="0">
              <a:buNone/>
            </a:pPr>
            <a:r>
              <a:rPr lang="nl-BE" sz="2400" b="1">
                <a:solidFill>
                  <a:srgbClr val="92D050"/>
                </a:solidFill>
                <a:latin typeface="Source Sans Pro"/>
              </a:rPr>
              <a:t>Schijtluizen – reuzeberenklauw en eikenprocessierups</a:t>
            </a:r>
          </a:p>
          <a:p>
            <a:pPr marL="0" indent="0">
              <a:buNone/>
            </a:pPr>
            <a:endParaRPr lang="nl-BE" sz="1600" b="1">
              <a:solidFill>
                <a:srgbClr val="92D050"/>
              </a:solidFill>
              <a:latin typeface="Source Sans Pro"/>
            </a:endParaRPr>
          </a:p>
          <a:p>
            <a:pPr marL="0" indent="0">
              <a:buNone/>
            </a:pPr>
            <a:r>
              <a:rPr lang="nl-BE" sz="1600" b="1">
                <a:solidFill>
                  <a:srgbClr val="92D050"/>
                </a:solidFill>
                <a:latin typeface="Source Sans Pro"/>
              </a:rPr>
              <a:t>Wat?</a:t>
            </a:r>
            <a:r>
              <a:rPr lang="nl-BE" sz="1600">
                <a:solidFill>
                  <a:srgbClr val="92D050"/>
                </a:solidFill>
                <a:latin typeface="Source Sans Pro"/>
              </a:rPr>
              <a:t> </a:t>
            </a:r>
            <a:br>
              <a:rPr lang="nl-BE" sz="1600">
                <a:latin typeface="Source Sans Pro"/>
              </a:rPr>
            </a:br>
            <a:r>
              <a:rPr lang="nl-BE" sz="1600">
                <a:latin typeface="Source Sans Pro"/>
              </a:rPr>
              <a:t>Informatief programma waarin dieren en planten van bij ons getrotseerd worden. Wat gebeurt er wanneer je gebeten, gestoken of geprikt wordt? Twee afleveringen gaan over de </a:t>
            </a:r>
            <a:r>
              <a:rPr lang="nl-BE" sz="1600" u="sng">
                <a:latin typeface="Source Sans Pro"/>
              </a:rPr>
              <a:t>Reuzeberenklauw</a:t>
            </a:r>
            <a:r>
              <a:rPr lang="nl-BE" sz="1600">
                <a:latin typeface="Source Sans Pro"/>
              </a:rPr>
              <a:t> en de </a:t>
            </a:r>
            <a:r>
              <a:rPr lang="nl-BE" sz="1600" u="sng">
                <a:latin typeface="Source Sans Pro"/>
              </a:rPr>
              <a:t>eikenprocessierups</a:t>
            </a:r>
            <a:r>
              <a:rPr lang="nl-BE" sz="1600">
                <a:latin typeface="Source Sans Pro"/>
              </a:rPr>
              <a:t>.</a:t>
            </a:r>
          </a:p>
          <a:p>
            <a:pPr marL="0" indent="0">
              <a:buNone/>
            </a:pPr>
            <a:r>
              <a:rPr lang="nl-BE" sz="1600">
                <a:latin typeface="Source Sans Pro"/>
              </a:rPr>
              <a:t>Dit werd uitgezonden op </a:t>
            </a:r>
            <a:r>
              <a:rPr lang="nl-BE" sz="1600" err="1">
                <a:latin typeface="Source Sans Pro"/>
              </a:rPr>
              <a:t>Ketnet</a:t>
            </a:r>
            <a:r>
              <a:rPr lang="nl-BE" sz="1600">
                <a:latin typeface="Source Sans Pro"/>
              </a:rPr>
              <a:t>, maar is even goed informatief voor oudere leeftijden. </a:t>
            </a:r>
          </a:p>
          <a:p>
            <a:pPr marL="0" indent="0">
              <a:buNone/>
            </a:pPr>
            <a:endParaRPr lang="nl-BE" sz="1600" b="1">
              <a:latin typeface="Source Sans Pro"/>
            </a:endParaRPr>
          </a:p>
          <a:p>
            <a:pPr marL="0" indent="0">
              <a:buNone/>
            </a:pPr>
            <a:r>
              <a:rPr lang="nl-BE" sz="1600" b="1">
                <a:solidFill>
                  <a:srgbClr val="92D050"/>
                </a:solidFill>
                <a:latin typeface="Source Sans Pro"/>
              </a:rPr>
              <a:t>Kostprijs?</a:t>
            </a:r>
            <a:br>
              <a:rPr lang="nl-BE" sz="1600">
                <a:solidFill>
                  <a:srgbClr val="92D050"/>
                </a:solidFill>
                <a:latin typeface="Source Sans Pro"/>
              </a:rPr>
            </a:br>
            <a:r>
              <a:rPr lang="nl-BE" sz="1600">
                <a:latin typeface="Source Sans Pro"/>
              </a:rPr>
              <a:t>Gratis te bekijken via: </a:t>
            </a:r>
          </a:p>
          <a:p>
            <a:pPr marL="0" indent="0">
              <a:buNone/>
            </a:pPr>
            <a:r>
              <a:rPr lang="nl-BE" sz="1600">
                <a:latin typeface="Source Sans Pro"/>
                <a:hlinkClick r:id="rId2"/>
              </a:rPr>
              <a:t>Schijtluizen - Reeks 1: Aflevering 14 – Reuzenberenklauw</a:t>
            </a:r>
            <a:endParaRPr lang="nl-BE" sz="1600">
              <a:latin typeface="Source Sans Pro"/>
            </a:endParaRPr>
          </a:p>
          <a:p>
            <a:pPr marL="0" indent="0">
              <a:buNone/>
            </a:pPr>
            <a:r>
              <a:rPr lang="nl-BE" sz="1600">
                <a:latin typeface="Source Sans Pro"/>
                <a:hlinkClick r:id="rId3" tooltip="https://www.ketnet.be/kijken/s/schijtluizen/1/schijtluizen-s1a11"/>
              </a:rPr>
              <a:t>Schijtluizen - Reeks 1: Aflevering 11 - Eikenprocessierups</a:t>
            </a:r>
            <a:r>
              <a:rPr lang="nl-BE" sz="1600">
                <a:latin typeface="Source Sans Pro"/>
              </a:rPr>
              <a:t> </a:t>
            </a:r>
          </a:p>
          <a:p>
            <a:pPr marL="0" indent="0">
              <a:buNone/>
            </a:pPr>
            <a:endParaRPr lang="nl-BE" sz="1600">
              <a:latin typeface="Source Sans Pro"/>
            </a:endParaRPr>
          </a:p>
          <a:p>
            <a:pPr marL="0" indent="0">
              <a:buNone/>
            </a:pPr>
            <a:r>
              <a:rPr lang="nl-BE" sz="1600" b="1">
                <a:solidFill>
                  <a:srgbClr val="92D050"/>
                </a:solidFill>
                <a:latin typeface="Source Sans Pro"/>
              </a:rPr>
              <a:t>Meer info?</a:t>
            </a:r>
            <a:br>
              <a:rPr lang="nl-BE" sz="1600" b="1">
                <a:solidFill>
                  <a:srgbClr val="92D050"/>
                </a:solidFill>
                <a:latin typeface="Source Sans Pro"/>
              </a:rPr>
            </a:br>
            <a:r>
              <a:rPr lang="nl-BE" sz="1600">
                <a:latin typeface="Source Sans Pro"/>
              </a:rPr>
              <a:t>Website: meer informatie vind je </a:t>
            </a:r>
            <a:r>
              <a:rPr lang="nl-BE" sz="1600">
                <a:latin typeface="Source Sans Pro"/>
                <a:hlinkClick r:id="rId4">
                  <a:extLst>
                    <a:ext uri="{A12FA001-AC4F-418D-AE19-62706E023703}">
                      <ahyp:hlinkClr xmlns:ahyp="http://schemas.microsoft.com/office/drawing/2018/hyperlinkcolor" val="tx"/>
                    </a:ext>
                  </a:extLst>
                </a:hlinkClick>
              </a:rPr>
              <a:t>hier</a:t>
            </a:r>
            <a:r>
              <a:rPr lang="nl-BE" sz="1600">
                <a:latin typeface="Source Sans Pro"/>
              </a:rPr>
              <a:t>. </a:t>
            </a:r>
            <a:br>
              <a:rPr lang="nl-BE" sz="1600">
                <a:solidFill>
                  <a:srgbClr val="92D050"/>
                </a:solidFill>
                <a:latin typeface="Source Sans Pro"/>
              </a:rPr>
            </a:br>
            <a:endParaRPr lang="nl-BE" sz="16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42</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146" name="Picture 2" descr="Schijtluizen - Aflevering 14 (Seizoen 1) | VRT 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272" y="3588553"/>
            <a:ext cx="4524375" cy="25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23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5612448"/>
          </a:xfrm>
        </p:spPr>
        <p:txBody>
          <a:bodyPr>
            <a:normAutofit/>
          </a:bodyPr>
          <a:lstStyle/>
          <a:p>
            <a:pPr marL="0" indent="0">
              <a:buNone/>
            </a:pPr>
            <a:r>
              <a:rPr lang="nl-BE" sz="2400" b="1">
                <a:solidFill>
                  <a:srgbClr val="92D050"/>
                </a:solidFill>
                <a:latin typeface="Source Sans Pro"/>
              </a:rPr>
              <a:t>Gezondheidsstraat 13</a:t>
            </a:r>
            <a:endParaRPr lang="nl-BE" sz="2400">
              <a:solidFill>
                <a:srgbClr val="92D050"/>
              </a:solidFill>
              <a:latin typeface="Source Sans Pro"/>
            </a:endParaRPr>
          </a:p>
          <a:p>
            <a:pPr marL="0" indent="0">
              <a:buNone/>
            </a:pPr>
            <a:endParaRPr lang="nl-BE">
              <a:latin typeface="Source Sans Pro"/>
            </a:endParaRPr>
          </a:p>
          <a:p>
            <a:pPr marL="0" indent="0">
              <a:buNone/>
            </a:pPr>
            <a:r>
              <a:rPr lang="nl-NL" sz="1600" b="1">
                <a:solidFill>
                  <a:srgbClr val="92D050"/>
                </a:solidFill>
                <a:latin typeface="Source Sans Pro"/>
              </a:rPr>
              <a:t>Wat?</a:t>
            </a:r>
            <a:br>
              <a:rPr lang="nl-NL" sz="1600">
                <a:latin typeface="Source Sans Pro"/>
              </a:rPr>
            </a:br>
            <a:r>
              <a:rPr lang="nl-NL" sz="1600">
                <a:latin typeface="Source Sans Pro"/>
              </a:rPr>
              <a:t>Het spel laat de spelers nadenken over de </a:t>
            </a:r>
            <a:r>
              <a:rPr lang="nl-NL" sz="1600" b="1">
                <a:latin typeface="Source Sans Pro"/>
              </a:rPr>
              <a:t>gevaren in het binnenmilieu van hun woning</a:t>
            </a:r>
            <a:r>
              <a:rPr lang="nl-NL" sz="1600">
                <a:latin typeface="Source Sans Pro"/>
              </a:rPr>
              <a:t>. Aan de hand van vragen doorlopen ze alle kamers van het huis. Volgende onderwerpen en vragen komen daarbij aan bod: </a:t>
            </a:r>
          </a:p>
          <a:p>
            <a:pPr marL="1343025"/>
            <a:r>
              <a:rPr lang="nl-NL" sz="1600">
                <a:latin typeface="Source Sans Pro"/>
              </a:rPr>
              <a:t>Wat met vocht en schimmel in de woning? </a:t>
            </a:r>
          </a:p>
          <a:p>
            <a:pPr marL="1343025"/>
            <a:r>
              <a:rPr lang="nl-NL" sz="1600">
                <a:latin typeface="Source Sans Pro"/>
              </a:rPr>
              <a:t>Hoe ga je best om met asbest? </a:t>
            </a:r>
          </a:p>
          <a:p>
            <a:pPr marL="1343025"/>
            <a:r>
              <a:rPr lang="nl-NL" sz="1600">
                <a:latin typeface="Source Sans Pro"/>
              </a:rPr>
              <a:t>Hoe vermijd je CO-vergiftiging? </a:t>
            </a:r>
          </a:p>
          <a:p>
            <a:pPr marL="1343025"/>
            <a:r>
              <a:rPr lang="nl-NL" sz="1600">
                <a:latin typeface="Source Sans Pro"/>
              </a:rPr>
              <a:t>Waarom is ventilatie zo belangrijk? </a:t>
            </a:r>
          </a:p>
          <a:p>
            <a:pPr marL="0" indent="0">
              <a:buNone/>
            </a:pPr>
            <a:endParaRPr lang="nl-NL" sz="1600" b="1">
              <a:solidFill>
                <a:srgbClr val="92D050"/>
              </a:solidFill>
              <a:latin typeface="Source Sans Pro"/>
            </a:endParaRPr>
          </a:p>
          <a:p>
            <a:pPr marL="0" indent="0">
              <a:buNone/>
            </a:pPr>
            <a:r>
              <a:rPr lang="nl-NL" sz="1600" b="1">
                <a:solidFill>
                  <a:srgbClr val="92D050"/>
                </a:solidFill>
                <a:latin typeface="Source Sans Pro"/>
              </a:rPr>
              <a:t>Kostprijs? </a:t>
            </a:r>
            <a:br>
              <a:rPr lang="nl-NL" sz="1600" b="1">
                <a:solidFill>
                  <a:srgbClr val="92D050"/>
                </a:solidFill>
                <a:latin typeface="Source Sans Pro"/>
              </a:rPr>
            </a:br>
            <a:r>
              <a:rPr lang="nl-NL" sz="1600">
                <a:latin typeface="Source Sans Pro"/>
              </a:rPr>
              <a:t>Gratis </a:t>
            </a:r>
            <a:r>
              <a:rPr lang="nl-NL" sz="1600">
                <a:latin typeface="Source Sans Pro"/>
                <a:hlinkClick r:id="rId2"/>
              </a:rPr>
              <a:t>hier</a:t>
            </a:r>
            <a:r>
              <a:rPr lang="nl-NL" sz="1600">
                <a:latin typeface="Source Sans Pro"/>
              </a:rPr>
              <a:t> te ontlenen bij Logo Leieland of aan te kopen voor 15 euro. </a:t>
            </a:r>
          </a:p>
          <a:p>
            <a:pPr marL="0" indent="0">
              <a:buNone/>
            </a:pPr>
            <a:br>
              <a:rPr lang="nl-NL" sz="1600" b="1">
                <a:solidFill>
                  <a:srgbClr val="92D050"/>
                </a:solidFill>
                <a:latin typeface="Source Sans Pro"/>
              </a:rPr>
            </a:br>
            <a:r>
              <a:rPr lang="nl-NL" sz="1600" b="1">
                <a:solidFill>
                  <a:srgbClr val="92D050"/>
                </a:solidFill>
                <a:latin typeface="Source Sans Pro"/>
              </a:rPr>
              <a:t>Meer info? </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3"/>
              </a:rPr>
              <a:t>logo@logoleieland.be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4"/>
              </a:rPr>
              <a:t>hier</a:t>
            </a:r>
            <a:r>
              <a:rPr lang="nl-NL"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43</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4" name="Picture 2" descr="https://logoleieland.be/sites/default/files/styles/material_picture/public/materials/Gezondheidsstraat%2013_0.jpg?itok=XHSwX7SL&amp;c=9ee3cc26ea542ba3439d065d02f66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4435474"/>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9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6869" y="926464"/>
            <a:ext cx="9292334" cy="5612448"/>
          </a:xfrm>
        </p:spPr>
        <p:txBody>
          <a:bodyPr>
            <a:normAutofit/>
          </a:bodyPr>
          <a:lstStyle/>
          <a:p>
            <a:pPr marL="0" indent="0">
              <a:buNone/>
            </a:pPr>
            <a:r>
              <a:rPr lang="nl-NL" sz="2400" b="1">
                <a:solidFill>
                  <a:srgbClr val="92D050"/>
                </a:solidFill>
                <a:latin typeface="Source Sans Pro"/>
              </a:rPr>
              <a:t>Gezondheidsrally</a:t>
            </a:r>
          </a:p>
          <a:p>
            <a:pPr marL="0" indent="0">
              <a:buNone/>
            </a:pPr>
            <a:endParaRPr lang="nl-BE">
              <a:latin typeface="Source Sans Pro"/>
            </a:endParaRPr>
          </a:p>
          <a:p>
            <a:pPr marL="0" indent="0">
              <a:buNone/>
            </a:pPr>
            <a:r>
              <a:rPr lang="nl-NL" sz="1600" b="1">
                <a:solidFill>
                  <a:srgbClr val="92D050"/>
                </a:solidFill>
                <a:latin typeface="Source Sans Pro"/>
              </a:rPr>
              <a:t>Wat?</a:t>
            </a:r>
            <a:br>
              <a:rPr lang="nl-NL" sz="1600">
                <a:latin typeface="Source Sans Pro"/>
              </a:rPr>
            </a:br>
            <a:r>
              <a:rPr lang="nl-NL" sz="1600">
                <a:latin typeface="Source Sans Pro"/>
              </a:rPr>
              <a:t>De gezondheidsrally is een quiz waarbij je al wandelend tips en adviezen over het thema Gezondheid en Milieu leert. Je kan de rally apart organiseren, maar hij kan ook deel uitmaken van een gezondheidsproject of versterkt worden door een andere actie.</a:t>
            </a:r>
            <a:endParaRPr lang="nl-NL" sz="1600" b="1">
              <a:solidFill>
                <a:srgbClr val="92D050"/>
              </a:solidFill>
              <a:latin typeface="Source Sans Pro"/>
            </a:endParaRPr>
          </a:p>
          <a:p>
            <a:pPr marL="0" indent="0">
              <a:buNone/>
            </a:pPr>
            <a:endParaRPr lang="nl-NL" sz="1600" b="1">
              <a:solidFill>
                <a:srgbClr val="92D050"/>
              </a:solidFill>
              <a:latin typeface="Source Sans Pro"/>
            </a:endParaRPr>
          </a:p>
          <a:p>
            <a:pPr marL="0" indent="0">
              <a:buNone/>
            </a:pPr>
            <a:r>
              <a:rPr lang="nl-NL" sz="1600" b="1">
                <a:solidFill>
                  <a:srgbClr val="92D050"/>
                </a:solidFill>
                <a:latin typeface="Source Sans Pro"/>
              </a:rPr>
              <a:t>Kostprijs? </a:t>
            </a:r>
            <a:br>
              <a:rPr lang="nl-NL" sz="1600" b="1">
                <a:solidFill>
                  <a:srgbClr val="92D050"/>
                </a:solidFill>
                <a:latin typeface="Source Sans Pro"/>
              </a:rPr>
            </a:br>
            <a:r>
              <a:rPr lang="nl-NL" sz="1600">
                <a:latin typeface="Source Sans Pro"/>
              </a:rPr>
              <a:t>Gratis </a:t>
            </a:r>
            <a:r>
              <a:rPr lang="nl-NL" sz="1600">
                <a:latin typeface="Source Sans Pro"/>
                <a:hlinkClick r:id="rId2"/>
              </a:rPr>
              <a:t>hier</a:t>
            </a:r>
            <a:r>
              <a:rPr lang="nl-NL" sz="1600">
                <a:latin typeface="Source Sans Pro"/>
              </a:rPr>
              <a:t> te downloaden.</a:t>
            </a:r>
          </a:p>
          <a:p>
            <a:pPr marL="0" indent="0">
              <a:buNone/>
            </a:pPr>
            <a:br>
              <a:rPr lang="nl-NL" sz="1600" b="1">
                <a:solidFill>
                  <a:srgbClr val="92D050"/>
                </a:solidFill>
                <a:latin typeface="Source Sans Pro"/>
              </a:rPr>
            </a:br>
            <a:r>
              <a:rPr lang="nl-NL" sz="1600" b="1">
                <a:solidFill>
                  <a:srgbClr val="92D050"/>
                </a:solidFill>
                <a:latin typeface="Source Sans Pro"/>
              </a:rPr>
              <a:t>Meer info? </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3"/>
              </a:rPr>
              <a:t>logo@logoleieland.be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4"/>
              </a:rPr>
              <a:t>hier</a:t>
            </a:r>
            <a:r>
              <a:rPr lang="nl-NL"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44</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6" name="Afbeelding 5">
            <a:extLst>
              <a:ext uri="{FF2B5EF4-FFF2-40B4-BE49-F238E27FC236}">
                <a16:creationId xmlns:a16="http://schemas.microsoft.com/office/drawing/2014/main" id="{00FD64ED-86BC-1CE0-6B36-BD29BC1387A0}"/>
              </a:ext>
            </a:extLst>
          </p:cNvPr>
          <p:cNvPicPr>
            <a:picLocks noChangeAspect="1"/>
          </p:cNvPicPr>
          <p:nvPr/>
        </p:nvPicPr>
        <p:blipFill>
          <a:blip r:embed="rId5"/>
          <a:stretch>
            <a:fillRect/>
          </a:stretch>
        </p:blipFill>
        <p:spPr>
          <a:xfrm>
            <a:off x="6619763" y="4159568"/>
            <a:ext cx="3771900" cy="1962150"/>
          </a:xfrm>
          <a:prstGeom prst="rect">
            <a:avLst/>
          </a:prstGeom>
        </p:spPr>
      </p:pic>
    </p:spTree>
    <p:extLst>
      <p:ext uri="{BB962C8B-B14F-4D97-AF65-F5344CB8AC3E}">
        <p14:creationId xmlns:p14="http://schemas.microsoft.com/office/powerpoint/2010/main" val="4100024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6869" y="926464"/>
            <a:ext cx="9292334" cy="5612448"/>
          </a:xfrm>
        </p:spPr>
        <p:txBody>
          <a:bodyPr>
            <a:normAutofit/>
          </a:bodyPr>
          <a:lstStyle/>
          <a:p>
            <a:pPr marL="0" indent="0">
              <a:buNone/>
            </a:pPr>
            <a:r>
              <a:rPr lang="nl-NL" sz="2400" b="1">
                <a:solidFill>
                  <a:srgbClr val="92D050"/>
                </a:solidFill>
                <a:latin typeface="Source Sans Pro"/>
              </a:rPr>
              <a:t>Ventileren</a:t>
            </a:r>
          </a:p>
          <a:p>
            <a:pPr marL="0" indent="0">
              <a:buNone/>
            </a:pPr>
            <a:endParaRPr lang="nl-BE">
              <a:latin typeface="Source Sans Pro"/>
            </a:endParaRPr>
          </a:p>
          <a:p>
            <a:pPr marL="0" indent="0">
              <a:buNone/>
            </a:pPr>
            <a:r>
              <a:rPr lang="nl-NL" sz="1600" b="1">
                <a:solidFill>
                  <a:srgbClr val="92D050"/>
                </a:solidFill>
                <a:latin typeface="Source Sans Pro"/>
              </a:rPr>
              <a:t>Wat?</a:t>
            </a:r>
            <a:br>
              <a:rPr lang="nl-NL" sz="1600">
                <a:latin typeface="Source Sans Pro"/>
              </a:rPr>
            </a:br>
            <a:r>
              <a:rPr lang="nl-NL" sz="1600">
                <a:latin typeface="Source Sans Pro"/>
              </a:rPr>
              <a:t>In deze luchtige aflevering bespreken we (onder andere) hoe vaak je je ramen moet openzetten om de lucht in je huis gezond te houden. En wist je dat zelfs een kast een uitstoot heeft?</a:t>
            </a:r>
          </a:p>
          <a:p>
            <a:pPr marL="0" indent="0">
              <a:buNone/>
            </a:pPr>
            <a:endParaRPr lang="nl-NL" sz="1600" b="1">
              <a:solidFill>
                <a:srgbClr val="92D050"/>
              </a:solidFill>
              <a:latin typeface="Source Sans Pro"/>
            </a:endParaRPr>
          </a:p>
          <a:p>
            <a:pPr marL="0" indent="0">
              <a:buNone/>
            </a:pPr>
            <a:endParaRPr lang="nl-NL" sz="1600" b="1">
              <a:solidFill>
                <a:srgbClr val="92D050"/>
              </a:solidFill>
              <a:latin typeface="Source Sans Pro"/>
            </a:endParaRPr>
          </a:p>
          <a:p>
            <a:pPr marL="0" indent="0">
              <a:buNone/>
            </a:pPr>
            <a:r>
              <a:rPr lang="nl-NL" sz="1600" b="1">
                <a:solidFill>
                  <a:srgbClr val="92D050"/>
                </a:solidFill>
                <a:latin typeface="Source Sans Pro"/>
              </a:rPr>
              <a:t>Kostprijs? </a:t>
            </a:r>
            <a:br>
              <a:rPr lang="nl-NL" sz="1600" b="1">
                <a:solidFill>
                  <a:srgbClr val="92D050"/>
                </a:solidFill>
                <a:latin typeface="Source Sans Pro"/>
              </a:rPr>
            </a:br>
            <a:r>
              <a:rPr lang="nl-NL" sz="1600">
                <a:latin typeface="Source Sans Pro"/>
              </a:rPr>
              <a:t>Gratis </a:t>
            </a:r>
            <a:r>
              <a:rPr lang="nl-NL" sz="1600">
                <a:latin typeface="Source Sans Pro"/>
                <a:hlinkClick r:id="rId2"/>
              </a:rPr>
              <a:t>hier</a:t>
            </a:r>
            <a:r>
              <a:rPr lang="nl-NL" sz="1600">
                <a:latin typeface="Source Sans Pro"/>
              </a:rPr>
              <a:t> te downloaden.</a:t>
            </a:r>
          </a:p>
          <a:p>
            <a:pPr marL="0" indent="0">
              <a:buNone/>
            </a:pPr>
            <a:br>
              <a:rPr lang="nl-NL" sz="1600" b="1">
                <a:solidFill>
                  <a:srgbClr val="92D050"/>
                </a:solidFill>
                <a:latin typeface="Source Sans Pro"/>
              </a:rPr>
            </a:br>
            <a:r>
              <a:rPr lang="nl-NL" sz="1600" b="1">
                <a:solidFill>
                  <a:srgbClr val="92D050"/>
                </a:solidFill>
                <a:latin typeface="Source Sans Pro"/>
              </a:rPr>
              <a:t>Meer info? </a:t>
            </a:r>
            <a:br>
              <a:rPr lang="nl-NL" sz="1600">
                <a:latin typeface="Source Sans Pro"/>
              </a:rPr>
            </a:br>
            <a:r>
              <a:rPr lang="nl-NL" sz="1600">
                <a:latin typeface="Source Sans Pro"/>
              </a:rPr>
              <a:t>Telefoon: 056/44.07.94 </a:t>
            </a:r>
            <a:br>
              <a:rPr lang="nl-NL" sz="1600">
                <a:latin typeface="Source Sans Pro"/>
              </a:rPr>
            </a:br>
            <a:r>
              <a:rPr lang="nl-NL" sz="1600">
                <a:latin typeface="Source Sans Pro"/>
              </a:rPr>
              <a:t>E-mail: </a:t>
            </a:r>
            <a:r>
              <a:rPr lang="nl-NL" sz="1600">
                <a:latin typeface="Source Sans Pro"/>
                <a:hlinkClick r:id="rId3"/>
              </a:rPr>
              <a:t>logo@logoleieland.be</a:t>
            </a:r>
            <a:r>
              <a:rPr lang="nl-NL" sz="1600">
                <a:latin typeface="Source Sans Pro"/>
              </a:rPr>
              <a:t> </a:t>
            </a:r>
            <a:br>
              <a:rPr lang="nl-NL" sz="1600">
                <a:latin typeface="Source Sans Pro"/>
              </a:rPr>
            </a:br>
            <a:r>
              <a:rPr lang="nl-NL" sz="1600">
                <a:latin typeface="Source Sans Pro"/>
              </a:rPr>
              <a:t>Website: meer informatie vind je </a:t>
            </a:r>
            <a:r>
              <a:rPr lang="nl-NL" sz="1600">
                <a:latin typeface="Source Sans Pro"/>
                <a:hlinkClick r:id="rId4"/>
              </a:rPr>
              <a:t>hier</a:t>
            </a:r>
            <a:r>
              <a:rPr lang="nl-NL" sz="16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45</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92D050"/>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      GEZONDHEID EN MILIEU</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92D050"/>
          </a:solidFill>
          <a:ln>
            <a:solidFill>
              <a:srgbClr val="92D05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Tree>
    <p:extLst>
      <p:ext uri="{BB962C8B-B14F-4D97-AF65-F5344CB8AC3E}">
        <p14:creationId xmlns:p14="http://schemas.microsoft.com/office/powerpoint/2010/main" val="2532517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6" y="743902"/>
            <a:ext cx="9292334" cy="4915217"/>
          </a:xfrm>
        </p:spPr>
        <p:txBody>
          <a:bodyPr>
            <a:normAutofit/>
          </a:bodyPr>
          <a:lstStyle/>
          <a:p>
            <a:pPr marL="0" indent="0">
              <a:buNone/>
            </a:pPr>
            <a:r>
              <a:rPr lang="nl-BE" sz="2400" b="1">
                <a:solidFill>
                  <a:schemeClr val="accent2"/>
                </a:solidFill>
                <a:latin typeface="Source Sans Pro"/>
              </a:rPr>
              <a:t>Gezonde school</a:t>
            </a:r>
            <a:endParaRPr lang="nl-BE" sz="2400">
              <a:solidFill>
                <a:schemeClr val="accent2"/>
              </a:solidFill>
              <a:latin typeface="Source Sans Pro"/>
            </a:endParaRPr>
          </a:p>
          <a:p>
            <a:pPr marL="0" indent="0">
              <a:buNone/>
            </a:pPr>
            <a:endParaRPr lang="nl-BE">
              <a:latin typeface="Source Sans Pro"/>
            </a:endParaRPr>
          </a:p>
          <a:p>
            <a:pPr marL="0" indent="0">
              <a:buNone/>
            </a:pPr>
            <a:r>
              <a:rPr lang="nl-BE" sz="1600" b="1">
                <a:solidFill>
                  <a:schemeClr val="accent2"/>
                </a:solidFill>
                <a:latin typeface="Source Sans Pro"/>
              </a:rPr>
              <a:t>Wat? </a:t>
            </a:r>
            <a:br>
              <a:rPr lang="nl-BE" sz="1600" b="1">
                <a:latin typeface="Source Sans Pro"/>
              </a:rPr>
            </a:br>
            <a:r>
              <a:rPr lang="nl-NL" sz="1600">
                <a:latin typeface="Source Sans Pro"/>
              </a:rPr>
              <a:t>Gezonde school is de website met alle informatie die van belang is bij het uitwerken van een </a:t>
            </a:r>
            <a:r>
              <a:rPr lang="nl-NL" sz="1600" b="1">
                <a:latin typeface="Source Sans Pro"/>
              </a:rPr>
              <a:t>gezondheidsbeleid op school</a:t>
            </a:r>
            <a:r>
              <a:rPr lang="nl-NL" sz="1600">
                <a:latin typeface="Source Sans Pro"/>
              </a:rPr>
              <a:t>. Je kan er ondersteunende </a:t>
            </a:r>
            <a:r>
              <a:rPr lang="nl-NL" sz="1600" b="1">
                <a:latin typeface="Source Sans Pro"/>
              </a:rPr>
              <a:t>instrumenten</a:t>
            </a:r>
            <a:r>
              <a:rPr lang="nl-NL" sz="1600">
                <a:latin typeface="Source Sans Pro"/>
              </a:rPr>
              <a:t> terugvinden voor de opmaak van je beleid, nieuwsitems en een overzicht van kwalitatieve pakketten en materialen. </a:t>
            </a:r>
          </a:p>
          <a:p>
            <a:pPr marL="0" indent="0">
              <a:buNone/>
            </a:pPr>
            <a:endParaRPr lang="nl-NL" sz="1600" b="1">
              <a:solidFill>
                <a:schemeClr val="accent2"/>
              </a:solidFill>
              <a:latin typeface="Source Sans Pro"/>
            </a:endParaRPr>
          </a:p>
          <a:p>
            <a:pPr marL="0" indent="0">
              <a:buNone/>
            </a:pPr>
            <a:r>
              <a:rPr lang="nl-NL" sz="1600" b="1">
                <a:solidFill>
                  <a:schemeClr val="accent2"/>
                </a:solidFill>
                <a:latin typeface="Source Sans Pro"/>
              </a:rPr>
              <a:t>Meer info? </a:t>
            </a:r>
            <a:br>
              <a:rPr lang="nl-NL" sz="1600">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2"/>
              </a:rPr>
              <a:t>logo@logoleieland.be</a:t>
            </a:r>
            <a:br>
              <a:rPr lang="nl-NL" sz="1600">
                <a:latin typeface="Source Sans Pro"/>
              </a:rPr>
            </a:br>
            <a:r>
              <a:rPr lang="nl-NL" sz="1600">
                <a:latin typeface="Source Sans Pro"/>
              </a:rPr>
              <a:t>Website: </a:t>
            </a:r>
            <a:r>
              <a:rPr lang="nl-NL" sz="1600">
                <a:latin typeface="Source Sans Pro"/>
                <a:hlinkClick r:id="rId3"/>
              </a:rPr>
              <a:t>www.gezondeschool.be</a:t>
            </a:r>
            <a:r>
              <a:rPr lang="nl-NL" sz="1600">
                <a:latin typeface="Source Sans Pro"/>
              </a:rPr>
              <a:t> </a:t>
            </a:r>
            <a:endParaRPr lang="nl-BE" sz="16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chemeClr val="accent2"/>
          </a:solidFill>
          <a:ln w="1270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THEMA-OVERSTIJGEND</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BELEIDSMATERIAAL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26626" name="Picture 2" descr="Wat is een gezondheidsbeleid op school? | Gezond Le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35" y="2993550"/>
            <a:ext cx="5462119" cy="386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41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47</a:t>
            </a:fld>
            <a:endParaRPr lang="nl-BE"/>
          </a:p>
        </p:txBody>
      </p:sp>
      <p:pic>
        <p:nvPicPr>
          <p:cNvPr id="5" name="Afbeelding 4" descr="Afbeelding met tekst&#10;&#10;Automatisch gegenereerde beschrijving"/>
          <p:cNvPicPr/>
          <p:nvPr/>
        </p:nvPicPr>
        <p:blipFill>
          <a:blip r:embed="rId2">
            <a:extLst>
              <a:ext uri="{28A0092B-C50C-407E-A947-70E740481C1C}">
                <a14:useLocalDpi xmlns:a14="http://schemas.microsoft.com/office/drawing/2010/main" val="0"/>
              </a:ext>
            </a:extLst>
          </a:blip>
          <a:stretch>
            <a:fillRect/>
          </a:stretch>
        </p:blipFill>
        <p:spPr>
          <a:xfrm>
            <a:off x="0" y="-629920"/>
            <a:ext cx="12237720" cy="7595553"/>
          </a:xfrm>
          <a:prstGeom prst="rect">
            <a:avLst/>
          </a:prstGeom>
        </p:spPr>
      </p:pic>
    </p:spTree>
    <p:extLst>
      <p:ext uri="{BB962C8B-B14F-4D97-AF65-F5344CB8AC3E}">
        <p14:creationId xmlns:p14="http://schemas.microsoft.com/office/powerpoint/2010/main" val="374179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252" y="996133"/>
            <a:ext cx="10515600" cy="5463449"/>
          </a:xfrm>
        </p:spPr>
        <p:txBody>
          <a:bodyPr>
            <a:normAutofit fontScale="55000" lnSpcReduction="20000"/>
          </a:bodyPr>
          <a:lstStyle/>
          <a:p>
            <a:pPr marL="0" indent="0">
              <a:buNone/>
            </a:pPr>
            <a:r>
              <a:rPr lang="nl-BE" sz="2900">
                <a:latin typeface="Source Sans Pro"/>
              </a:rPr>
              <a:t>In de rechter bovenhoek is telkens aangeduid om welk soort interventie het gaat: </a:t>
            </a:r>
          </a:p>
          <a:p>
            <a:pPr lvl="1"/>
            <a:r>
              <a:rPr lang="nl-BE" sz="2900" b="1">
                <a:latin typeface="Source Sans Pro"/>
              </a:rPr>
              <a:t>Educatief materiaal</a:t>
            </a:r>
            <a:r>
              <a:rPr lang="nl-BE" sz="2900">
                <a:latin typeface="Source Sans Pro"/>
              </a:rPr>
              <a:t> (spelmateriaal, methodieken te gebruiken in de klas of school, lesmateriaal…) </a:t>
            </a:r>
          </a:p>
          <a:p>
            <a:pPr lvl="1"/>
            <a:r>
              <a:rPr lang="nl-BE" sz="2900" b="1">
                <a:latin typeface="Source Sans Pro"/>
              </a:rPr>
              <a:t>Projecten</a:t>
            </a:r>
            <a:r>
              <a:rPr lang="nl-BE" sz="2900">
                <a:latin typeface="Source Sans Pro"/>
              </a:rPr>
              <a:t> (projecten binnen je school of klas) </a:t>
            </a:r>
          </a:p>
          <a:p>
            <a:pPr lvl="1"/>
            <a:r>
              <a:rPr lang="nl-BE" sz="2900" b="1">
                <a:latin typeface="Source Sans Pro"/>
              </a:rPr>
              <a:t>Vormingen</a:t>
            </a:r>
            <a:r>
              <a:rPr lang="nl-BE" sz="2900">
                <a:latin typeface="Source Sans Pro"/>
              </a:rPr>
              <a:t> (vormingen voor leerkrachten, directie, zorgcoördinatoren om zelf aan de slag te gaan rond een specifiek thema) </a:t>
            </a:r>
          </a:p>
          <a:p>
            <a:pPr lvl="1"/>
            <a:r>
              <a:rPr lang="nl-BE" sz="2900" b="1">
                <a:latin typeface="Source Sans Pro"/>
              </a:rPr>
              <a:t>Workshop</a:t>
            </a:r>
            <a:r>
              <a:rPr lang="nl-BE" sz="2900">
                <a:latin typeface="Source Sans Pro"/>
              </a:rPr>
              <a:t> (workshop gericht naar leerlingen, ouders…) </a:t>
            </a:r>
          </a:p>
          <a:p>
            <a:pPr lvl="1"/>
            <a:r>
              <a:rPr lang="nl-BE" sz="2900" b="1">
                <a:latin typeface="Source Sans Pro"/>
              </a:rPr>
              <a:t>Beleidsmateriaal</a:t>
            </a:r>
            <a:r>
              <a:rPr lang="nl-BE" sz="2900">
                <a:latin typeface="Source Sans Pro"/>
              </a:rPr>
              <a:t> (ondersteuningsmethodiek in de uitbouw van een breder gezondheidsbeleid op school of in de klas) </a:t>
            </a:r>
          </a:p>
          <a:p>
            <a:pPr lvl="1"/>
            <a:r>
              <a:rPr lang="nl-BE" sz="2900" b="1">
                <a:latin typeface="Source Sans Pro"/>
              </a:rPr>
              <a:t>Ondersteuning</a:t>
            </a:r>
            <a:r>
              <a:rPr lang="nl-BE" sz="2900">
                <a:latin typeface="Source Sans Pro"/>
              </a:rPr>
              <a:t> (achtergrondinformatie voor de leerkracht, extra ondersteuning voor ouders, …)</a:t>
            </a:r>
          </a:p>
          <a:p>
            <a:pPr marL="0" indent="0">
              <a:buNone/>
            </a:pPr>
            <a:endParaRPr lang="nl-BE" sz="2900"/>
          </a:p>
          <a:p>
            <a:pPr marL="0" indent="0">
              <a:buNone/>
            </a:pPr>
            <a:r>
              <a:rPr lang="nl-BE" sz="2900">
                <a:latin typeface="Source Sans Pro"/>
              </a:rPr>
              <a:t>Veel plezier en aarzel niet om contact met ons op te nemen bij vragen.</a:t>
            </a:r>
          </a:p>
          <a:p>
            <a:endParaRPr lang="nl-BE" sz="2900">
              <a:latin typeface="Source Sans Pro"/>
            </a:endParaRPr>
          </a:p>
          <a:p>
            <a:endParaRPr lang="nl-BE" sz="2900">
              <a:latin typeface="Source Sans Pro"/>
            </a:endParaRPr>
          </a:p>
          <a:p>
            <a:endParaRPr lang="nl-BE" sz="2900">
              <a:latin typeface="Source Sans Pro"/>
            </a:endParaRPr>
          </a:p>
          <a:p>
            <a:pPr marL="0" indent="0">
              <a:buNone/>
            </a:pPr>
            <a:endParaRPr lang="nl-BE" sz="2900">
              <a:latin typeface="Source Sans Pro"/>
            </a:endParaRPr>
          </a:p>
          <a:p>
            <a:pPr marL="0" indent="0">
              <a:buNone/>
            </a:pPr>
            <a:r>
              <a:rPr lang="nl-BE" sz="2900">
                <a:latin typeface="Source Sans Pro"/>
              </a:rPr>
              <a:t>Gezonde groeten,</a:t>
            </a:r>
          </a:p>
          <a:p>
            <a:pPr marL="0" indent="0">
              <a:buNone/>
            </a:pPr>
            <a:r>
              <a:rPr lang="nl-BE" sz="2900" b="1">
                <a:latin typeface="Source Sans Pro"/>
              </a:rPr>
              <a:t>Logo Leieland</a:t>
            </a:r>
            <a:br>
              <a:rPr lang="nl-BE" sz="2900">
                <a:latin typeface="Source Sans Pro"/>
              </a:rPr>
            </a:br>
            <a:br>
              <a:rPr lang="nl-BE" sz="2900">
                <a:latin typeface="Source Sans Pro"/>
              </a:rPr>
            </a:br>
            <a:r>
              <a:rPr lang="nl-BE" sz="2900">
                <a:latin typeface="Source Sans Pro"/>
              </a:rPr>
              <a:t>President Kennedypark 10, 8500 Kortrijk</a:t>
            </a:r>
            <a:br>
              <a:rPr lang="nl-BE" sz="2900">
                <a:latin typeface="Source Sans Pro"/>
              </a:rPr>
            </a:br>
            <a:endParaRPr lang="nl-BE" sz="2900">
              <a:latin typeface="Source Sans Pro"/>
            </a:endParaRPr>
          </a:p>
          <a:p>
            <a:pPr marL="0" indent="0">
              <a:buNone/>
            </a:pPr>
            <a:r>
              <a:rPr lang="nl-BE" sz="2900">
                <a:latin typeface="Source Sans Pro"/>
              </a:rPr>
              <a:t>056/44.07.94</a:t>
            </a:r>
            <a:br>
              <a:rPr lang="nl-BE" sz="2900">
                <a:latin typeface="Source Sans Pro"/>
              </a:rPr>
            </a:br>
            <a:r>
              <a:rPr lang="nl-BE" sz="2900" u="sng">
                <a:latin typeface="Source Sans Pro"/>
                <a:hlinkClick r:id="rId2"/>
              </a:rPr>
              <a:t>info@logoleieland.be</a:t>
            </a:r>
            <a:endParaRPr lang="nl-BE" sz="2900">
              <a:latin typeface="Source Sans Pro"/>
            </a:endParaRPr>
          </a:p>
          <a:p>
            <a:endParaRPr lang="nl-BE"/>
          </a:p>
        </p:txBody>
      </p:sp>
      <p:sp>
        <p:nvSpPr>
          <p:cNvPr id="2" name="Tijdelijke aanduiding voor dianummer 1"/>
          <p:cNvSpPr>
            <a:spLocks noGrp="1"/>
          </p:cNvSpPr>
          <p:nvPr>
            <p:ph type="sldNum" sz="quarter" idx="12"/>
          </p:nvPr>
        </p:nvSpPr>
        <p:spPr/>
        <p:txBody>
          <a:bodyPr/>
          <a:lstStyle/>
          <a:p>
            <a:fld id="{7C0F7DF6-0891-4C89-AB79-072BFD111A44}" type="slidenum">
              <a:rPr lang="nl-BE" smtClean="0"/>
              <a:t>5</a:t>
            </a:fld>
            <a:endParaRPr lang="nl-BE"/>
          </a:p>
        </p:txBody>
      </p:sp>
      <p:pic>
        <p:nvPicPr>
          <p:cNvPr id="9" name="Afbeelding 8"/>
          <p:cNvPicPr/>
          <p:nvPr/>
        </p:nvPicPr>
        <p:blipFill>
          <a:blip r:embed="rId3" cstate="print">
            <a:extLst>
              <a:ext uri="{28A0092B-C50C-407E-A947-70E740481C1C}">
                <a14:useLocalDpi xmlns:a14="http://schemas.microsoft.com/office/drawing/2010/main" val="0"/>
              </a:ext>
            </a:extLst>
          </a:blip>
          <a:stretch>
            <a:fillRect/>
          </a:stretch>
        </p:blipFill>
        <p:spPr>
          <a:xfrm>
            <a:off x="4969511" y="5077822"/>
            <a:ext cx="2252980" cy="1381760"/>
          </a:xfrm>
          <a:prstGeom prst="rect">
            <a:avLst/>
          </a:prstGeom>
        </p:spPr>
      </p:pic>
    </p:spTree>
    <p:extLst>
      <p:ext uri="{BB962C8B-B14F-4D97-AF65-F5344CB8AC3E}">
        <p14:creationId xmlns:p14="http://schemas.microsoft.com/office/powerpoint/2010/main" val="102441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97182" y="821803"/>
            <a:ext cx="9292334" cy="5317740"/>
          </a:xfrm>
        </p:spPr>
        <p:txBody>
          <a:bodyPr>
            <a:noAutofit/>
          </a:bodyPr>
          <a:lstStyle/>
          <a:p>
            <a:pPr marL="0" indent="0">
              <a:buNone/>
            </a:pPr>
            <a:r>
              <a:rPr lang="nl-BE" sz="2400" b="1">
                <a:solidFill>
                  <a:srgbClr val="7030A0"/>
                </a:solidFill>
                <a:latin typeface="Source Sans Pro"/>
              </a:rPr>
              <a:t>Gezondheidstestjes</a:t>
            </a:r>
            <a:endParaRPr lang="nl-BE" sz="3200">
              <a:solidFill>
                <a:srgbClr val="7030A0"/>
              </a:solidFill>
              <a:latin typeface="Source Sans Pro"/>
            </a:endParaRPr>
          </a:p>
          <a:p>
            <a:pPr marL="0" indent="0">
              <a:buNone/>
            </a:pPr>
            <a:endParaRPr lang="nl-BE" sz="1800">
              <a:latin typeface="Source Sans Pro"/>
            </a:endParaRPr>
          </a:p>
          <a:p>
            <a:pPr marL="0" indent="0">
              <a:buNone/>
            </a:pPr>
            <a:r>
              <a:rPr lang="nl-BE" sz="1600" b="1">
                <a:solidFill>
                  <a:srgbClr val="7030A0"/>
                </a:solidFill>
                <a:latin typeface="Source Sans Pro"/>
              </a:rPr>
              <a:t>Wat? </a:t>
            </a:r>
            <a:br>
              <a:rPr lang="nl-BE" sz="1600" b="1">
                <a:solidFill>
                  <a:srgbClr val="7030A0"/>
                </a:solidFill>
                <a:latin typeface="Source Sans Pro"/>
              </a:rPr>
            </a:br>
            <a:r>
              <a:rPr lang="nl-BE" sz="1600" i="1">
                <a:latin typeface="Source Sans Pro"/>
              </a:rPr>
              <a:t>Hoeveel fruit eet je? Hoeveel groenten eet je? Hoeveel water drink je? Hoe gezond is jouw (brood)lunch?</a:t>
            </a:r>
            <a:endParaRPr lang="nl-BE" sz="1600">
              <a:latin typeface="Source Sans Pro"/>
            </a:endParaRPr>
          </a:p>
          <a:p>
            <a:pPr marL="0" indent="0">
              <a:buNone/>
            </a:pPr>
            <a:r>
              <a:rPr lang="nl-BE" sz="1600">
                <a:latin typeface="Source Sans Pro"/>
              </a:rPr>
              <a:t>Geen idee en ben je toch benieuwd? </a:t>
            </a:r>
            <a:r>
              <a:rPr lang="nl-BE" sz="1600" b="1">
                <a:latin typeface="Source Sans Pro"/>
              </a:rPr>
              <a:t>Test hoe jij eet en beweegt </a:t>
            </a:r>
            <a:r>
              <a:rPr lang="nl-BE" sz="1600">
                <a:latin typeface="Source Sans Pro"/>
              </a:rPr>
              <a:t>en maak een persoonlijk plan. Elke kleine verbetering is een stap vooruit.  </a:t>
            </a:r>
          </a:p>
          <a:p>
            <a:pPr marL="0" indent="0">
              <a:buNone/>
            </a:pPr>
            <a:endParaRPr lang="nl-BE" sz="1600" b="1">
              <a:solidFill>
                <a:srgbClr val="7030A0"/>
              </a:solidFill>
              <a:latin typeface="Source Sans Pro"/>
            </a:endParaRPr>
          </a:p>
          <a:p>
            <a:pPr marL="0" indent="0">
              <a:buNone/>
            </a:pPr>
            <a:r>
              <a:rPr lang="nl-BE" sz="1600" b="1">
                <a:solidFill>
                  <a:srgbClr val="7030A0"/>
                </a:solidFill>
                <a:latin typeface="Source Sans Pro"/>
              </a:rPr>
              <a:t>Kostprijs?</a:t>
            </a:r>
            <a:endParaRPr lang="nl-BE" sz="1600">
              <a:solidFill>
                <a:srgbClr val="7030A0"/>
              </a:solidFill>
              <a:latin typeface="Source Sans Pro"/>
            </a:endParaRPr>
          </a:p>
          <a:p>
            <a:pPr marL="0" indent="0">
              <a:buNone/>
            </a:pPr>
            <a:r>
              <a:rPr lang="nl-BE" sz="1600">
                <a:latin typeface="Source Sans Pro"/>
              </a:rPr>
              <a:t>Gratis </a:t>
            </a:r>
            <a:r>
              <a:rPr lang="nl-BE" sz="1600">
                <a:latin typeface="Source Sans Pro"/>
                <a:hlinkClick r:id="rId2">
                  <a:extLst>
                    <a:ext uri="{A12FA001-AC4F-418D-AE19-62706E023703}">
                      <ahyp:hlinkClr xmlns:ahyp="http://schemas.microsoft.com/office/drawing/2018/hyperlinkcolor" val="tx"/>
                    </a:ext>
                  </a:extLst>
                </a:hlinkClick>
              </a:rPr>
              <a:t>hier</a:t>
            </a:r>
            <a:r>
              <a:rPr lang="nl-BE" sz="1600">
                <a:latin typeface="Source Sans Pro"/>
              </a:rPr>
              <a:t> te verkrijgen.</a:t>
            </a:r>
          </a:p>
          <a:p>
            <a:pPr marL="0" indent="0">
              <a:buNone/>
            </a:pPr>
            <a:br>
              <a:rPr lang="nl-BE" sz="1600">
                <a:latin typeface="Source Sans Pro"/>
              </a:rPr>
            </a:br>
            <a:r>
              <a:rPr lang="nl-BE" sz="1600" b="1">
                <a:solidFill>
                  <a:srgbClr val="7030A0"/>
                </a:solidFill>
                <a:latin typeface="Source Sans Pro"/>
              </a:rPr>
              <a:t>Meer info?</a:t>
            </a:r>
            <a:br>
              <a:rPr lang="nl-BE" sz="1600">
                <a:latin typeface="Source Sans Pro"/>
              </a:rPr>
            </a:br>
            <a:r>
              <a:rPr lang="nl-BE" sz="1600">
                <a:latin typeface="Source Sans Pro"/>
              </a:rPr>
              <a:t>Tel: 056/44.07.94</a:t>
            </a:r>
            <a:br>
              <a:rPr lang="nl-BE" sz="1600">
                <a:latin typeface="Source Sans Pro"/>
              </a:rPr>
            </a:br>
            <a:r>
              <a:rPr lang="nl-BE" sz="1600">
                <a:latin typeface="Source Sans Pro"/>
              </a:rPr>
              <a:t>E-mail: </a:t>
            </a:r>
            <a:r>
              <a:rPr lang="nl-BE" sz="1600" u="sng">
                <a:latin typeface="Source Sans Pro"/>
                <a:hlinkClick r:id="rId3"/>
              </a:rPr>
              <a:t>logo@logoleieland.be</a:t>
            </a:r>
            <a:br>
              <a:rPr lang="nl-BE" sz="1600">
                <a:latin typeface="Source Sans Pro"/>
              </a:rPr>
            </a:br>
            <a:r>
              <a:rPr lang="nl-BE" sz="1600">
                <a:latin typeface="Source Sans Pro"/>
              </a:rPr>
              <a:t>Website: meer informatie vind je </a:t>
            </a:r>
            <a:r>
              <a:rPr lang="nl-BE" sz="1600">
                <a:latin typeface="Source Sans Pro"/>
                <a:hlinkClick r:id="rId4"/>
              </a:rPr>
              <a:t>hier</a:t>
            </a:r>
            <a:r>
              <a:rPr lang="nl-BE" sz="1600">
                <a:latin typeface="Source Sans Pro"/>
              </a:rPr>
              <a:t>.</a:t>
            </a:r>
            <a:endParaRPr lang="nl-BE" sz="1600">
              <a:effectLst/>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6</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EDUCATIEF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8" name="Tijdelijke aanduiding voor inhoud 8">
            <a:extLst>
              <a:ext uri="{FF2B5EF4-FFF2-40B4-BE49-F238E27FC236}">
                <a16:creationId xmlns:a16="http://schemas.microsoft.com/office/drawing/2014/main" id="{24279FD3-1955-47E7-B326-B4AF62A7CFDF}"/>
              </a:ext>
            </a:extLst>
          </p:cNvPr>
          <p:cNvPicPr/>
          <p:nvPr/>
        </p:nvPicPr>
        <p:blipFill rotWithShape="1">
          <a:blip r:embed="rId5" cstate="print">
            <a:extLst>
              <a:ext uri="{28A0092B-C50C-407E-A947-70E740481C1C}">
                <a14:useLocalDpi xmlns:a14="http://schemas.microsoft.com/office/drawing/2010/main" val="0"/>
              </a:ext>
            </a:extLst>
          </a:blip>
          <a:srcRect l="28958" t="10921" r="31747" b="12236"/>
          <a:stretch/>
        </p:blipFill>
        <p:spPr>
          <a:xfrm>
            <a:off x="8128001" y="3373119"/>
            <a:ext cx="2578981" cy="3165793"/>
          </a:xfrm>
          <a:prstGeom prst="rect">
            <a:avLst/>
          </a:prstGeom>
        </p:spPr>
      </p:pic>
    </p:spTree>
    <p:extLst>
      <p:ext uri="{BB962C8B-B14F-4D97-AF65-F5344CB8AC3E}">
        <p14:creationId xmlns:p14="http://schemas.microsoft.com/office/powerpoint/2010/main" val="10543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9419" y="852964"/>
            <a:ext cx="6205688" cy="5707493"/>
          </a:xfrm>
        </p:spPr>
        <p:txBody>
          <a:bodyPr vert="horz" lIns="91440" tIns="45720" rIns="91440" bIns="45720" rtlCol="0" anchor="t">
            <a:normAutofit/>
          </a:bodyPr>
          <a:lstStyle/>
          <a:p>
            <a:pPr marL="0" indent="0">
              <a:buNone/>
            </a:pPr>
            <a:r>
              <a:rPr lang="nl-NL" sz="2400" b="1">
                <a:solidFill>
                  <a:srgbClr val="7030A0"/>
                </a:solidFill>
                <a:latin typeface="Source Sans Pro"/>
              </a:rPr>
              <a:t>Voedings- en bewegingsdriehoek </a:t>
            </a:r>
          </a:p>
          <a:p>
            <a:pPr marL="0" indent="0">
              <a:buNone/>
            </a:pPr>
            <a:endParaRPr lang="nl-NL" sz="2400" b="1">
              <a:solidFill>
                <a:srgbClr val="7030A0"/>
              </a:solidFill>
              <a:latin typeface="Source Sans Pro"/>
            </a:endParaRPr>
          </a:p>
          <a:p>
            <a:pPr marL="0" indent="0">
              <a:buNone/>
            </a:pPr>
            <a:r>
              <a:rPr lang="nl-NL" sz="1600" b="1">
                <a:solidFill>
                  <a:srgbClr val="7030A0"/>
                </a:solidFill>
                <a:latin typeface="Source Sans Pro"/>
              </a:rPr>
              <a:t>Wat? </a:t>
            </a:r>
            <a:br>
              <a:rPr lang="nl-NL" sz="1600">
                <a:latin typeface="Source Sans Pro"/>
              </a:rPr>
            </a:br>
            <a:r>
              <a:rPr lang="nl-NL" sz="1600" b="1">
                <a:latin typeface="Source Sans Pro"/>
              </a:rPr>
              <a:t>Voedingsdriehoek</a:t>
            </a:r>
            <a:r>
              <a:rPr lang="nl-NL" sz="1600">
                <a:latin typeface="Source Sans Pro"/>
              </a:rPr>
              <a:t>: </a:t>
            </a:r>
            <a:br>
              <a:rPr lang="nl-NL" sz="1600">
                <a:latin typeface="Source Sans Pro"/>
              </a:rPr>
            </a:br>
            <a:r>
              <a:rPr lang="nl-NL" sz="1600">
                <a:latin typeface="Source Sans Pro"/>
              </a:rPr>
              <a:t>Gezond eten: wat is dat nu precies? Het Vlaams Instituut Gezond Leven verzamelde alle huidige wetenschappelijke kennis over gezonde voeding. Wat krijgt de voorkeur? Wat beperk je beter? - voor jou in de voedingsdriehoek. </a:t>
            </a:r>
          </a:p>
          <a:p>
            <a:pPr marL="0" indent="0">
              <a:buNone/>
            </a:pPr>
            <a:r>
              <a:rPr lang="nl-NL" sz="1600" b="1">
                <a:latin typeface="Source Sans Pro"/>
              </a:rPr>
              <a:t>Bewegingsdriehoek</a:t>
            </a:r>
            <a:r>
              <a:rPr lang="nl-NL" sz="1600">
                <a:latin typeface="Source Sans Pro"/>
              </a:rPr>
              <a:t>: </a:t>
            </a:r>
            <a:br>
              <a:rPr lang="nl-NL" sz="1600">
                <a:latin typeface="Source Sans Pro"/>
              </a:rPr>
            </a:br>
            <a:r>
              <a:rPr lang="nl-NL" sz="1600">
                <a:latin typeface="Source Sans Pro"/>
              </a:rPr>
              <a:t>In een gezonde bewegingsmix wissel je zitten, staan en bewegen af. Hoe je dat het best aanpakt, geeft de bewegingsdriehoek je heel helder weer. Materialen kan je </a:t>
            </a:r>
            <a:r>
              <a:rPr lang="nl-NL" sz="1600">
                <a:latin typeface="Source Sans Pro"/>
                <a:hlinkClick r:id="rId3">
                  <a:extLst>
                    <a:ext uri="{A12FA001-AC4F-418D-AE19-62706E023703}">
                      <ahyp:hlinkClr xmlns:ahyp="http://schemas.microsoft.com/office/drawing/2018/hyperlinkcolor" val="tx"/>
                    </a:ext>
                  </a:extLst>
                </a:hlinkClick>
              </a:rPr>
              <a:t>hier</a:t>
            </a:r>
            <a:r>
              <a:rPr lang="nl-NL" sz="1600">
                <a:latin typeface="Source Sans Pro"/>
              </a:rPr>
              <a:t> bestellen. </a:t>
            </a:r>
          </a:p>
          <a:p>
            <a:pPr marL="0" indent="0">
              <a:buNone/>
            </a:pPr>
            <a:endParaRPr lang="nl-NL" sz="1600" b="1">
              <a:solidFill>
                <a:srgbClr val="7030A0"/>
              </a:solidFill>
              <a:latin typeface="Source Sans Pro"/>
            </a:endParaRPr>
          </a:p>
          <a:p>
            <a:pPr marL="0" indent="0">
              <a:buNone/>
            </a:pPr>
            <a:r>
              <a:rPr lang="nl-NL" sz="1600" b="1">
                <a:solidFill>
                  <a:srgbClr val="7030A0"/>
                </a:solidFill>
                <a:latin typeface="Source Sans Pro"/>
              </a:rPr>
              <a:t>Kostprijs? </a:t>
            </a:r>
            <a:br>
              <a:rPr lang="nl-NL" sz="1600" b="1">
                <a:solidFill>
                  <a:srgbClr val="7030A0"/>
                </a:solidFill>
                <a:latin typeface="Source Sans Pro"/>
              </a:rPr>
            </a:br>
            <a:r>
              <a:rPr lang="nl-NL" sz="1600">
                <a:latin typeface="Source Sans Pro"/>
              </a:rPr>
              <a:t>De ontlening van een banner is gratis. </a:t>
            </a:r>
            <a:br>
              <a:rPr lang="nl-NL" sz="1600">
                <a:latin typeface="Source Sans Pro"/>
              </a:rPr>
            </a:br>
            <a:r>
              <a:rPr lang="nl-NL" sz="1600">
                <a:latin typeface="Source Sans Pro"/>
              </a:rPr>
              <a:t>Affiches, folders, postkaart, placemats: gratis. </a:t>
            </a:r>
            <a:br>
              <a:rPr lang="nl-NL" sz="1600">
                <a:latin typeface="Source Sans Pro"/>
              </a:rPr>
            </a:br>
            <a:br>
              <a:rPr lang="nl-NL" sz="1600">
                <a:latin typeface="Source Sans Pro"/>
              </a:rPr>
            </a:br>
            <a:r>
              <a:rPr lang="nl-NL" sz="1600" b="1">
                <a:solidFill>
                  <a:srgbClr val="7030A0"/>
                </a:solidFill>
                <a:latin typeface="Source Sans Pro"/>
              </a:rPr>
              <a:t>Meer info? </a:t>
            </a:r>
            <a:br>
              <a:rPr lang="nl-NL" sz="1600" b="1">
                <a:solidFill>
                  <a:srgbClr val="7030A0"/>
                </a:solidFill>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4"/>
              </a:rPr>
              <a:t>logo@logoleieland.be</a:t>
            </a:r>
            <a:br>
              <a:rPr lang="nl-NL" sz="1600">
                <a:latin typeface="Source Sans Pro"/>
              </a:rPr>
            </a:br>
            <a:r>
              <a:rPr lang="nl-NL" sz="1600">
                <a:latin typeface="Source Sans Pro"/>
              </a:rPr>
              <a:t>Website: meer informatie vind je </a:t>
            </a:r>
            <a:r>
              <a:rPr lang="nl-NL" sz="1600">
                <a:latin typeface="Source Sans Pro"/>
                <a:hlinkClick r:id="rId3">
                  <a:extLst>
                    <a:ext uri="{A12FA001-AC4F-418D-AE19-62706E023703}">
                      <ahyp:hlinkClr xmlns:ahyp="http://schemas.microsoft.com/office/drawing/2018/hyperlinkcolor" val="tx"/>
                    </a:ext>
                  </a:extLst>
                </a:hlinkClick>
              </a:rPr>
              <a:t>hier</a:t>
            </a:r>
            <a:r>
              <a:rPr lang="nl-NL" sz="1600">
                <a:latin typeface="Source Sans Pro"/>
              </a:rPr>
              <a:t>. </a:t>
            </a:r>
            <a:endParaRPr lang="nl-NL" sz="1600">
              <a:latin typeface="Source Sans Pro"/>
              <a:ea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7</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2878918" y="4019913"/>
            <a:ext cx="7388309" cy="338554"/>
          </a:xfrm>
          <a:prstGeom prst="rect">
            <a:avLst/>
          </a:prstGeom>
        </p:spPr>
        <p:txBody>
          <a:bodyPr wrap="square">
            <a:spAutoFit/>
          </a:bodyPr>
          <a:lstStyle/>
          <a:p>
            <a:r>
              <a:rPr lang="nl-BE" sz="1600" b="1">
                <a:solidFill>
                  <a:srgbClr val="7030A0"/>
                </a:solidFill>
                <a:latin typeface="Source Sans Pro"/>
              </a:rPr>
              <a:t> </a:t>
            </a:r>
            <a:endParaRPr lang="nl-BE" sz="1600">
              <a:latin typeface="Source Sans Pro"/>
            </a:endParaRPr>
          </a:p>
        </p:txBody>
      </p:sp>
      <p:pic>
        <p:nvPicPr>
          <p:cNvPr id="9220" name="Picture 4" descr="Affiche voedings- en bewegingsdriehoek | Gezond Leven"/>
          <p:cNvPicPr>
            <a:picLocks noChangeAspect="1" noChangeArrowheads="1"/>
          </p:cNvPicPr>
          <p:nvPr/>
        </p:nvPicPr>
        <p:blipFill rotWithShape="1">
          <a:blip r:embed="rId5">
            <a:extLst>
              <a:ext uri="{28A0092B-C50C-407E-A947-70E740481C1C}">
                <a14:useLocalDpi xmlns:a14="http://schemas.microsoft.com/office/drawing/2010/main" val="0"/>
              </a:ext>
            </a:extLst>
          </a:blip>
          <a:srcRect l="53113" t="17270" b="16782"/>
          <a:stretch/>
        </p:blipFill>
        <p:spPr bwMode="auto">
          <a:xfrm>
            <a:off x="7237460" y="3847492"/>
            <a:ext cx="3275241" cy="28739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 voedings- en bewegingsdriehoek | Gezond Leven"/>
          <p:cNvPicPr>
            <a:picLocks noChangeAspect="1" noChangeArrowheads="1"/>
          </p:cNvPicPr>
          <p:nvPr/>
        </p:nvPicPr>
        <p:blipFill rotWithShape="1">
          <a:blip r:embed="rId5">
            <a:extLst>
              <a:ext uri="{28A0092B-C50C-407E-A947-70E740481C1C}">
                <a14:useLocalDpi xmlns:a14="http://schemas.microsoft.com/office/drawing/2010/main" val="0"/>
              </a:ext>
            </a:extLst>
          </a:blip>
          <a:srcRect t="17270" r="49086" b="16782"/>
          <a:stretch/>
        </p:blipFill>
        <p:spPr bwMode="auto">
          <a:xfrm>
            <a:off x="7237460" y="1154992"/>
            <a:ext cx="3331948" cy="26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0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9419" y="852964"/>
            <a:ext cx="6205688" cy="4915217"/>
          </a:xfrm>
        </p:spPr>
        <p:txBody>
          <a:bodyPr>
            <a:normAutofit/>
          </a:bodyPr>
          <a:lstStyle/>
          <a:p>
            <a:pPr marL="0" indent="0">
              <a:buNone/>
            </a:pPr>
            <a:r>
              <a:rPr lang="nl-NL" sz="2400" b="1">
                <a:solidFill>
                  <a:srgbClr val="7030A0"/>
                </a:solidFill>
                <a:latin typeface="Source Sans Pro"/>
              </a:rPr>
              <a:t>Nudgingmaterialen voeding</a:t>
            </a:r>
          </a:p>
          <a:p>
            <a:pPr marL="0" indent="0">
              <a:buNone/>
            </a:pPr>
            <a:endParaRPr lang="nl-NL" sz="1600" b="1">
              <a:solidFill>
                <a:srgbClr val="7030A0"/>
              </a:solidFill>
              <a:latin typeface="Source Sans Pro"/>
            </a:endParaRPr>
          </a:p>
          <a:p>
            <a:pPr marL="0" indent="0">
              <a:buNone/>
            </a:pPr>
            <a:r>
              <a:rPr lang="nl-NL" sz="1600" b="1">
                <a:solidFill>
                  <a:srgbClr val="7030A0"/>
                </a:solidFill>
                <a:latin typeface="Source Sans Pro"/>
              </a:rPr>
              <a:t>Wat? </a:t>
            </a:r>
            <a:br>
              <a:rPr lang="nl-NL" sz="1600">
                <a:latin typeface="Source Sans Pro"/>
              </a:rPr>
            </a:br>
            <a:r>
              <a:rPr lang="nl-NL" sz="1600">
                <a:latin typeface="Source Sans Pro"/>
              </a:rPr>
              <a:t>‘</a:t>
            </a:r>
            <a:r>
              <a:rPr lang="nl-NL" sz="1600" err="1">
                <a:latin typeface="Source Sans Pro"/>
              </a:rPr>
              <a:t>Nudges</a:t>
            </a:r>
            <a:r>
              <a:rPr lang="nl-NL" sz="1600">
                <a:latin typeface="Source Sans Pro"/>
              </a:rPr>
              <a:t>’ zijn subtiele duwtjes die ons - via kleine aanpassingen in de omgeving of communicatie - in een bepaalde richting sturen. Hier dus de </a:t>
            </a:r>
            <a:r>
              <a:rPr lang="nl-NL" sz="1600" b="1">
                <a:latin typeface="Source Sans Pro"/>
              </a:rPr>
              <a:t>gezonde richting</a:t>
            </a:r>
            <a:r>
              <a:rPr lang="nl-NL" sz="1600">
                <a:latin typeface="Source Sans Pro"/>
              </a:rPr>
              <a:t>. Deze bewuste aanpassingen in de omgeving helpen mensen om gezondere keuzes te maken. Zonder daarbij andere opties te verbieden, natuurlijk. Met deze materialen zorg je ervoor dat gezonde opties net iets meer opvallen. </a:t>
            </a:r>
          </a:p>
          <a:p>
            <a:pPr marL="0" indent="0">
              <a:buNone/>
            </a:pPr>
            <a:endParaRPr lang="nl-NL" sz="1600" b="1">
              <a:solidFill>
                <a:srgbClr val="7030A0"/>
              </a:solidFill>
              <a:latin typeface="Source Sans Pro"/>
            </a:endParaRPr>
          </a:p>
          <a:p>
            <a:pPr marL="0" indent="0">
              <a:buNone/>
            </a:pPr>
            <a:r>
              <a:rPr lang="nl-NL" sz="1600" b="1">
                <a:solidFill>
                  <a:srgbClr val="7030A0"/>
                </a:solidFill>
                <a:latin typeface="Source Sans Pro"/>
              </a:rPr>
              <a:t>Kostprijs? </a:t>
            </a:r>
            <a:br>
              <a:rPr lang="nl-NL" sz="1600" b="1">
                <a:solidFill>
                  <a:srgbClr val="7030A0"/>
                </a:solidFill>
                <a:latin typeface="Source Sans Pro"/>
              </a:rPr>
            </a:br>
            <a:r>
              <a:rPr lang="nl-NL" sz="1600">
                <a:latin typeface="Source Sans Pro"/>
              </a:rPr>
              <a:t>Materialen kan je </a:t>
            </a:r>
            <a:r>
              <a:rPr lang="nl-NL" sz="1600">
                <a:latin typeface="Source Sans Pro"/>
                <a:hlinkClick r:id="rId2"/>
              </a:rPr>
              <a:t>hier</a:t>
            </a:r>
            <a:r>
              <a:rPr lang="nl-NL" sz="1600">
                <a:latin typeface="Source Sans Pro"/>
              </a:rPr>
              <a:t> bestellen. </a:t>
            </a:r>
            <a:br>
              <a:rPr lang="nl-NL" sz="1600">
                <a:latin typeface="Source Sans Pro"/>
              </a:rPr>
            </a:br>
            <a:br>
              <a:rPr lang="nl-NL" sz="1600">
                <a:latin typeface="Source Sans Pro"/>
              </a:rPr>
            </a:br>
            <a:br>
              <a:rPr lang="nl-NL" sz="1600">
                <a:latin typeface="Source Sans Pro"/>
              </a:rPr>
            </a:br>
            <a:r>
              <a:rPr lang="nl-NL" sz="1600" b="1">
                <a:solidFill>
                  <a:srgbClr val="7030A0"/>
                </a:solidFill>
                <a:latin typeface="Source Sans Pro"/>
              </a:rPr>
              <a:t>Meer info? </a:t>
            </a:r>
            <a:br>
              <a:rPr lang="nl-NL" sz="1600" b="1">
                <a:solidFill>
                  <a:srgbClr val="7030A0"/>
                </a:solidFill>
                <a:latin typeface="Source Sans Pro"/>
              </a:rPr>
            </a:br>
            <a:r>
              <a:rPr lang="nl-NL" sz="1600">
                <a:latin typeface="Source Sans Pro"/>
              </a:rPr>
              <a:t>Telefoon: 056/44.07.94</a:t>
            </a:r>
            <a:br>
              <a:rPr lang="nl-NL" sz="1600">
                <a:latin typeface="Source Sans Pro"/>
              </a:rPr>
            </a:br>
            <a:r>
              <a:rPr lang="nl-NL" sz="1600">
                <a:latin typeface="Source Sans Pro"/>
              </a:rPr>
              <a:t>E-mail: </a:t>
            </a:r>
            <a:r>
              <a:rPr lang="nl-NL" sz="1600">
                <a:latin typeface="Source Sans Pro"/>
                <a:hlinkClick r:id="rId3"/>
              </a:rPr>
              <a:t>logo@logoleieland.be</a:t>
            </a:r>
            <a:br>
              <a:rPr lang="nl-NL" sz="1600">
                <a:latin typeface="Source Sans Pro"/>
              </a:rPr>
            </a:br>
            <a:r>
              <a:rPr lang="nl-NL" sz="1600">
                <a:latin typeface="Source Sans Pro"/>
              </a:rPr>
              <a:t>Website: meer informatie vind je </a:t>
            </a:r>
            <a:r>
              <a:rPr lang="nl-NL" sz="1600">
                <a:latin typeface="Source Sans Pro"/>
                <a:hlinkClick r:id="rId2"/>
              </a:rPr>
              <a:t>hier</a:t>
            </a:r>
            <a:r>
              <a:rPr lang="nl-NL" sz="1600">
                <a:latin typeface="Source Sans Pro"/>
              </a:rPr>
              <a:t>. </a:t>
            </a:r>
            <a:endParaRPr lang="nl-BE" sz="1600">
              <a:latin typeface="Source Sans Pro"/>
            </a:endParaRP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8</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8128001" y="439579"/>
            <a:ext cx="3787504"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EDCUATIEF MATERIAAL</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2878918" y="4019913"/>
            <a:ext cx="7388309" cy="338554"/>
          </a:xfrm>
          <a:prstGeom prst="rect">
            <a:avLst/>
          </a:prstGeom>
        </p:spPr>
        <p:txBody>
          <a:bodyPr wrap="square">
            <a:spAutoFit/>
          </a:bodyPr>
          <a:lstStyle/>
          <a:p>
            <a:r>
              <a:rPr lang="nl-BE" sz="1600" b="1">
                <a:solidFill>
                  <a:srgbClr val="7030A0"/>
                </a:solidFill>
                <a:latin typeface="Source Sans Pro"/>
              </a:rPr>
              <a:t> </a:t>
            </a:r>
            <a:endParaRPr lang="nl-BE" sz="1600">
              <a:latin typeface="Source Sans Pro"/>
            </a:endParaRPr>
          </a:p>
        </p:txBody>
      </p:sp>
      <p:pic>
        <p:nvPicPr>
          <p:cNvPr id="2050" name="Picture 2" descr="Sticker voorbe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120" y="2076337"/>
            <a:ext cx="3588140" cy="19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4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7625" y="743902"/>
            <a:ext cx="11367879" cy="4660202"/>
          </a:xfrm>
        </p:spPr>
        <p:txBody>
          <a:bodyPr>
            <a:normAutofit fontScale="47500" lnSpcReduction="20000"/>
          </a:bodyPr>
          <a:lstStyle/>
          <a:p>
            <a:pPr marL="0" indent="0">
              <a:buNone/>
            </a:pPr>
            <a:r>
              <a:rPr lang="nl-BE" sz="5100" b="1">
                <a:solidFill>
                  <a:srgbClr val="7030A0"/>
                </a:solidFill>
                <a:latin typeface="Source Sans Pro"/>
              </a:rPr>
              <a:t>Gezondheidsrally</a:t>
            </a:r>
            <a:endParaRPr lang="nl-BE" sz="5100">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b="1">
              <a:solidFill>
                <a:srgbClr val="7030A0"/>
              </a:solidFill>
              <a:latin typeface="Source Sans Pro"/>
            </a:endParaRPr>
          </a:p>
          <a:p>
            <a:pPr marL="0" indent="0">
              <a:buNone/>
            </a:pPr>
            <a:endParaRPr lang="nl-BE" sz="3400">
              <a:latin typeface="Source Sans Pro"/>
            </a:endParaRPr>
          </a:p>
          <a:p>
            <a:pPr marL="0" indent="0">
              <a:buNone/>
            </a:pPr>
            <a:br>
              <a:rPr lang="nl-BE" sz="3400">
                <a:latin typeface="Source Sans Pro"/>
              </a:rPr>
            </a:br>
            <a:endParaRPr lang="nl-BE" sz="3400">
              <a:latin typeface="Source Sans Pro"/>
            </a:endParaRPr>
          </a:p>
          <a:p>
            <a:pPr marL="0" indent="0">
              <a:buNone/>
            </a:pPr>
            <a:r>
              <a:rPr lang="nl-BE" sz="3400" b="1">
                <a:solidFill>
                  <a:srgbClr val="7030A0"/>
                </a:solidFill>
                <a:latin typeface="Source Sans Pro"/>
              </a:rPr>
              <a:t>Kostprijs?</a:t>
            </a:r>
            <a:r>
              <a:rPr lang="nl-BE" sz="3400">
                <a:solidFill>
                  <a:srgbClr val="7030A0"/>
                </a:solidFill>
                <a:latin typeface="Source Sans Pro"/>
              </a:rPr>
              <a:t> </a:t>
            </a:r>
            <a:br>
              <a:rPr lang="nl-BE" sz="3400">
                <a:latin typeface="Source Sans Pro"/>
              </a:rPr>
            </a:br>
            <a:r>
              <a:rPr lang="nl-BE" sz="3400">
                <a:latin typeface="Source Sans Pro"/>
              </a:rPr>
              <a:t>Gratis </a:t>
            </a:r>
            <a:r>
              <a:rPr lang="nl-BE" sz="3400">
                <a:latin typeface="Source Sans Pro"/>
                <a:hlinkClick r:id="rId2">
                  <a:extLst>
                    <a:ext uri="{A12FA001-AC4F-418D-AE19-62706E023703}">
                      <ahyp:hlinkClr xmlns:ahyp="http://schemas.microsoft.com/office/drawing/2018/hyperlinkcolor" val="tx"/>
                    </a:ext>
                  </a:extLst>
                </a:hlinkClick>
              </a:rPr>
              <a:t>hier</a:t>
            </a:r>
            <a:r>
              <a:rPr lang="nl-BE" sz="3400">
                <a:latin typeface="Source Sans Pro"/>
              </a:rPr>
              <a:t> te downloaden. </a:t>
            </a:r>
          </a:p>
          <a:p>
            <a:pPr marL="0" indent="0">
              <a:buNone/>
            </a:pPr>
            <a:r>
              <a:rPr lang="nl-BE" sz="3400">
                <a:latin typeface="Source Sans Pro"/>
              </a:rPr>
              <a:t> </a:t>
            </a:r>
          </a:p>
          <a:p>
            <a:pPr marL="0" indent="0">
              <a:buNone/>
            </a:pPr>
            <a:r>
              <a:rPr lang="nl-BE" sz="3400" b="1">
                <a:solidFill>
                  <a:srgbClr val="7030A0"/>
                </a:solidFill>
                <a:latin typeface="Source Sans Pro"/>
              </a:rPr>
              <a:t>Meer info?</a:t>
            </a:r>
            <a:br>
              <a:rPr lang="nl-BE" sz="3400">
                <a:solidFill>
                  <a:srgbClr val="7030A0"/>
                </a:solidFill>
                <a:latin typeface="Source Sans Pro"/>
              </a:rPr>
            </a:br>
            <a:r>
              <a:rPr lang="nl-BE" sz="3400">
                <a:latin typeface="Source Sans Pro"/>
              </a:rPr>
              <a:t>Tel: 056/44.07.94</a:t>
            </a:r>
            <a:br>
              <a:rPr lang="nl-BE" sz="3400">
                <a:latin typeface="Source Sans Pro"/>
              </a:rPr>
            </a:br>
            <a:r>
              <a:rPr lang="nl-BE" sz="3400">
                <a:latin typeface="Source Sans Pro"/>
              </a:rPr>
              <a:t>E-mail: </a:t>
            </a:r>
            <a:r>
              <a:rPr lang="nl-BE" sz="3400" u="sng">
                <a:latin typeface="Source Sans Pro"/>
                <a:hlinkClick r:id="rId3"/>
              </a:rPr>
              <a:t>logo@logoleieland.be</a:t>
            </a:r>
            <a:br>
              <a:rPr lang="nl-BE" sz="3400">
                <a:latin typeface="Source Sans Pro"/>
              </a:rPr>
            </a:br>
            <a:r>
              <a:rPr lang="nl-BE" sz="3400">
                <a:latin typeface="Source Sans Pro"/>
              </a:rPr>
              <a:t>Website: meer informatie vind je </a:t>
            </a:r>
            <a:r>
              <a:rPr lang="nl-BE" sz="3400">
                <a:latin typeface="Source Sans Pro"/>
                <a:hlinkClick r:id="rId2"/>
              </a:rPr>
              <a:t>hier</a:t>
            </a:r>
            <a:r>
              <a:rPr lang="nl-BE" sz="3400">
                <a:latin typeface="Source Sans Pro"/>
              </a:rPr>
              <a:t>.</a:t>
            </a:r>
          </a:p>
        </p:txBody>
      </p:sp>
      <p:sp>
        <p:nvSpPr>
          <p:cNvPr id="4" name="Tijdelijke aanduiding voor dianummer 3"/>
          <p:cNvSpPr>
            <a:spLocks noGrp="1"/>
          </p:cNvSpPr>
          <p:nvPr>
            <p:ph type="sldNum" sz="quarter" idx="12"/>
          </p:nvPr>
        </p:nvSpPr>
        <p:spPr/>
        <p:txBody>
          <a:bodyPr/>
          <a:lstStyle/>
          <a:p>
            <a:fld id="{7C0F7DF6-0891-4C89-AB79-072BFD111A44}" type="slidenum">
              <a:rPr lang="nl-BE" smtClean="0"/>
              <a:t>9</a:t>
            </a:fld>
            <a:endParaRPr lang="nl-BE"/>
          </a:p>
        </p:txBody>
      </p:sp>
      <p:sp>
        <p:nvSpPr>
          <p:cNvPr id="10" name="Rechthoek 9"/>
          <p:cNvSpPr>
            <a:spLocks noChangeArrowheads="1"/>
          </p:cNvSpPr>
          <p:nvPr/>
        </p:nvSpPr>
        <p:spPr bwMode="auto">
          <a:xfrm rot="-5400000">
            <a:off x="9273269" y="4073525"/>
            <a:ext cx="5110480" cy="458470"/>
          </a:xfrm>
          <a:prstGeom prst="rect">
            <a:avLst/>
          </a:prstGeom>
          <a:solidFill>
            <a:srgbClr val="7030A0"/>
          </a:solidFill>
          <a:ln w="12700">
            <a:solidFill>
              <a:srgbClr val="7030A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Aft>
                <a:spcPts val="0"/>
              </a:spcAft>
            </a:pPr>
            <a:r>
              <a:rPr lang="nl-BE" sz="2400" b="1" kern="1200">
                <a:solidFill>
                  <a:schemeClr val="bg1"/>
                </a:solidFill>
                <a:effectLst/>
                <a:latin typeface="Source Sans Pro"/>
                <a:ea typeface="Calibri" panose="020F0502020204030204" pitchFamily="34" charset="0"/>
              </a:rPr>
              <a:t>VOEDING EN BEWEGING</a:t>
            </a:r>
            <a:endParaRPr lang="nl-BE" sz="2400" b="1">
              <a:solidFill>
                <a:schemeClr val="bg1"/>
              </a:solidFill>
              <a:effectLst/>
              <a:latin typeface="Times New Roman" panose="02020603050405020304" pitchFamily="18" charset="0"/>
              <a:ea typeface="Times New Roman" panose="02020603050405020304" pitchFamily="18" charset="0"/>
            </a:endParaRPr>
          </a:p>
        </p:txBody>
      </p:sp>
      <p:sp>
        <p:nvSpPr>
          <p:cNvPr id="11" name="Rechthoek 10"/>
          <p:cNvSpPr/>
          <p:nvPr/>
        </p:nvSpPr>
        <p:spPr>
          <a:xfrm>
            <a:off x="9532349" y="439579"/>
            <a:ext cx="2383155" cy="413385"/>
          </a:xfrm>
          <a:prstGeom prst="rect">
            <a:avLst/>
          </a:prstGeom>
          <a:solidFill>
            <a:srgbClr val="7030A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nl-BE" sz="2400" b="1">
                <a:latin typeface="Source Sans Pro"/>
              </a:rPr>
              <a:t>PROJECT</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5" name="Rechthoek 4"/>
          <p:cNvSpPr/>
          <p:nvPr/>
        </p:nvSpPr>
        <p:spPr>
          <a:xfrm>
            <a:off x="3687445" y="1564968"/>
            <a:ext cx="7911829" cy="2062103"/>
          </a:xfrm>
          <a:prstGeom prst="rect">
            <a:avLst/>
          </a:prstGeom>
        </p:spPr>
        <p:txBody>
          <a:bodyPr wrap="square">
            <a:spAutoFit/>
          </a:bodyPr>
          <a:lstStyle/>
          <a:p>
            <a:r>
              <a:rPr lang="nl-BE" sz="1600" b="1">
                <a:solidFill>
                  <a:srgbClr val="7030A0"/>
                </a:solidFill>
                <a:latin typeface="Source Sans Pro"/>
              </a:rPr>
              <a:t>Wat? </a:t>
            </a:r>
            <a:br>
              <a:rPr lang="nl-BE" sz="1600" b="1">
                <a:latin typeface="Source Sans Pro"/>
              </a:rPr>
            </a:br>
            <a:r>
              <a:rPr lang="nl-BE" sz="1600">
                <a:latin typeface="Source Sans Pro"/>
              </a:rPr>
              <a:t>De gezondheidsrally is een </a:t>
            </a:r>
            <a:r>
              <a:rPr lang="nl-BE" sz="1600" b="1">
                <a:latin typeface="Source Sans Pro"/>
              </a:rPr>
              <a:t>quizwandeling</a:t>
            </a:r>
            <a:r>
              <a:rPr lang="nl-BE" sz="1600">
                <a:latin typeface="Source Sans Pro"/>
              </a:rPr>
              <a:t> die je al wandelend doorheen de bewegingsdriehoek of voedingsdriehoek gidst. De bewegingsdriehoek en voedingsdriehoek motiveren ons om evenwichtiger te eten, meer te bewegen en minder lang stil te zitten. Je kan de rally apart organiseren, maar hij kan ook deel uitmaken van een </a:t>
            </a:r>
            <a:r>
              <a:rPr lang="nl-BE" sz="1600" b="1">
                <a:latin typeface="Source Sans Pro"/>
              </a:rPr>
              <a:t>gezondheidsproject</a:t>
            </a:r>
            <a:r>
              <a:rPr lang="nl-BE" sz="1600">
                <a:latin typeface="Source Sans Pro"/>
              </a:rPr>
              <a:t> of versterkt worden door een andere actie. Als school kan je dit bijvoorbeeld met jouw studenten organiseren.</a:t>
            </a:r>
          </a:p>
          <a:p>
            <a:r>
              <a:rPr lang="nl-BE" sz="1600">
                <a:latin typeface="Source Sans Pro"/>
              </a:rPr>
              <a:t> </a:t>
            </a:r>
            <a:endParaRPr lang="nl-NL" sz="1600">
              <a:latin typeface="Source Sans Pro"/>
            </a:endParaRPr>
          </a:p>
        </p:txBody>
      </p:sp>
      <p:pic>
        <p:nvPicPr>
          <p:cNvPr id="11266" name="Picture 2" descr="Nieuwe gezondheidsrally gidst je door voedings- en bewegingsdriehoek |  Vlaamse Lo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25" y="1689251"/>
            <a:ext cx="2888186" cy="14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53412"/>
      </p:ext>
    </p:extLst>
  </p:cSld>
  <p:clrMapOvr>
    <a:masterClrMapping/>
  </p:clrMapOvr>
</p:sld>
</file>

<file path=ppt/theme/theme1.xml><?xml version="1.0" encoding="utf-8"?>
<a:theme xmlns:a="http://schemas.openxmlformats.org/drawingml/2006/main" name="Kantoorthema">
  <a:themeElements>
    <a:clrScheme name="Aangepast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C0000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F5AEC551D2647A8345739B042E7BE" ma:contentTypeVersion="16" ma:contentTypeDescription="Een nieuw document maken." ma:contentTypeScope="" ma:versionID="f5435e93e5282877155b14e5ce8a91a8">
  <xsd:schema xmlns:xsd="http://www.w3.org/2001/XMLSchema" xmlns:xs="http://www.w3.org/2001/XMLSchema" xmlns:p="http://schemas.microsoft.com/office/2006/metadata/properties" xmlns:ns2="88387703-a66d-446a-ada8-386a5f08e610" xmlns:ns3="1e92e01d-58f4-4114-8ec4-27d432d195db" targetNamespace="http://schemas.microsoft.com/office/2006/metadata/properties" ma:root="true" ma:fieldsID="7aca1d61a1c5f19eaa6eb8d1a7c406bc" ns2:_="" ns3:_="">
    <xsd:import namespace="88387703-a66d-446a-ada8-386a5f08e610"/>
    <xsd:import namespace="1e92e01d-58f4-4114-8ec4-27d432d195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87703-a66d-446a-ada8-386a5f08e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d45ee95-5268-48ab-ae6c-85fa015fc9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92e01d-58f4-4114-8ec4-27d432d195d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6766012-2f23-4556-9b8c-9f2e94a31b19}" ma:internalName="TaxCatchAll" ma:showField="CatchAllData" ma:web="1e92e01d-58f4-4114-8ec4-27d432d195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387703-a66d-446a-ada8-386a5f08e610">
      <Terms xmlns="http://schemas.microsoft.com/office/infopath/2007/PartnerControls"/>
    </lcf76f155ced4ddcb4097134ff3c332f>
    <TaxCatchAll xmlns="1e92e01d-58f4-4114-8ec4-27d432d195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A9856-0BE3-47B3-87D2-8C3678F374EA}">
  <ds:schemaRefs>
    <ds:schemaRef ds:uri="1e92e01d-58f4-4114-8ec4-27d432d195db"/>
    <ds:schemaRef ds:uri="88387703-a66d-446a-ada8-386a5f08e6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7338B7-6B6A-4B41-9901-BB0D61B64546}">
  <ds:schemaRefs>
    <ds:schemaRef ds:uri="1e92e01d-58f4-4114-8ec4-27d432d195db"/>
    <ds:schemaRef ds:uri="88387703-a66d-446a-ada8-386a5f08e610"/>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C7545D3-A10E-43C5-91EF-1CA6FE984A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6194</Words>
  <Application>Microsoft Office PowerPoint</Application>
  <PresentationFormat>Breedbeeld</PresentationFormat>
  <Paragraphs>583</Paragraphs>
  <Slides>47</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47</vt:i4>
      </vt:variant>
    </vt:vector>
  </HeadingPairs>
  <TitlesOfParts>
    <vt:vector size="53" baseType="lpstr">
      <vt:lpstr>Arial</vt:lpstr>
      <vt:lpstr>Calibri</vt:lpstr>
      <vt:lpstr>Calibri Light</vt:lpstr>
      <vt:lpstr>Source Sans Pro</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Intercommunale Leiedal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Sofie Bovijn</dc:creator>
  <cp:lastModifiedBy>Sharon Seynaeve</cp:lastModifiedBy>
  <cp:revision>3</cp:revision>
  <cp:lastPrinted>2023-03-20T15:10:25Z</cp:lastPrinted>
  <dcterms:created xsi:type="dcterms:W3CDTF">2021-05-07T08:09:08Z</dcterms:created>
  <dcterms:modified xsi:type="dcterms:W3CDTF">2023-03-20T15:19:11Z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0x01010068BF5AEC551D2647A8345739B042E7BE</vt:lpwstr>
  </property>
  <property fmtid="{D5CDD505-2E9C-101B-9397-08002B2CF9AE}" pid="3" name="MediaServiceImageTags">
    <vt:lpwstr/>
  </property>
</Properties>
</file>